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4">
  <p:sldMasterIdLst>
    <p:sldMasterId id="2147483660" r:id="rId1"/>
  </p:sldMasterIdLst>
  <p:notesMasterIdLst>
    <p:notesMasterId r:id="rId27"/>
  </p:notesMasterIdLst>
  <p:handoutMasterIdLst>
    <p:handoutMasterId r:id="rId28"/>
  </p:handoutMasterIdLst>
  <p:sldIdLst>
    <p:sldId id="257" r:id="rId2"/>
    <p:sldId id="457" r:id="rId3"/>
    <p:sldId id="866" r:id="rId4"/>
    <p:sldId id="868" r:id="rId5"/>
    <p:sldId id="620" r:id="rId6"/>
    <p:sldId id="617" r:id="rId7"/>
    <p:sldId id="838" r:id="rId8"/>
    <p:sldId id="839" r:id="rId9"/>
    <p:sldId id="872" r:id="rId10"/>
    <p:sldId id="841" r:id="rId11"/>
    <p:sldId id="864" r:id="rId12"/>
    <p:sldId id="876" r:id="rId13"/>
    <p:sldId id="618" r:id="rId14"/>
    <p:sldId id="855" r:id="rId15"/>
    <p:sldId id="873" r:id="rId16"/>
    <p:sldId id="874" r:id="rId17"/>
    <p:sldId id="870" r:id="rId18"/>
    <p:sldId id="871" r:id="rId19"/>
    <p:sldId id="877" r:id="rId20"/>
    <p:sldId id="865" r:id="rId21"/>
    <p:sldId id="869" r:id="rId22"/>
    <p:sldId id="875" r:id="rId23"/>
    <p:sldId id="867" r:id="rId24"/>
    <p:sldId id="878" r:id="rId25"/>
    <p:sldId id="283" r:id="rId2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6" clrIdx="0">
    <p:extLst>
      <p:ext uri="{19B8F6BF-5375-455C-9EA6-DF929625EA0E}">
        <p15:presenceInfo xmlns:p15="http://schemas.microsoft.com/office/powerpoint/2012/main" userId="e353416204de625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2060"/>
    <a:srgbClr val="FFF2CC"/>
    <a:srgbClr val="EDEDED"/>
    <a:srgbClr val="B4C7E7"/>
    <a:srgbClr val="AFABAB"/>
    <a:srgbClr val="F8CBAD"/>
    <a:srgbClr val="C5E0B4"/>
    <a:srgbClr val="FFE699"/>
    <a:srgbClr val="BDD7EE"/>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58" autoAdjust="0"/>
    <p:restoredTop sz="89777" autoAdjust="0"/>
  </p:normalViewPr>
  <p:slideViewPr>
    <p:cSldViewPr snapToGrid="0">
      <p:cViewPr varScale="1">
        <p:scale>
          <a:sx n="102" d="100"/>
          <a:sy n="102" d="100"/>
        </p:scale>
        <p:origin x="1836" y="11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70" d="100"/>
          <a:sy n="70" d="100"/>
        </p:scale>
        <p:origin x="2547" y="3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2037D1-057E-4948-A72C-3F0C1A96B8C6}" type="doc">
      <dgm:prSet loTypeId="urn:microsoft.com/office/officeart/2005/8/layout/hierarchy4" loCatId="list" qsTypeId="urn:microsoft.com/office/officeart/2005/8/quickstyle/3d5" qsCatId="3D" csTypeId="urn:microsoft.com/office/officeart/2005/8/colors/colorful3" csCatId="colorful" phldr="1"/>
      <dgm:spPr/>
      <dgm:t>
        <a:bodyPr/>
        <a:lstStyle/>
        <a:p>
          <a:endParaRPr lang="zh-CN" altLang="en-US"/>
        </a:p>
      </dgm:t>
    </dgm:pt>
    <dgm:pt modelId="{BC79943A-6447-4843-9EE7-16A777C61A04}">
      <dgm:prSet phldrT="[文本]" custT="1"/>
      <dgm:spPr/>
      <dgm:t>
        <a:bodyPr/>
        <a:lstStyle/>
        <a:p>
          <a:r>
            <a:rPr lang="zh-CN" altLang="en-US" sz="2000" b="1" dirty="0">
              <a:solidFill>
                <a:schemeClr val="tx1"/>
              </a:solidFill>
              <a:latin typeface="+mj-ea"/>
              <a:ea typeface="+mj-ea"/>
            </a:rPr>
            <a:t>拟合优度检验</a:t>
          </a:r>
        </a:p>
      </dgm:t>
    </dgm:pt>
    <dgm:pt modelId="{F61FD34B-A097-45D7-A7B9-555F323A8D76}" type="parTrans" cxnId="{42989D8D-A61D-419F-8908-00D1504D90D9}">
      <dgm:prSet/>
      <dgm:spPr/>
      <dgm:t>
        <a:bodyPr/>
        <a:lstStyle/>
        <a:p>
          <a:endParaRPr lang="zh-CN" altLang="en-US"/>
        </a:p>
      </dgm:t>
    </dgm:pt>
    <dgm:pt modelId="{ACA97D32-CB3B-4928-AA95-654E3DA789DB}" type="sibTrans" cxnId="{42989D8D-A61D-419F-8908-00D1504D90D9}">
      <dgm:prSet/>
      <dgm:spPr/>
      <dgm:t>
        <a:bodyPr/>
        <a:lstStyle/>
        <a:p>
          <a:endParaRPr lang="zh-CN" altLang="en-US"/>
        </a:p>
      </dgm:t>
    </dgm:pt>
    <dgm:pt modelId="{EB8834F4-7F6F-45EF-9B8C-493B0D8DDB27}">
      <dgm:prSet phldrT="[文本]" custT="1"/>
      <dgm:spPr/>
      <dgm:t>
        <a:bodyPr/>
        <a:lstStyle/>
        <a:p>
          <a:r>
            <a:rPr lang="en-US" altLang="zh-CN" sz="1800" b="1" dirty="0">
              <a:solidFill>
                <a:schemeClr val="tx1"/>
              </a:solidFill>
              <a:latin typeface="+mj-ea"/>
              <a:ea typeface="+mj-ea"/>
            </a:rPr>
            <a:t>AIC</a:t>
          </a:r>
          <a:r>
            <a:rPr lang="zh-CN" altLang="en-US" sz="1800" b="1" dirty="0">
              <a:solidFill>
                <a:schemeClr val="tx1"/>
              </a:solidFill>
              <a:latin typeface="+mj-ea"/>
              <a:ea typeface="+mj-ea"/>
            </a:rPr>
            <a:t>信息准则</a:t>
          </a:r>
        </a:p>
      </dgm:t>
    </dgm:pt>
    <dgm:pt modelId="{5E51199A-A35D-4C0F-BF0F-7441190CA140}" type="parTrans" cxnId="{C330742F-2372-4B6B-BE32-492CD37D32A1}">
      <dgm:prSet/>
      <dgm:spPr/>
      <dgm:t>
        <a:bodyPr/>
        <a:lstStyle/>
        <a:p>
          <a:endParaRPr lang="zh-CN" altLang="en-US"/>
        </a:p>
      </dgm:t>
    </dgm:pt>
    <dgm:pt modelId="{6F97336F-2A3B-4131-98C7-556EE346277A}" type="sibTrans" cxnId="{C330742F-2372-4B6B-BE32-492CD37D32A1}">
      <dgm:prSet/>
      <dgm:spPr/>
      <dgm:t>
        <a:bodyPr/>
        <a:lstStyle/>
        <a:p>
          <a:endParaRPr lang="zh-CN" altLang="en-US"/>
        </a:p>
      </dgm:t>
    </dgm:pt>
    <dgm:pt modelId="{5C110D9E-FAD1-4D66-B555-0B4192A2953A}">
      <dgm:prSet phldrT="[文本]" custT="1"/>
      <dgm:spPr/>
      <dgm:t>
        <a:bodyPr/>
        <a:lstStyle/>
        <a:p>
          <a:r>
            <a:rPr lang="zh-CN" altLang="en-US" sz="1400" b="1" dirty="0">
              <a:solidFill>
                <a:schemeClr val="tx1"/>
              </a:solidFill>
              <a:latin typeface="+mj-ea"/>
              <a:ea typeface="+mj-ea"/>
            </a:rPr>
            <a:t>留出法</a:t>
          </a:r>
        </a:p>
      </dgm:t>
    </dgm:pt>
    <dgm:pt modelId="{48DBF766-FF39-4162-8D12-7D6967AAFBDA}" type="parTrans" cxnId="{77218D80-249B-4202-89F8-1282A0D5A139}">
      <dgm:prSet/>
      <dgm:spPr/>
      <dgm:t>
        <a:bodyPr/>
        <a:lstStyle/>
        <a:p>
          <a:endParaRPr lang="zh-CN" altLang="en-US"/>
        </a:p>
      </dgm:t>
    </dgm:pt>
    <dgm:pt modelId="{F15D8C9F-E7C2-46D5-AA8B-BEF398C4309D}" type="sibTrans" cxnId="{77218D80-249B-4202-89F8-1282A0D5A139}">
      <dgm:prSet/>
      <dgm:spPr/>
      <dgm:t>
        <a:bodyPr/>
        <a:lstStyle/>
        <a:p>
          <a:endParaRPr lang="zh-CN" altLang="en-US"/>
        </a:p>
      </dgm:t>
    </dgm:pt>
    <dgm:pt modelId="{B262ECD5-0134-4A9A-A5AF-6068E89817F1}">
      <dgm:prSet phldrT="[文本]" custT="1"/>
      <dgm:spPr/>
      <dgm:t>
        <a:bodyPr/>
        <a:lstStyle/>
        <a:p>
          <a:r>
            <a:rPr lang="zh-CN" altLang="en-US" sz="1400" b="1" dirty="0">
              <a:solidFill>
                <a:schemeClr val="tx1"/>
              </a:solidFill>
              <a:latin typeface="+mj-ea"/>
              <a:ea typeface="+mj-ea"/>
            </a:rPr>
            <a:t>留一法</a:t>
          </a:r>
        </a:p>
      </dgm:t>
    </dgm:pt>
    <dgm:pt modelId="{4A5D3788-0645-4CC3-AE27-D0B3644BA363}" type="parTrans" cxnId="{A136B368-DBA9-4135-8041-5F7AD3599D45}">
      <dgm:prSet/>
      <dgm:spPr/>
      <dgm:t>
        <a:bodyPr/>
        <a:lstStyle/>
        <a:p>
          <a:endParaRPr lang="zh-CN" altLang="en-US"/>
        </a:p>
      </dgm:t>
    </dgm:pt>
    <dgm:pt modelId="{4D677BA2-0405-43BC-80B0-DAAECF0A4028}" type="sibTrans" cxnId="{A136B368-DBA9-4135-8041-5F7AD3599D45}">
      <dgm:prSet/>
      <dgm:spPr/>
      <dgm:t>
        <a:bodyPr/>
        <a:lstStyle/>
        <a:p>
          <a:endParaRPr lang="zh-CN" altLang="en-US"/>
        </a:p>
      </dgm:t>
    </dgm:pt>
    <dgm:pt modelId="{5E00B3CE-D0E7-4326-AA25-105EF0057BA2}">
      <dgm:prSet phldrT="[文本]"/>
      <dgm:spPr/>
      <dgm:t>
        <a:bodyPr/>
        <a:lstStyle/>
        <a:p>
          <a:r>
            <a:rPr lang="en-US" altLang="zh-CN" b="1" dirty="0">
              <a:solidFill>
                <a:schemeClr val="tx1"/>
              </a:solidFill>
              <a:latin typeface="+mj-ea"/>
              <a:ea typeface="+mj-ea"/>
            </a:rPr>
            <a:t>BIC</a:t>
          </a:r>
          <a:r>
            <a:rPr lang="zh-CN" altLang="en-US" b="1" dirty="0">
              <a:solidFill>
                <a:schemeClr val="tx1"/>
              </a:solidFill>
              <a:latin typeface="+mj-ea"/>
              <a:ea typeface="+mj-ea"/>
            </a:rPr>
            <a:t>信息准则</a:t>
          </a:r>
        </a:p>
      </dgm:t>
    </dgm:pt>
    <dgm:pt modelId="{B46EA04E-DCF5-43EA-9BCC-8B8D378B1AE6}" type="parTrans" cxnId="{B8E137B2-9D93-4930-B9E3-564E13999A0A}">
      <dgm:prSet/>
      <dgm:spPr/>
      <dgm:t>
        <a:bodyPr/>
        <a:lstStyle/>
        <a:p>
          <a:endParaRPr lang="zh-CN" altLang="en-US"/>
        </a:p>
      </dgm:t>
    </dgm:pt>
    <dgm:pt modelId="{F268DA76-E322-4CEE-87D3-FB388407FFB3}" type="sibTrans" cxnId="{B8E137B2-9D93-4930-B9E3-564E13999A0A}">
      <dgm:prSet/>
      <dgm:spPr/>
      <dgm:t>
        <a:bodyPr/>
        <a:lstStyle/>
        <a:p>
          <a:endParaRPr lang="zh-CN" altLang="en-US"/>
        </a:p>
      </dgm:t>
    </dgm:pt>
    <dgm:pt modelId="{CD32BC86-4F06-436C-9C72-B35EB98488E2}">
      <dgm:prSet phldrT="[文本]" custT="1"/>
      <dgm:spPr/>
      <dgm:t>
        <a:bodyPr/>
        <a:lstStyle/>
        <a:p>
          <a:r>
            <a:rPr lang="zh-CN" altLang="en-US" sz="1400" b="1" dirty="0">
              <a:solidFill>
                <a:schemeClr val="tx1"/>
              </a:solidFill>
              <a:latin typeface="+mj-ea"/>
              <a:ea typeface="+mj-ea"/>
            </a:rPr>
            <a:t>试错法</a:t>
          </a:r>
        </a:p>
      </dgm:t>
    </dgm:pt>
    <dgm:pt modelId="{F3CF0C54-067F-4485-A1B2-2B0DA96FFB8E}" type="parTrans" cxnId="{0F4D862F-9D59-4F00-9293-DC640DCF68CE}">
      <dgm:prSet/>
      <dgm:spPr/>
      <dgm:t>
        <a:bodyPr/>
        <a:lstStyle/>
        <a:p>
          <a:endParaRPr lang="zh-CN" altLang="en-US"/>
        </a:p>
      </dgm:t>
    </dgm:pt>
    <dgm:pt modelId="{DF10F3AC-E6DC-4A69-8978-08E53D287A6C}" type="sibTrans" cxnId="{0F4D862F-9D59-4F00-9293-DC640DCF68CE}">
      <dgm:prSet/>
      <dgm:spPr/>
      <dgm:t>
        <a:bodyPr/>
        <a:lstStyle/>
        <a:p>
          <a:endParaRPr lang="zh-CN" altLang="en-US"/>
        </a:p>
      </dgm:t>
    </dgm:pt>
    <dgm:pt modelId="{27779937-DFCC-446B-A6AA-30AA483E3014}" type="pres">
      <dgm:prSet presAssocID="{292037D1-057E-4948-A72C-3F0C1A96B8C6}" presName="Name0" presStyleCnt="0">
        <dgm:presLayoutVars>
          <dgm:chPref val="1"/>
          <dgm:dir/>
          <dgm:animOne val="branch"/>
          <dgm:animLvl val="lvl"/>
          <dgm:resizeHandles/>
        </dgm:presLayoutVars>
      </dgm:prSet>
      <dgm:spPr/>
    </dgm:pt>
    <dgm:pt modelId="{CB9BD0C8-CB34-45D4-B4FB-933F86599E95}" type="pres">
      <dgm:prSet presAssocID="{BC79943A-6447-4843-9EE7-16A777C61A04}" presName="vertOne" presStyleCnt="0"/>
      <dgm:spPr/>
    </dgm:pt>
    <dgm:pt modelId="{03196410-B006-4E41-9524-EF210A6B20D9}" type="pres">
      <dgm:prSet presAssocID="{BC79943A-6447-4843-9EE7-16A777C61A04}" presName="txOne" presStyleLbl="node0" presStyleIdx="0" presStyleCnt="1" custLinFactNeighborX="-11" custLinFactNeighborY="-63331">
        <dgm:presLayoutVars>
          <dgm:chPref val="3"/>
        </dgm:presLayoutVars>
      </dgm:prSet>
      <dgm:spPr/>
    </dgm:pt>
    <dgm:pt modelId="{D67D924B-FF7B-42ED-9556-06FB96173869}" type="pres">
      <dgm:prSet presAssocID="{BC79943A-6447-4843-9EE7-16A777C61A04}" presName="parTransOne" presStyleCnt="0"/>
      <dgm:spPr/>
    </dgm:pt>
    <dgm:pt modelId="{21E75895-18E2-4D0D-B3D2-1EB8314C884C}" type="pres">
      <dgm:prSet presAssocID="{BC79943A-6447-4843-9EE7-16A777C61A04}" presName="horzOne" presStyleCnt="0"/>
      <dgm:spPr/>
    </dgm:pt>
    <dgm:pt modelId="{B8C48CEE-DAF6-4453-816C-BA72B1732382}" type="pres">
      <dgm:prSet presAssocID="{EB8834F4-7F6F-45EF-9B8C-493B0D8DDB27}" presName="vertTwo" presStyleCnt="0"/>
      <dgm:spPr/>
    </dgm:pt>
    <dgm:pt modelId="{7CE613D8-CD93-467B-928E-DCDC80E10ECC}" type="pres">
      <dgm:prSet presAssocID="{EB8834F4-7F6F-45EF-9B8C-493B0D8DDB27}" presName="txTwo" presStyleLbl="node2" presStyleIdx="0" presStyleCnt="2" custLinFactY="660" custLinFactNeighborX="646" custLinFactNeighborY="100000">
        <dgm:presLayoutVars>
          <dgm:chPref val="3"/>
        </dgm:presLayoutVars>
      </dgm:prSet>
      <dgm:spPr/>
    </dgm:pt>
    <dgm:pt modelId="{2AA148D7-B435-4DD2-8355-80E79606B67A}" type="pres">
      <dgm:prSet presAssocID="{EB8834F4-7F6F-45EF-9B8C-493B0D8DDB27}" presName="parTransTwo" presStyleCnt="0"/>
      <dgm:spPr/>
    </dgm:pt>
    <dgm:pt modelId="{CDDDF553-2BD2-4FF0-A330-30F445C2BD88}" type="pres">
      <dgm:prSet presAssocID="{EB8834F4-7F6F-45EF-9B8C-493B0D8DDB27}" presName="horzTwo" presStyleCnt="0"/>
      <dgm:spPr/>
    </dgm:pt>
    <dgm:pt modelId="{261C2A87-5D07-4314-8DE2-C6345302876D}" type="pres">
      <dgm:prSet presAssocID="{5C110D9E-FAD1-4D66-B555-0B4192A2953A}" presName="vertThree" presStyleCnt="0"/>
      <dgm:spPr/>
    </dgm:pt>
    <dgm:pt modelId="{E668796F-14FC-487E-A355-552E83E376FE}" type="pres">
      <dgm:prSet presAssocID="{5C110D9E-FAD1-4D66-B555-0B4192A2953A}" presName="txThree" presStyleLbl="node3" presStyleIdx="0" presStyleCnt="3">
        <dgm:presLayoutVars>
          <dgm:chPref val="3"/>
        </dgm:presLayoutVars>
      </dgm:prSet>
      <dgm:spPr/>
    </dgm:pt>
    <dgm:pt modelId="{32E2156B-2A43-4387-8EC4-FA63405AB805}" type="pres">
      <dgm:prSet presAssocID="{5C110D9E-FAD1-4D66-B555-0B4192A2953A}" presName="horzThree" presStyleCnt="0"/>
      <dgm:spPr/>
    </dgm:pt>
    <dgm:pt modelId="{A25F87A8-80FD-4441-BC6B-7EAD6D8B0B96}" type="pres">
      <dgm:prSet presAssocID="{F15D8C9F-E7C2-46D5-AA8B-BEF398C4309D}" presName="sibSpaceThree" presStyleCnt="0"/>
      <dgm:spPr/>
    </dgm:pt>
    <dgm:pt modelId="{3013285F-0999-4231-A14F-0FF061A6E172}" type="pres">
      <dgm:prSet presAssocID="{B262ECD5-0134-4A9A-A5AF-6068E89817F1}" presName="vertThree" presStyleCnt="0"/>
      <dgm:spPr/>
    </dgm:pt>
    <dgm:pt modelId="{F5412FF8-EFF9-4B3A-B511-983212469A7E}" type="pres">
      <dgm:prSet presAssocID="{B262ECD5-0134-4A9A-A5AF-6068E89817F1}" presName="txThree" presStyleLbl="node3" presStyleIdx="1" presStyleCnt="3">
        <dgm:presLayoutVars>
          <dgm:chPref val="3"/>
        </dgm:presLayoutVars>
      </dgm:prSet>
      <dgm:spPr/>
    </dgm:pt>
    <dgm:pt modelId="{59D986B0-AA1D-4315-A76F-54D534AB059B}" type="pres">
      <dgm:prSet presAssocID="{B262ECD5-0134-4A9A-A5AF-6068E89817F1}" presName="horzThree" presStyleCnt="0"/>
      <dgm:spPr/>
    </dgm:pt>
    <dgm:pt modelId="{4F212BFA-0332-4FF7-B934-AFE89BC49D2B}" type="pres">
      <dgm:prSet presAssocID="{6F97336F-2A3B-4131-98C7-556EE346277A}" presName="sibSpaceTwo" presStyleCnt="0"/>
      <dgm:spPr/>
    </dgm:pt>
    <dgm:pt modelId="{4BBB577E-B0D7-4FD9-8ED7-430F2C20FD5D}" type="pres">
      <dgm:prSet presAssocID="{5E00B3CE-D0E7-4326-AA25-105EF0057BA2}" presName="vertTwo" presStyleCnt="0"/>
      <dgm:spPr/>
    </dgm:pt>
    <dgm:pt modelId="{CD6FE63B-11E4-4852-B78A-AA8AA6A6810A}" type="pres">
      <dgm:prSet presAssocID="{5E00B3CE-D0E7-4326-AA25-105EF0057BA2}" presName="txTwo" presStyleLbl="node2" presStyleIdx="1" presStyleCnt="2">
        <dgm:presLayoutVars>
          <dgm:chPref val="3"/>
        </dgm:presLayoutVars>
      </dgm:prSet>
      <dgm:spPr/>
    </dgm:pt>
    <dgm:pt modelId="{790899E2-28AD-47A0-A1D2-B8E18EDD4AB0}" type="pres">
      <dgm:prSet presAssocID="{5E00B3CE-D0E7-4326-AA25-105EF0057BA2}" presName="parTransTwo" presStyleCnt="0"/>
      <dgm:spPr/>
    </dgm:pt>
    <dgm:pt modelId="{028AD20F-8639-4008-8F7F-7BE2362B5CE9}" type="pres">
      <dgm:prSet presAssocID="{5E00B3CE-D0E7-4326-AA25-105EF0057BA2}" presName="horzTwo" presStyleCnt="0"/>
      <dgm:spPr/>
    </dgm:pt>
    <dgm:pt modelId="{354934F2-27A1-4C28-A002-91AF2493A765}" type="pres">
      <dgm:prSet presAssocID="{CD32BC86-4F06-436C-9C72-B35EB98488E2}" presName="vertThree" presStyleCnt="0"/>
      <dgm:spPr/>
    </dgm:pt>
    <dgm:pt modelId="{077A474D-92EA-4226-9249-74106E4583BB}" type="pres">
      <dgm:prSet presAssocID="{CD32BC86-4F06-436C-9C72-B35EB98488E2}" presName="txThree" presStyleLbl="node3" presStyleIdx="2" presStyleCnt="3" custLinFactNeighborX="4959">
        <dgm:presLayoutVars>
          <dgm:chPref val="3"/>
        </dgm:presLayoutVars>
      </dgm:prSet>
      <dgm:spPr/>
    </dgm:pt>
    <dgm:pt modelId="{CD7A3BEF-3A7C-4D0A-A66C-96361E2BA0D0}" type="pres">
      <dgm:prSet presAssocID="{CD32BC86-4F06-436C-9C72-B35EB98488E2}" presName="horzThree" presStyleCnt="0"/>
      <dgm:spPr/>
    </dgm:pt>
  </dgm:ptLst>
  <dgm:cxnLst>
    <dgm:cxn modelId="{C330742F-2372-4B6B-BE32-492CD37D32A1}" srcId="{BC79943A-6447-4843-9EE7-16A777C61A04}" destId="{EB8834F4-7F6F-45EF-9B8C-493B0D8DDB27}" srcOrd="0" destOrd="0" parTransId="{5E51199A-A35D-4C0F-BF0F-7441190CA140}" sibTransId="{6F97336F-2A3B-4131-98C7-556EE346277A}"/>
    <dgm:cxn modelId="{0F4D862F-9D59-4F00-9293-DC640DCF68CE}" srcId="{5E00B3CE-D0E7-4326-AA25-105EF0057BA2}" destId="{CD32BC86-4F06-436C-9C72-B35EB98488E2}" srcOrd="0" destOrd="0" parTransId="{F3CF0C54-067F-4485-A1B2-2B0DA96FFB8E}" sibTransId="{DF10F3AC-E6DC-4A69-8978-08E53D287A6C}"/>
    <dgm:cxn modelId="{22B15B3A-DAA0-489D-98BF-F390BCEC8C5A}" type="presOf" srcId="{292037D1-057E-4948-A72C-3F0C1A96B8C6}" destId="{27779937-DFCC-446B-A6AA-30AA483E3014}" srcOrd="0" destOrd="0" presId="urn:microsoft.com/office/officeart/2005/8/layout/hierarchy4"/>
    <dgm:cxn modelId="{A136B368-DBA9-4135-8041-5F7AD3599D45}" srcId="{EB8834F4-7F6F-45EF-9B8C-493B0D8DDB27}" destId="{B262ECD5-0134-4A9A-A5AF-6068E89817F1}" srcOrd="1" destOrd="0" parTransId="{4A5D3788-0645-4CC3-AE27-D0B3644BA363}" sibTransId="{4D677BA2-0405-43BC-80B0-DAAECF0A4028}"/>
    <dgm:cxn modelId="{54D3ED72-61F0-4769-AD27-470561465E22}" type="presOf" srcId="{5E00B3CE-D0E7-4326-AA25-105EF0057BA2}" destId="{CD6FE63B-11E4-4852-B78A-AA8AA6A6810A}" srcOrd="0" destOrd="0" presId="urn:microsoft.com/office/officeart/2005/8/layout/hierarchy4"/>
    <dgm:cxn modelId="{E4F8777D-5921-47F0-AF61-61A4FA89B3C9}" type="presOf" srcId="{5C110D9E-FAD1-4D66-B555-0B4192A2953A}" destId="{E668796F-14FC-487E-A355-552E83E376FE}" srcOrd="0" destOrd="0" presId="urn:microsoft.com/office/officeart/2005/8/layout/hierarchy4"/>
    <dgm:cxn modelId="{77218D80-249B-4202-89F8-1282A0D5A139}" srcId="{EB8834F4-7F6F-45EF-9B8C-493B0D8DDB27}" destId="{5C110D9E-FAD1-4D66-B555-0B4192A2953A}" srcOrd="0" destOrd="0" parTransId="{48DBF766-FF39-4162-8D12-7D6967AAFBDA}" sibTransId="{F15D8C9F-E7C2-46D5-AA8B-BEF398C4309D}"/>
    <dgm:cxn modelId="{42989D8D-A61D-419F-8908-00D1504D90D9}" srcId="{292037D1-057E-4948-A72C-3F0C1A96B8C6}" destId="{BC79943A-6447-4843-9EE7-16A777C61A04}" srcOrd="0" destOrd="0" parTransId="{F61FD34B-A097-45D7-A7B9-555F323A8D76}" sibTransId="{ACA97D32-CB3B-4928-AA95-654E3DA789DB}"/>
    <dgm:cxn modelId="{B8E137B2-9D93-4930-B9E3-564E13999A0A}" srcId="{BC79943A-6447-4843-9EE7-16A777C61A04}" destId="{5E00B3CE-D0E7-4326-AA25-105EF0057BA2}" srcOrd="1" destOrd="0" parTransId="{B46EA04E-DCF5-43EA-9BCC-8B8D378B1AE6}" sibTransId="{F268DA76-E322-4CEE-87D3-FB388407FFB3}"/>
    <dgm:cxn modelId="{DADD68BA-048F-463E-8A25-DF542AF53759}" type="presOf" srcId="{CD32BC86-4F06-436C-9C72-B35EB98488E2}" destId="{077A474D-92EA-4226-9249-74106E4583BB}" srcOrd="0" destOrd="0" presId="urn:microsoft.com/office/officeart/2005/8/layout/hierarchy4"/>
    <dgm:cxn modelId="{96BE64DA-7B16-4D5D-AC5B-EAEB5EF4674A}" type="presOf" srcId="{BC79943A-6447-4843-9EE7-16A777C61A04}" destId="{03196410-B006-4E41-9524-EF210A6B20D9}" srcOrd="0" destOrd="0" presId="urn:microsoft.com/office/officeart/2005/8/layout/hierarchy4"/>
    <dgm:cxn modelId="{55B3EFDD-97BF-4080-A29A-8E234F65C126}" type="presOf" srcId="{EB8834F4-7F6F-45EF-9B8C-493B0D8DDB27}" destId="{7CE613D8-CD93-467B-928E-DCDC80E10ECC}" srcOrd="0" destOrd="0" presId="urn:microsoft.com/office/officeart/2005/8/layout/hierarchy4"/>
    <dgm:cxn modelId="{676686E3-7C69-4B37-B3A3-8E4C61AFD74D}" type="presOf" srcId="{B262ECD5-0134-4A9A-A5AF-6068E89817F1}" destId="{F5412FF8-EFF9-4B3A-B511-983212469A7E}" srcOrd="0" destOrd="0" presId="urn:microsoft.com/office/officeart/2005/8/layout/hierarchy4"/>
    <dgm:cxn modelId="{75CAB698-0C79-48CB-B7A5-BAA96CECCC99}" type="presParOf" srcId="{27779937-DFCC-446B-A6AA-30AA483E3014}" destId="{CB9BD0C8-CB34-45D4-B4FB-933F86599E95}" srcOrd="0" destOrd="0" presId="urn:microsoft.com/office/officeart/2005/8/layout/hierarchy4"/>
    <dgm:cxn modelId="{8A948EEF-B78F-499A-B748-83CED762B8BB}" type="presParOf" srcId="{CB9BD0C8-CB34-45D4-B4FB-933F86599E95}" destId="{03196410-B006-4E41-9524-EF210A6B20D9}" srcOrd="0" destOrd="0" presId="urn:microsoft.com/office/officeart/2005/8/layout/hierarchy4"/>
    <dgm:cxn modelId="{0FCDBDDD-7B1C-4C3D-BD2D-1EEFB4A2693A}" type="presParOf" srcId="{CB9BD0C8-CB34-45D4-B4FB-933F86599E95}" destId="{D67D924B-FF7B-42ED-9556-06FB96173869}" srcOrd="1" destOrd="0" presId="urn:microsoft.com/office/officeart/2005/8/layout/hierarchy4"/>
    <dgm:cxn modelId="{9C168D45-3C86-434D-BC53-99E31885A1AA}" type="presParOf" srcId="{CB9BD0C8-CB34-45D4-B4FB-933F86599E95}" destId="{21E75895-18E2-4D0D-B3D2-1EB8314C884C}" srcOrd="2" destOrd="0" presId="urn:microsoft.com/office/officeart/2005/8/layout/hierarchy4"/>
    <dgm:cxn modelId="{858C6322-9B1F-4886-9BD1-2F458C523776}" type="presParOf" srcId="{21E75895-18E2-4D0D-B3D2-1EB8314C884C}" destId="{B8C48CEE-DAF6-4453-816C-BA72B1732382}" srcOrd="0" destOrd="0" presId="urn:microsoft.com/office/officeart/2005/8/layout/hierarchy4"/>
    <dgm:cxn modelId="{6865AED6-21D5-4E13-8FD3-D684DADDCE61}" type="presParOf" srcId="{B8C48CEE-DAF6-4453-816C-BA72B1732382}" destId="{7CE613D8-CD93-467B-928E-DCDC80E10ECC}" srcOrd="0" destOrd="0" presId="urn:microsoft.com/office/officeart/2005/8/layout/hierarchy4"/>
    <dgm:cxn modelId="{320F4EB6-60E2-451D-B5D1-FC0E0E5D5162}" type="presParOf" srcId="{B8C48CEE-DAF6-4453-816C-BA72B1732382}" destId="{2AA148D7-B435-4DD2-8355-80E79606B67A}" srcOrd="1" destOrd="0" presId="urn:microsoft.com/office/officeart/2005/8/layout/hierarchy4"/>
    <dgm:cxn modelId="{4BAC6AF5-1A49-45DE-B201-6A252589036B}" type="presParOf" srcId="{B8C48CEE-DAF6-4453-816C-BA72B1732382}" destId="{CDDDF553-2BD2-4FF0-A330-30F445C2BD88}" srcOrd="2" destOrd="0" presId="urn:microsoft.com/office/officeart/2005/8/layout/hierarchy4"/>
    <dgm:cxn modelId="{215C9355-D3E5-4E5E-820E-38299BF204F8}" type="presParOf" srcId="{CDDDF553-2BD2-4FF0-A330-30F445C2BD88}" destId="{261C2A87-5D07-4314-8DE2-C6345302876D}" srcOrd="0" destOrd="0" presId="urn:microsoft.com/office/officeart/2005/8/layout/hierarchy4"/>
    <dgm:cxn modelId="{D4A4072C-C664-404F-A4B8-E6A188611CCE}" type="presParOf" srcId="{261C2A87-5D07-4314-8DE2-C6345302876D}" destId="{E668796F-14FC-487E-A355-552E83E376FE}" srcOrd="0" destOrd="0" presId="urn:microsoft.com/office/officeart/2005/8/layout/hierarchy4"/>
    <dgm:cxn modelId="{5AF8E893-55F8-4D74-B499-874678651D15}" type="presParOf" srcId="{261C2A87-5D07-4314-8DE2-C6345302876D}" destId="{32E2156B-2A43-4387-8EC4-FA63405AB805}" srcOrd="1" destOrd="0" presId="urn:microsoft.com/office/officeart/2005/8/layout/hierarchy4"/>
    <dgm:cxn modelId="{71B4955C-6CED-4CCE-AF97-971A55D6A395}" type="presParOf" srcId="{CDDDF553-2BD2-4FF0-A330-30F445C2BD88}" destId="{A25F87A8-80FD-4441-BC6B-7EAD6D8B0B96}" srcOrd="1" destOrd="0" presId="urn:microsoft.com/office/officeart/2005/8/layout/hierarchy4"/>
    <dgm:cxn modelId="{15C33624-D979-4D73-B3FC-B18C3CF0292A}" type="presParOf" srcId="{CDDDF553-2BD2-4FF0-A330-30F445C2BD88}" destId="{3013285F-0999-4231-A14F-0FF061A6E172}" srcOrd="2" destOrd="0" presId="urn:microsoft.com/office/officeart/2005/8/layout/hierarchy4"/>
    <dgm:cxn modelId="{D2E45EED-74DC-4EA5-A63E-12F45FA389B6}" type="presParOf" srcId="{3013285F-0999-4231-A14F-0FF061A6E172}" destId="{F5412FF8-EFF9-4B3A-B511-983212469A7E}" srcOrd="0" destOrd="0" presId="urn:microsoft.com/office/officeart/2005/8/layout/hierarchy4"/>
    <dgm:cxn modelId="{1519D055-A986-4E5F-A29A-237181E7DEE5}" type="presParOf" srcId="{3013285F-0999-4231-A14F-0FF061A6E172}" destId="{59D986B0-AA1D-4315-A76F-54D534AB059B}" srcOrd="1" destOrd="0" presId="urn:microsoft.com/office/officeart/2005/8/layout/hierarchy4"/>
    <dgm:cxn modelId="{237437DA-C9AA-4C2A-B4A5-C71377914856}" type="presParOf" srcId="{21E75895-18E2-4D0D-B3D2-1EB8314C884C}" destId="{4F212BFA-0332-4FF7-B934-AFE89BC49D2B}" srcOrd="1" destOrd="0" presId="urn:microsoft.com/office/officeart/2005/8/layout/hierarchy4"/>
    <dgm:cxn modelId="{11738C99-45E9-44C0-9A0C-43ED8F9DC0C2}" type="presParOf" srcId="{21E75895-18E2-4D0D-B3D2-1EB8314C884C}" destId="{4BBB577E-B0D7-4FD9-8ED7-430F2C20FD5D}" srcOrd="2" destOrd="0" presId="urn:microsoft.com/office/officeart/2005/8/layout/hierarchy4"/>
    <dgm:cxn modelId="{E792F1BC-2772-4BD4-845B-25847DD33CBA}" type="presParOf" srcId="{4BBB577E-B0D7-4FD9-8ED7-430F2C20FD5D}" destId="{CD6FE63B-11E4-4852-B78A-AA8AA6A6810A}" srcOrd="0" destOrd="0" presId="urn:microsoft.com/office/officeart/2005/8/layout/hierarchy4"/>
    <dgm:cxn modelId="{74D28C11-64A3-4825-9E91-80773C885380}" type="presParOf" srcId="{4BBB577E-B0D7-4FD9-8ED7-430F2C20FD5D}" destId="{790899E2-28AD-47A0-A1D2-B8E18EDD4AB0}" srcOrd="1" destOrd="0" presId="urn:microsoft.com/office/officeart/2005/8/layout/hierarchy4"/>
    <dgm:cxn modelId="{6CC65C28-0148-4B98-8AF6-A52C8AA44741}" type="presParOf" srcId="{4BBB577E-B0D7-4FD9-8ED7-430F2C20FD5D}" destId="{028AD20F-8639-4008-8F7F-7BE2362B5CE9}" srcOrd="2" destOrd="0" presId="urn:microsoft.com/office/officeart/2005/8/layout/hierarchy4"/>
    <dgm:cxn modelId="{0735AB3F-CCF3-49DD-9BBC-251474CAC6F3}" type="presParOf" srcId="{028AD20F-8639-4008-8F7F-7BE2362B5CE9}" destId="{354934F2-27A1-4C28-A002-91AF2493A765}" srcOrd="0" destOrd="0" presId="urn:microsoft.com/office/officeart/2005/8/layout/hierarchy4"/>
    <dgm:cxn modelId="{1B43F2C9-E016-4B87-B145-B4FDC3AD09D8}" type="presParOf" srcId="{354934F2-27A1-4C28-A002-91AF2493A765}" destId="{077A474D-92EA-4226-9249-74106E4583BB}" srcOrd="0" destOrd="0" presId="urn:microsoft.com/office/officeart/2005/8/layout/hierarchy4"/>
    <dgm:cxn modelId="{78CE4E03-231D-45BF-901F-10C0E139259A}" type="presParOf" srcId="{354934F2-27A1-4C28-A002-91AF2493A765}" destId="{CD7A3BEF-3A7C-4D0A-A66C-96361E2BA0D0}"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196410-B006-4E41-9524-EF210A6B20D9}">
      <dsp:nvSpPr>
        <dsp:cNvPr id="0" name=""/>
        <dsp:cNvSpPr/>
      </dsp:nvSpPr>
      <dsp:spPr>
        <a:xfrm>
          <a:off x="14" y="0"/>
          <a:ext cx="2985642" cy="654734"/>
        </a:xfrm>
        <a:prstGeom prst="roundRect">
          <a:avLst>
            <a:gd name="adj" fmla="val 10000"/>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chemeClr val="tx1"/>
              </a:solidFill>
              <a:latin typeface="+mj-ea"/>
              <a:ea typeface="+mj-ea"/>
            </a:rPr>
            <a:t>拟合优度检验</a:t>
          </a:r>
        </a:p>
      </dsp:txBody>
      <dsp:txXfrm>
        <a:off x="19191" y="19177"/>
        <a:ext cx="2947288" cy="616380"/>
      </dsp:txXfrm>
    </dsp:sp>
    <dsp:sp modelId="{7CE613D8-CD93-467B-928E-DCDC80E10ECC}">
      <dsp:nvSpPr>
        <dsp:cNvPr id="0" name=""/>
        <dsp:cNvSpPr/>
      </dsp:nvSpPr>
      <dsp:spPr>
        <a:xfrm>
          <a:off x="12941" y="766028"/>
          <a:ext cx="1950314" cy="654734"/>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b="1" kern="1200" dirty="0">
              <a:solidFill>
                <a:schemeClr val="tx1"/>
              </a:solidFill>
              <a:latin typeface="+mj-ea"/>
              <a:ea typeface="+mj-ea"/>
            </a:rPr>
            <a:t>AIC</a:t>
          </a:r>
          <a:r>
            <a:rPr lang="zh-CN" altLang="en-US" sz="1800" b="1" kern="1200" dirty="0">
              <a:solidFill>
                <a:schemeClr val="tx1"/>
              </a:solidFill>
              <a:latin typeface="+mj-ea"/>
              <a:ea typeface="+mj-ea"/>
            </a:rPr>
            <a:t>信息准则</a:t>
          </a:r>
        </a:p>
      </dsp:txBody>
      <dsp:txXfrm>
        <a:off x="32118" y="785205"/>
        <a:ext cx="1911960" cy="616380"/>
      </dsp:txXfrm>
    </dsp:sp>
    <dsp:sp modelId="{E668796F-14FC-487E-A355-552E83E376FE}">
      <dsp:nvSpPr>
        <dsp:cNvPr id="0" name=""/>
        <dsp:cNvSpPr/>
      </dsp:nvSpPr>
      <dsp:spPr>
        <a:xfrm>
          <a:off x="342" y="1416441"/>
          <a:ext cx="955100" cy="654734"/>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chemeClr val="tx1"/>
              </a:solidFill>
              <a:latin typeface="+mj-ea"/>
              <a:ea typeface="+mj-ea"/>
            </a:rPr>
            <a:t>留出法</a:t>
          </a:r>
        </a:p>
      </dsp:txBody>
      <dsp:txXfrm>
        <a:off x="19519" y="1435618"/>
        <a:ext cx="916746" cy="616380"/>
      </dsp:txXfrm>
    </dsp:sp>
    <dsp:sp modelId="{F5412FF8-EFF9-4B3A-B511-983212469A7E}">
      <dsp:nvSpPr>
        <dsp:cNvPr id="0" name=""/>
        <dsp:cNvSpPr/>
      </dsp:nvSpPr>
      <dsp:spPr>
        <a:xfrm>
          <a:off x="995556" y="1416441"/>
          <a:ext cx="955100" cy="654734"/>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chemeClr val="tx1"/>
              </a:solidFill>
              <a:latin typeface="+mj-ea"/>
              <a:ea typeface="+mj-ea"/>
            </a:rPr>
            <a:t>留一法</a:t>
          </a:r>
        </a:p>
      </dsp:txBody>
      <dsp:txXfrm>
        <a:off x="1014733" y="1435618"/>
        <a:ext cx="916746" cy="616380"/>
      </dsp:txXfrm>
    </dsp:sp>
    <dsp:sp modelId="{CD6FE63B-11E4-4852-B78A-AA8AA6A6810A}">
      <dsp:nvSpPr>
        <dsp:cNvPr id="0" name=""/>
        <dsp:cNvSpPr/>
      </dsp:nvSpPr>
      <dsp:spPr>
        <a:xfrm>
          <a:off x="2030885" y="708874"/>
          <a:ext cx="955100" cy="654734"/>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altLang="zh-CN" sz="1300" b="1" kern="1200" dirty="0">
              <a:solidFill>
                <a:schemeClr val="tx1"/>
              </a:solidFill>
              <a:latin typeface="+mj-ea"/>
              <a:ea typeface="+mj-ea"/>
            </a:rPr>
            <a:t>BIC</a:t>
          </a:r>
          <a:r>
            <a:rPr lang="zh-CN" altLang="en-US" sz="1300" b="1" kern="1200" dirty="0">
              <a:solidFill>
                <a:schemeClr val="tx1"/>
              </a:solidFill>
              <a:latin typeface="+mj-ea"/>
              <a:ea typeface="+mj-ea"/>
            </a:rPr>
            <a:t>信息准则</a:t>
          </a:r>
        </a:p>
      </dsp:txBody>
      <dsp:txXfrm>
        <a:off x="2050062" y="728051"/>
        <a:ext cx="916746" cy="616380"/>
      </dsp:txXfrm>
    </dsp:sp>
    <dsp:sp modelId="{077A474D-92EA-4226-9249-74106E4583BB}">
      <dsp:nvSpPr>
        <dsp:cNvPr id="0" name=""/>
        <dsp:cNvSpPr/>
      </dsp:nvSpPr>
      <dsp:spPr>
        <a:xfrm>
          <a:off x="2031227" y="1416441"/>
          <a:ext cx="955100" cy="654734"/>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chemeClr val="tx1"/>
              </a:solidFill>
              <a:latin typeface="+mj-ea"/>
              <a:ea typeface="+mj-ea"/>
            </a:rPr>
            <a:t>试错法</a:t>
          </a:r>
        </a:p>
      </dsp:txBody>
      <dsp:txXfrm>
        <a:off x="2050404" y="1435618"/>
        <a:ext cx="916746" cy="61638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B807708-9B43-4B1F-8593-13D45D1FFD83}" type="datetimeFigureOut">
              <a:rPr lang="zh-CN" altLang="en-US" smtClean="0"/>
              <a:t>2021/10/5</a:t>
            </a:fld>
            <a:endParaRPr lang="zh-CN" alt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21CEFAF-3F74-475A-8931-2E5CC5277C29}" type="slidenum">
              <a:rPr lang="zh-CN" altLang="en-US" smtClean="0"/>
              <a:t>‹#›</a:t>
            </a:fld>
            <a:endParaRPr lang="zh-CN" altLang="en-US"/>
          </a:p>
        </p:txBody>
      </p:sp>
    </p:spTree>
    <p:extLst>
      <p:ext uri="{BB962C8B-B14F-4D97-AF65-F5344CB8AC3E}">
        <p14:creationId xmlns:p14="http://schemas.microsoft.com/office/powerpoint/2010/main" val="16629086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DAB1DE-EADD-4A14-8AB6-F739BEBD6A9F}" type="datetimeFigureOut">
              <a:rPr lang="zh-CN" altLang="en-US" smtClean="0"/>
              <a:t>2021/10/5</a:t>
            </a:fld>
            <a:endParaRPr lang="zh-CN" alt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BFC8F9-9D56-4337-9B06-E0FDF66B361B}" type="slidenum">
              <a:rPr lang="zh-CN" altLang="en-US" smtClean="0"/>
              <a:t>‹#›</a:t>
            </a:fld>
            <a:endParaRPr lang="zh-CN" altLang="en-US"/>
          </a:p>
        </p:txBody>
      </p:sp>
    </p:spTree>
    <p:extLst>
      <p:ext uri="{BB962C8B-B14F-4D97-AF65-F5344CB8AC3E}">
        <p14:creationId xmlns:p14="http://schemas.microsoft.com/office/powerpoint/2010/main" val="32784488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尊敬的各位领导、嘉宾，大家下午好！我是汇报人：王福 </a:t>
            </a:r>
            <a:endParaRPr lang="en-US" altLang="zh-CN" dirty="0"/>
          </a:p>
          <a:p>
            <a:r>
              <a:rPr lang="zh-CN" altLang="en-US" dirty="0"/>
              <a:t>我今天汇报的内容是风洞设备</a:t>
            </a:r>
            <a:r>
              <a:rPr lang="en-US" altLang="zh-CN" dirty="0"/>
              <a:t>PHM</a:t>
            </a:r>
            <a:r>
              <a:rPr lang="zh-CN" altLang="en-US" dirty="0"/>
              <a:t>模型规范化管理研究咨询报告</a:t>
            </a:r>
          </a:p>
        </p:txBody>
      </p:sp>
      <p:sp>
        <p:nvSpPr>
          <p:cNvPr id="4" name="灯片编号占位符 3"/>
          <p:cNvSpPr>
            <a:spLocks noGrp="1"/>
          </p:cNvSpPr>
          <p:nvPr>
            <p:ph type="sldNum" sz="quarter" idx="5"/>
          </p:nvPr>
        </p:nvSpPr>
        <p:spPr/>
        <p:txBody>
          <a:bodyPr/>
          <a:lstStyle/>
          <a:p>
            <a:fld id="{FCBFC8F9-9D56-4337-9B06-E0FDF66B361B}" type="slidenum">
              <a:rPr lang="zh-CN" altLang="en-US" smtClean="0"/>
              <a:t>1</a:t>
            </a:fld>
            <a:endParaRPr lang="zh-CN" altLang="en-US"/>
          </a:p>
        </p:txBody>
      </p:sp>
    </p:spTree>
    <p:extLst>
      <p:ext uri="{BB962C8B-B14F-4D97-AF65-F5344CB8AC3E}">
        <p14:creationId xmlns:p14="http://schemas.microsoft.com/office/powerpoint/2010/main" val="1961053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方案一为风洞设备</a:t>
            </a:r>
            <a:r>
              <a:rPr lang="en-US" altLang="zh-CN" dirty="0"/>
              <a:t>PHM</a:t>
            </a:r>
            <a:r>
              <a:rPr lang="zh-CN" altLang="en-US" dirty="0"/>
              <a:t>数据规范化管理</a:t>
            </a:r>
          </a:p>
        </p:txBody>
      </p:sp>
      <p:sp>
        <p:nvSpPr>
          <p:cNvPr id="4" name="灯片编号占位符 3"/>
          <p:cNvSpPr>
            <a:spLocks noGrp="1"/>
          </p:cNvSpPr>
          <p:nvPr>
            <p:ph type="sldNum" sz="quarter" idx="5"/>
          </p:nvPr>
        </p:nvSpPr>
        <p:spPr/>
        <p:txBody>
          <a:bodyPr/>
          <a:lstStyle/>
          <a:p>
            <a:fld id="{FCBFC8F9-9D56-4337-9B06-E0FDF66B361B}" type="slidenum">
              <a:rPr lang="zh-CN" altLang="en-US" smtClean="0"/>
              <a:t>11</a:t>
            </a:fld>
            <a:endParaRPr lang="zh-CN" altLang="en-US"/>
          </a:p>
        </p:txBody>
      </p:sp>
    </p:spTree>
    <p:extLst>
      <p:ext uri="{BB962C8B-B14F-4D97-AF65-F5344CB8AC3E}">
        <p14:creationId xmlns:p14="http://schemas.microsoft.com/office/powerpoint/2010/main" val="3089700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不同模型的接口参数具备不同的特点。</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基于物理模型的</a:t>
            </a:r>
            <a:r>
              <a:rPr lang="en-US" altLang="zh-CN" sz="1200" kern="1200" dirty="0">
                <a:solidFill>
                  <a:schemeClr val="tx1"/>
                </a:solidFill>
                <a:effectLst/>
                <a:latin typeface="+mn-lt"/>
                <a:ea typeface="+mn-ea"/>
                <a:cs typeface="+mn-cs"/>
              </a:rPr>
              <a:t>PHM</a:t>
            </a:r>
            <a:r>
              <a:rPr lang="zh-CN" altLang="en-US" sz="1200" kern="1200" dirty="0">
                <a:solidFill>
                  <a:schemeClr val="tx1"/>
                </a:solidFill>
                <a:effectLst/>
                <a:latin typeface="+mn-lt"/>
                <a:ea typeface="+mn-ea"/>
                <a:cs typeface="+mn-cs"/>
              </a:rPr>
              <a:t>模型其原理是物理失效模型，通过输入设备的失效机理和模型参数得到设备性能退化曲线，模型接口包含函数和输入参数</a:t>
            </a:r>
            <a:r>
              <a:rPr lang="zh-CN" altLang="en-US" sz="1200" kern="1200" dirty="0">
                <a:solidFill>
                  <a:srgbClr val="0000FF"/>
                </a:solidFill>
                <a:effectLst/>
                <a:latin typeface="+mj-ea"/>
                <a:ea typeface="+mn-ea"/>
                <a:cs typeface="+mn-cs"/>
              </a:rPr>
              <a:t>。</a:t>
            </a:r>
            <a:endParaRPr lang="en-US" altLang="zh-CN" sz="1200" kern="1200" dirty="0">
              <a:solidFill>
                <a:srgbClr val="0000FF"/>
              </a:solidFill>
              <a:effectLst/>
              <a:latin typeface="+mj-e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rgbClr val="0000FF"/>
                </a:solidFill>
                <a:effectLst/>
                <a:latin typeface="+mj-ea"/>
                <a:ea typeface="+mn-ea"/>
                <a:cs typeface="+mn-cs"/>
              </a:rPr>
              <a:t>基于滤波器的模型原理是滤波器，通过输入状态和测量模型、状态模型参数分布得到</a:t>
            </a:r>
            <a:r>
              <a:rPr lang="zh-CN" altLang="en-US" sz="1200" kern="1200" dirty="0">
                <a:solidFill>
                  <a:schemeClr val="tx1"/>
                </a:solidFill>
                <a:effectLst/>
                <a:latin typeface="+mj-ea"/>
                <a:ea typeface="+mn-ea"/>
                <a:cs typeface="+mn-cs"/>
              </a:rPr>
              <a:t>设备性能退化曲线，模型接口包含</a:t>
            </a:r>
            <a:r>
              <a:rPr lang="zh-CN" altLang="en-US" sz="1200" kern="1200" dirty="0">
                <a:solidFill>
                  <a:srgbClr val="C00000"/>
                </a:solidFill>
                <a:effectLst/>
                <a:latin typeface="+mj-ea"/>
                <a:ea typeface="+mn-ea"/>
                <a:cs typeface="+mn-cs"/>
              </a:rPr>
              <a:t>状态方程</a:t>
            </a:r>
            <a:r>
              <a:rPr lang="zh-CN" altLang="en-US" sz="1200" kern="1200" dirty="0">
                <a:solidFill>
                  <a:schemeClr val="tx1"/>
                </a:solidFill>
                <a:effectLst/>
                <a:latin typeface="+mj-ea"/>
                <a:ea typeface="+mn-ea"/>
                <a:cs typeface="+mn-cs"/>
              </a:rPr>
              <a:t>、观测方程、噪声等级。</a:t>
            </a:r>
            <a:endParaRPr lang="en-US" altLang="zh-CN" sz="1200" kern="1200" dirty="0">
              <a:solidFill>
                <a:schemeClr val="tx1"/>
              </a:solidFill>
              <a:effectLst/>
              <a:latin typeface="+mj-e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j-ea"/>
                <a:ea typeface="+mn-ea"/>
                <a:cs typeface="+mn-cs"/>
              </a:rPr>
              <a:t>基于统计分析的模型</a:t>
            </a:r>
            <a:r>
              <a:rPr lang="zh-CN" altLang="en-US" sz="1200" kern="1200" dirty="0">
                <a:solidFill>
                  <a:srgbClr val="0000FF"/>
                </a:solidFill>
                <a:effectLst/>
                <a:latin typeface="+mj-ea"/>
                <a:ea typeface="+mn-ea"/>
                <a:cs typeface="+mn-cs"/>
              </a:rPr>
              <a:t>，通过</a:t>
            </a:r>
            <a:r>
              <a:rPr lang="zh-CN" altLang="zh-CN" sz="1200" kern="1200" dirty="0">
                <a:solidFill>
                  <a:srgbClr val="0000FF"/>
                </a:solidFill>
                <a:effectLst/>
                <a:latin typeface="+mj-ea"/>
                <a:ea typeface="+mn-ea"/>
                <a:cs typeface="+mn-cs"/>
              </a:rPr>
              <a:t>故障样本</a:t>
            </a:r>
            <a:r>
              <a:rPr lang="zh-CN" altLang="zh-CN" sz="1200" kern="1200" dirty="0">
                <a:solidFill>
                  <a:schemeClr val="tx1"/>
                </a:solidFill>
                <a:effectLst/>
                <a:latin typeface="+mj-ea"/>
                <a:ea typeface="+mn-ea"/>
                <a:cs typeface="+mn-cs"/>
              </a:rPr>
              <a:t>数据</a:t>
            </a:r>
            <a:r>
              <a:rPr lang="zh-CN" altLang="zh-CN" sz="1200" kern="1200" dirty="0">
                <a:solidFill>
                  <a:srgbClr val="0000FF"/>
                </a:solidFill>
                <a:effectLst/>
                <a:latin typeface="+mj-ea"/>
                <a:ea typeface="+mn-ea"/>
                <a:cs typeface="+mn-cs"/>
              </a:rPr>
              <a:t>、退化样本</a:t>
            </a:r>
            <a:r>
              <a:rPr lang="zh-CN" altLang="zh-CN" sz="1200" kern="1200" dirty="0">
                <a:solidFill>
                  <a:schemeClr val="tx1"/>
                </a:solidFill>
                <a:effectLst/>
                <a:latin typeface="+mj-ea"/>
                <a:ea typeface="+mn-ea"/>
                <a:cs typeface="+mn-cs"/>
              </a:rPr>
              <a:t>数据</a:t>
            </a:r>
            <a:r>
              <a:rPr lang="zh-CN" altLang="en-US" sz="1200" kern="1200" dirty="0">
                <a:solidFill>
                  <a:srgbClr val="0000FF"/>
                </a:solidFill>
                <a:effectLst/>
                <a:latin typeface="+mj-ea"/>
                <a:ea typeface="+mn-ea"/>
                <a:cs typeface="+mn-cs"/>
              </a:rPr>
              <a:t>得到</a:t>
            </a:r>
            <a:r>
              <a:rPr lang="zh-CN" altLang="zh-CN" sz="1200" kern="1200" dirty="0">
                <a:solidFill>
                  <a:schemeClr val="tx1"/>
                </a:solidFill>
                <a:effectLst/>
                <a:latin typeface="+mj-ea"/>
                <a:ea typeface="+mn-ea"/>
                <a:cs typeface="+mn-cs"/>
              </a:rPr>
              <a:t>可靠性曲线</a:t>
            </a:r>
            <a:r>
              <a:rPr lang="zh-CN" altLang="en-US" sz="1200" kern="1200" dirty="0">
                <a:solidFill>
                  <a:schemeClr val="tx1"/>
                </a:solidFill>
                <a:effectLst/>
                <a:latin typeface="+mj-ea"/>
                <a:ea typeface="+mn-ea"/>
                <a:cs typeface="+mn-cs"/>
              </a:rPr>
              <a:t>，模型接口包含</a:t>
            </a:r>
            <a:r>
              <a:rPr lang="zh-CN" altLang="zh-CN" sz="1200" kern="1200" dirty="0">
                <a:solidFill>
                  <a:schemeClr val="tx1"/>
                </a:solidFill>
                <a:effectLst/>
                <a:latin typeface="+mj-ea"/>
                <a:ea typeface="+mn-ea"/>
                <a:cs typeface="+mn-cs"/>
              </a:rPr>
              <a:t>函数、输入数据</a:t>
            </a:r>
            <a:r>
              <a:rPr lang="zh-CN" altLang="en-US" sz="1200" kern="1200" dirty="0">
                <a:solidFill>
                  <a:schemeClr val="tx1"/>
                </a:solidFill>
                <a:effectLst/>
                <a:latin typeface="+mj-ea"/>
                <a:ea typeface="+mn-ea"/>
                <a:cs typeface="+mn-cs"/>
              </a:rPr>
              <a:t>。</a:t>
            </a:r>
            <a:endParaRPr lang="en-US" altLang="zh-CN" sz="1200" kern="1200" dirty="0">
              <a:solidFill>
                <a:schemeClr val="tx1"/>
              </a:solidFill>
              <a:effectLst/>
              <a:latin typeface="+mj-e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j-ea"/>
                <a:ea typeface="+mn-ea"/>
                <a:cs typeface="+mn-cs"/>
              </a:rPr>
              <a:t>基于人工智能的模型</a:t>
            </a:r>
            <a:r>
              <a:rPr lang="zh-CN" altLang="en-US" sz="1200" kern="1200" dirty="0">
                <a:solidFill>
                  <a:srgbClr val="0000FF"/>
                </a:solidFill>
                <a:effectLst/>
                <a:latin typeface="+mj-ea"/>
                <a:ea typeface="+mn-ea"/>
                <a:cs typeface="+mn-cs"/>
              </a:rPr>
              <a:t>，通过</a:t>
            </a:r>
            <a:r>
              <a:rPr lang="zh-CN" altLang="zh-CN" sz="1200" kern="1200" dirty="0">
                <a:solidFill>
                  <a:schemeClr val="tx1"/>
                </a:solidFill>
                <a:effectLst/>
                <a:latin typeface="+mj-ea"/>
                <a:ea typeface="+mn-ea"/>
                <a:cs typeface="+mn-cs"/>
              </a:rPr>
              <a:t>多源状态</a:t>
            </a:r>
            <a:r>
              <a:rPr lang="zh-CN" altLang="zh-CN" sz="1200" kern="1200" dirty="0">
                <a:solidFill>
                  <a:srgbClr val="0000FF"/>
                </a:solidFill>
                <a:effectLst/>
                <a:latin typeface="+mj-ea"/>
                <a:ea typeface="+mn-ea"/>
                <a:cs typeface="+mn-cs"/>
              </a:rPr>
              <a:t>监测数据</a:t>
            </a:r>
            <a:r>
              <a:rPr lang="zh-CN" altLang="en-US" sz="1200" kern="1200" dirty="0">
                <a:solidFill>
                  <a:srgbClr val="0000FF"/>
                </a:solidFill>
                <a:effectLst/>
                <a:latin typeface="+mj-ea"/>
                <a:ea typeface="+mn-ea"/>
                <a:cs typeface="+mn-cs"/>
              </a:rPr>
              <a:t>得到</a:t>
            </a:r>
            <a:r>
              <a:rPr lang="zh-CN" altLang="zh-CN" sz="1200" kern="1200" dirty="0">
                <a:solidFill>
                  <a:schemeClr val="tx1"/>
                </a:solidFill>
                <a:effectLst/>
                <a:latin typeface="+mj-ea"/>
                <a:ea typeface="+mn-ea"/>
                <a:cs typeface="+mn-cs"/>
              </a:rPr>
              <a:t>故障诊断</a:t>
            </a:r>
            <a:r>
              <a:rPr lang="zh-CN" altLang="en-US" sz="1200" kern="1200" dirty="0">
                <a:solidFill>
                  <a:schemeClr val="tx1"/>
                </a:solidFill>
                <a:effectLst/>
                <a:latin typeface="+mj-ea"/>
                <a:ea typeface="+mn-ea"/>
                <a:cs typeface="+mn-cs"/>
              </a:rPr>
              <a:t>、</a:t>
            </a:r>
            <a:r>
              <a:rPr lang="zh-CN" altLang="zh-CN" sz="1200" kern="1200" dirty="0">
                <a:solidFill>
                  <a:schemeClr val="tx1"/>
                </a:solidFill>
                <a:effectLst/>
                <a:latin typeface="+mj-ea"/>
                <a:ea typeface="+mn-ea"/>
                <a:cs typeface="+mn-cs"/>
              </a:rPr>
              <a:t>故障预测</a:t>
            </a:r>
            <a:r>
              <a:rPr lang="zh-CN" altLang="en-US" sz="1200" kern="1200" dirty="0">
                <a:solidFill>
                  <a:schemeClr val="tx1"/>
                </a:solidFill>
                <a:effectLst/>
                <a:latin typeface="+mj-ea"/>
                <a:ea typeface="+mn-ea"/>
                <a:cs typeface="+mn-cs"/>
              </a:rPr>
              <a:t>或</a:t>
            </a:r>
            <a:r>
              <a:rPr lang="zh-CN" altLang="zh-CN" sz="1200" kern="1200" dirty="0">
                <a:solidFill>
                  <a:schemeClr val="tx1"/>
                </a:solidFill>
                <a:effectLst/>
                <a:latin typeface="+mj-ea"/>
                <a:ea typeface="+mn-ea"/>
                <a:cs typeface="+mn-cs"/>
              </a:rPr>
              <a:t>健康状态评估结果</a:t>
            </a:r>
            <a:r>
              <a:rPr lang="zh-CN" altLang="en-US" sz="1200" kern="1200" dirty="0">
                <a:solidFill>
                  <a:schemeClr val="tx1"/>
                </a:solidFill>
                <a:effectLst/>
                <a:latin typeface="+mj-ea"/>
                <a:ea typeface="+mn-ea"/>
                <a:cs typeface="+mn-cs"/>
              </a:rPr>
              <a:t>，模型接口包含</a:t>
            </a:r>
            <a:r>
              <a:rPr lang="zh-CN" altLang="zh-CN" sz="1200" kern="1200" dirty="0">
                <a:solidFill>
                  <a:schemeClr val="tx1"/>
                </a:solidFill>
                <a:effectLst/>
                <a:latin typeface="+mj-ea"/>
                <a:ea typeface="+mn-ea"/>
                <a:cs typeface="+mn-cs"/>
              </a:rPr>
              <a:t>函数、类、</a:t>
            </a:r>
            <a:r>
              <a:rPr lang="en-US" altLang="zh-CN" sz="1200" kern="1200" dirty="0">
                <a:solidFill>
                  <a:schemeClr val="tx1"/>
                </a:solidFill>
                <a:effectLst/>
                <a:latin typeface="+mj-ea"/>
                <a:ea typeface="+mn-ea"/>
                <a:cs typeface="+mn-cs"/>
              </a:rPr>
              <a:t>API</a:t>
            </a:r>
            <a:r>
              <a:rPr lang="zh-CN" altLang="zh-CN" sz="1200" kern="1200" dirty="0">
                <a:solidFill>
                  <a:schemeClr val="tx1"/>
                </a:solidFill>
                <a:effectLst/>
                <a:latin typeface="+mj-ea"/>
                <a:ea typeface="+mn-ea"/>
                <a:cs typeface="+mn-cs"/>
              </a:rPr>
              <a:t>或控件、输入数据</a:t>
            </a:r>
            <a:r>
              <a:rPr lang="zh-CN" altLang="en-US" sz="1200" kern="1200" dirty="0">
                <a:solidFill>
                  <a:schemeClr val="tx1"/>
                </a:solidFill>
                <a:effectLst/>
                <a:latin typeface="+mj-ea"/>
                <a:ea typeface="+mn-ea"/>
                <a:cs typeface="+mn-cs"/>
              </a:rPr>
              <a:t>。</a:t>
            </a:r>
            <a:endParaRPr lang="en-US" altLang="zh-CN" sz="1200" kern="1200" dirty="0">
              <a:solidFill>
                <a:schemeClr val="tx1"/>
              </a:solidFill>
              <a:effectLst/>
              <a:latin typeface="+mj-e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rgbClr val="0000FF"/>
                </a:solidFill>
                <a:effectLst/>
                <a:latin typeface="+mj-ea"/>
                <a:ea typeface="+mn-ea"/>
                <a:cs typeface="+mn-cs"/>
              </a:rPr>
              <a:t>基于</a:t>
            </a:r>
            <a:r>
              <a:rPr lang="zh-CN" altLang="en-US" sz="1200" kern="1200" dirty="0">
                <a:solidFill>
                  <a:schemeClr val="tx1"/>
                </a:solidFill>
                <a:effectLst/>
                <a:latin typeface="+mj-ea"/>
                <a:ea typeface="+mn-ea"/>
                <a:cs typeface="+mn-cs"/>
              </a:rPr>
              <a:t>综合评价模型</a:t>
            </a:r>
            <a:r>
              <a:rPr lang="zh-CN" altLang="en-US" sz="1200" kern="1200" dirty="0">
                <a:solidFill>
                  <a:srgbClr val="0000FF"/>
                </a:solidFill>
                <a:effectLst/>
                <a:latin typeface="+mj-ea"/>
                <a:ea typeface="+mn-ea"/>
                <a:cs typeface="+mn-cs"/>
              </a:rPr>
              <a:t>原理是</a:t>
            </a:r>
            <a:r>
              <a:rPr lang="zh-CN" altLang="en-US" sz="1200" kern="1200" dirty="0">
                <a:solidFill>
                  <a:schemeClr val="tx1"/>
                </a:solidFill>
                <a:effectLst/>
                <a:latin typeface="+mj-ea"/>
                <a:ea typeface="+mn-ea"/>
                <a:cs typeface="+mn-cs"/>
              </a:rPr>
              <a:t>层次分析法</a:t>
            </a:r>
            <a:r>
              <a:rPr lang="zh-CN" altLang="en-US" sz="1200" kern="1200" dirty="0">
                <a:solidFill>
                  <a:srgbClr val="0000FF"/>
                </a:solidFill>
                <a:effectLst/>
                <a:latin typeface="+mj-ea"/>
                <a:ea typeface="+mn-ea"/>
                <a:cs typeface="+mn-cs"/>
              </a:rPr>
              <a:t>，通过</a:t>
            </a:r>
            <a:r>
              <a:rPr lang="zh-CN" altLang="zh-CN" sz="1200" kern="1200" dirty="0">
                <a:solidFill>
                  <a:schemeClr val="tx1"/>
                </a:solidFill>
                <a:effectLst/>
                <a:latin typeface="+mj-ea"/>
                <a:ea typeface="+mn-ea"/>
                <a:cs typeface="+mn-cs"/>
              </a:rPr>
              <a:t>设备底层性能指标的</a:t>
            </a:r>
            <a:r>
              <a:rPr lang="zh-CN" altLang="zh-CN" sz="1200" kern="1200" dirty="0">
                <a:solidFill>
                  <a:srgbClr val="0000FF"/>
                </a:solidFill>
                <a:effectLst/>
                <a:latin typeface="+mj-ea"/>
                <a:ea typeface="+mn-ea"/>
                <a:cs typeface="+mn-cs"/>
              </a:rPr>
              <a:t>监测数据</a:t>
            </a:r>
            <a:r>
              <a:rPr lang="zh-CN" altLang="zh-CN" sz="1200" kern="1200" dirty="0">
                <a:solidFill>
                  <a:schemeClr val="tx1"/>
                </a:solidFill>
                <a:effectLst/>
                <a:latin typeface="+mj-ea"/>
                <a:ea typeface="+mn-ea"/>
                <a:cs typeface="+mn-cs"/>
              </a:rPr>
              <a:t>或</a:t>
            </a:r>
            <a:r>
              <a:rPr lang="zh-CN" altLang="zh-CN" sz="1200" kern="1200" dirty="0">
                <a:solidFill>
                  <a:srgbClr val="0000FF"/>
                </a:solidFill>
                <a:effectLst/>
                <a:latin typeface="+mj-ea"/>
                <a:ea typeface="+mn-ea"/>
                <a:cs typeface="+mn-cs"/>
              </a:rPr>
              <a:t>健康状态</a:t>
            </a:r>
            <a:r>
              <a:rPr lang="zh-CN" altLang="en-US" sz="1200" kern="1200" dirty="0">
                <a:solidFill>
                  <a:srgbClr val="0000FF"/>
                </a:solidFill>
                <a:effectLst/>
                <a:latin typeface="+mj-ea"/>
                <a:ea typeface="+mn-ea"/>
                <a:cs typeface="+mn-cs"/>
              </a:rPr>
              <a:t>得到</a:t>
            </a:r>
            <a:r>
              <a:rPr lang="zh-CN" altLang="zh-CN" sz="1200" kern="1200" dirty="0">
                <a:solidFill>
                  <a:schemeClr val="tx1"/>
                </a:solidFill>
                <a:effectLst/>
                <a:latin typeface="+mj-ea"/>
                <a:ea typeface="+mn-ea"/>
                <a:cs typeface="+mn-cs"/>
              </a:rPr>
              <a:t>设备健康状态等级</a:t>
            </a:r>
            <a:r>
              <a:rPr lang="zh-CN" altLang="en-US" sz="1200" kern="1200" dirty="0">
                <a:solidFill>
                  <a:schemeClr val="tx1"/>
                </a:solidFill>
                <a:effectLst/>
                <a:latin typeface="+mj-ea"/>
                <a:ea typeface="+mn-ea"/>
                <a:cs typeface="+mn-cs"/>
              </a:rPr>
              <a:t>，模型接口包含</a:t>
            </a:r>
            <a:r>
              <a:rPr lang="zh-CN" altLang="zh-CN" sz="1200" kern="1200" dirty="0">
                <a:solidFill>
                  <a:srgbClr val="C00000"/>
                </a:solidFill>
                <a:effectLst/>
                <a:latin typeface="+mj-ea"/>
                <a:ea typeface="+mn-ea"/>
                <a:cs typeface="+mn-cs"/>
              </a:rPr>
              <a:t>图形化接口</a:t>
            </a:r>
            <a:r>
              <a:rPr lang="zh-CN" altLang="zh-CN" sz="1200" kern="1200" dirty="0">
                <a:solidFill>
                  <a:schemeClr val="tx1"/>
                </a:solidFill>
                <a:effectLst/>
                <a:latin typeface="+mj-ea"/>
                <a:ea typeface="+mn-ea"/>
                <a:cs typeface="+mn-cs"/>
              </a:rPr>
              <a:t>、输入参数</a:t>
            </a:r>
            <a:r>
              <a:rPr lang="zh-CN" altLang="en-US" sz="1200" kern="1200" dirty="0">
                <a:solidFill>
                  <a:schemeClr val="tx1"/>
                </a:solidFill>
                <a:effectLst/>
                <a:latin typeface="+mj-ea"/>
                <a:ea typeface="+mn-ea"/>
                <a:cs typeface="+mn-cs"/>
              </a:rPr>
              <a:t>。</a:t>
            </a:r>
            <a:endParaRPr lang="zh-CN" altLang="zh-CN" sz="1200" kern="1200" dirty="0">
              <a:solidFill>
                <a:schemeClr val="tx1"/>
              </a:solidFill>
              <a:effectLst/>
              <a:latin typeface="+mj-ea"/>
              <a:ea typeface="+mn-ea"/>
              <a:cs typeface="+mn-cs"/>
            </a:endParaRPr>
          </a:p>
        </p:txBody>
      </p:sp>
      <p:sp>
        <p:nvSpPr>
          <p:cNvPr id="4" name="灯片编号占位符 3"/>
          <p:cNvSpPr>
            <a:spLocks noGrp="1"/>
          </p:cNvSpPr>
          <p:nvPr>
            <p:ph type="sldNum" sz="quarter" idx="5"/>
          </p:nvPr>
        </p:nvSpPr>
        <p:spPr/>
        <p:txBody>
          <a:bodyPr/>
          <a:lstStyle/>
          <a:p>
            <a:fld id="{FCBFC8F9-9D56-4337-9B06-E0FDF66B361B}" type="slidenum">
              <a:rPr lang="zh-CN" altLang="en-US" smtClean="0"/>
              <a:t>12</a:t>
            </a:fld>
            <a:endParaRPr lang="zh-CN" altLang="en-US"/>
          </a:p>
        </p:txBody>
      </p:sp>
    </p:spTree>
    <p:extLst>
      <p:ext uri="{BB962C8B-B14F-4D97-AF65-F5344CB8AC3E}">
        <p14:creationId xmlns:p14="http://schemas.microsoft.com/office/powerpoint/2010/main" val="3518237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FCBFC8F9-9D56-4337-9B06-E0FDF66B361B}" type="slidenum">
              <a:rPr lang="zh-CN" altLang="en-US" smtClean="0"/>
              <a:t>13</a:t>
            </a:fld>
            <a:endParaRPr lang="zh-CN" altLang="en-US"/>
          </a:p>
        </p:txBody>
      </p:sp>
    </p:spTree>
    <p:extLst>
      <p:ext uri="{BB962C8B-B14F-4D97-AF65-F5344CB8AC3E}">
        <p14:creationId xmlns:p14="http://schemas.microsoft.com/office/powerpoint/2010/main" val="2942431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设计模型存储表</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对模型中应包含有哪些数据表、数据表的名称等进行设计并说明。</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设置表的编码类型</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为了让计算机能够处理表中存储的数据，要对数据进行编码并校验，为了能够支持中文，可以使用</a:t>
            </a:r>
            <a:r>
              <a:rPr lang="en-US" altLang="zh-CN" sz="1800" dirty="0">
                <a:effectLst/>
                <a:latin typeface="Times New Roman" panose="02020603050405020304" pitchFamily="18" charset="0"/>
                <a:ea typeface="宋体" panose="02010600030101010101" pitchFamily="2" charset="-122"/>
              </a:rPr>
              <a:t>utf-8</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编码并使用</a:t>
            </a:r>
            <a:r>
              <a:rPr lang="en-US" altLang="zh-CN" sz="1800" dirty="0">
                <a:effectLst/>
                <a:latin typeface="Times New Roman" panose="02020603050405020304" pitchFamily="18" charset="0"/>
                <a:ea typeface="宋体" panose="02010600030101010101" pitchFamily="2" charset="-122"/>
              </a:rPr>
              <a:t>utf-8-cgi</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校验。</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设计表中字段</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对数据表中所包含的多个字段及其类型进行设计并说明，如表中应包含有</a:t>
            </a:r>
            <a:r>
              <a:rPr lang="en-US" altLang="zh-CN" sz="1800" dirty="0">
                <a:effectLst/>
                <a:latin typeface="Times New Roman" panose="02020603050405020304" pitchFamily="18" charset="0"/>
                <a:ea typeface="宋体" panose="02010600030101010101" pitchFamily="2" charset="-122"/>
              </a:rPr>
              <a:t>id</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time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等字段，</a:t>
            </a:r>
            <a:r>
              <a:rPr lang="en-US" altLang="zh-CN" sz="1800" dirty="0">
                <a:effectLst/>
                <a:latin typeface="Times New Roman" panose="02020603050405020304" pitchFamily="18" charset="0"/>
                <a:ea typeface="宋体" panose="02010600030101010101" pitchFamily="2" charset="-122"/>
              </a:rPr>
              <a:t>id</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字段应设计为</a:t>
            </a:r>
            <a:r>
              <a:rPr lang="en-US" altLang="zh-CN" sz="1800" dirty="0">
                <a:effectLst/>
                <a:latin typeface="Times New Roman" panose="02020603050405020304" pitchFamily="18" charset="0"/>
                <a:ea typeface="宋体" panose="02010600030101010101" pitchFamily="2" charset="-122"/>
              </a:rPr>
              <a:t>int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类型等。</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规范字段命名</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对表中各个字段的命名方式进行约束。</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使用增量与差异备份方式，</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对模型库中新增的数据进行增量备份，对被修改的数据进行差异备份。</a:t>
            </a: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对模型中存储的数据表进行备份时，</a:t>
            </a: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要</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对该表进行锁定，允许其他</a:t>
            </a: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线程</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继续查询该表但是不能对表中数据进行修改</a:t>
            </a: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备份完成</a:t>
            </a: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之后再</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解除锁定。</a:t>
            </a: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FCBFC8F9-9D56-4337-9B06-E0FDF66B361B}" type="slidenum">
              <a:rPr lang="zh-CN" altLang="en-US" smtClean="0"/>
              <a:t>14</a:t>
            </a:fld>
            <a:endParaRPr lang="zh-CN" altLang="en-US"/>
          </a:p>
        </p:txBody>
      </p:sp>
    </p:spTree>
    <p:extLst>
      <p:ext uri="{BB962C8B-B14F-4D97-AF65-F5344CB8AC3E}">
        <p14:creationId xmlns:p14="http://schemas.microsoft.com/office/powerpoint/2010/main" val="3542737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err="1">
                <a:solidFill>
                  <a:schemeClr val="tx1"/>
                </a:solidFill>
                <a:effectLst/>
                <a:latin typeface="+mn-lt"/>
                <a:ea typeface="+mn-ea"/>
                <a:cs typeface="+mn-cs"/>
              </a:rPr>
              <a:t>PHM模型类型繁多，存在易于混淆的难点，而模型的源代码是模型调用、运行、训练、测试等一系列工作的准则和源泉</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本规范提出用</a:t>
            </a:r>
            <a:r>
              <a:rPr lang="en-US" altLang="zh-CN" sz="1200" kern="1200" dirty="0">
                <a:solidFill>
                  <a:schemeClr val="tx1"/>
                </a:solidFill>
                <a:effectLst/>
                <a:latin typeface="+mn-lt"/>
                <a:ea typeface="+mn-ea"/>
                <a:cs typeface="+mn-cs"/>
              </a:rPr>
              <a:t>API</a:t>
            </a:r>
            <a:r>
              <a:rPr lang="zh-CN" altLang="en-US" sz="1200" kern="1200" dirty="0">
                <a:solidFill>
                  <a:schemeClr val="tx1"/>
                </a:solidFill>
                <a:effectLst/>
                <a:latin typeface="+mn-lt"/>
                <a:ea typeface="+mn-ea"/>
                <a:cs typeface="+mn-cs"/>
              </a:rPr>
              <a:t>和可视化框图的方式对模型进行调用</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API</a:t>
            </a:r>
            <a:r>
              <a:rPr lang="zh-CN" altLang="en-US" sz="1200" kern="1200" dirty="0">
                <a:solidFill>
                  <a:schemeClr val="tx1"/>
                </a:solidFill>
                <a:effectLst/>
                <a:latin typeface="+mn-lt"/>
                <a:ea typeface="+mn-ea"/>
                <a:cs typeface="+mn-cs"/>
              </a:rPr>
              <a:t>执行流程如图所示针对文本类型推荐使用</a:t>
            </a:r>
            <a:r>
              <a:rPr lang="en-US" altLang="zh-CN" sz="1200" kern="1200" dirty="0">
                <a:solidFill>
                  <a:schemeClr val="tx1"/>
                </a:solidFill>
                <a:effectLst/>
                <a:latin typeface="+mn-lt"/>
                <a:ea typeface="+mn-ea"/>
                <a:cs typeface="+mn-cs"/>
              </a:rPr>
              <a:t>REST</a:t>
            </a:r>
            <a:r>
              <a:rPr lang="zh-CN" altLang="en-US" sz="1200" kern="1200" dirty="0">
                <a:solidFill>
                  <a:schemeClr val="tx1"/>
                </a:solidFill>
                <a:effectLst/>
                <a:latin typeface="+mn-lt"/>
                <a:ea typeface="+mn-ea"/>
                <a:cs typeface="+mn-cs"/>
              </a:rPr>
              <a:t>风格，针对图形类型数据推荐</a:t>
            </a:r>
            <a:r>
              <a:rPr lang="en-US" altLang="zh-CN" sz="1200" kern="1200" dirty="0" err="1">
                <a:solidFill>
                  <a:schemeClr val="tx1"/>
                </a:solidFill>
                <a:effectLst/>
                <a:latin typeface="+mn-lt"/>
                <a:ea typeface="+mn-ea"/>
                <a:cs typeface="+mn-cs"/>
              </a:rPr>
              <a:t>GraphQL</a:t>
            </a:r>
            <a:r>
              <a:rPr lang="zh-CN" altLang="en-US" sz="1200" kern="1200" dirty="0">
                <a:solidFill>
                  <a:schemeClr val="tx1"/>
                </a:solidFill>
                <a:effectLst/>
                <a:latin typeface="+mn-lt"/>
                <a:ea typeface="+mn-ea"/>
                <a:cs typeface="+mn-cs"/>
              </a:rPr>
              <a:t>风格</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可视化控件执行流程图如图所示基于简单建模场景推荐</a:t>
            </a:r>
            <a:r>
              <a:rPr lang="en-US" altLang="zh-CN" sz="1200" kern="1200" dirty="0" err="1">
                <a:solidFill>
                  <a:schemeClr val="tx1"/>
                </a:solidFill>
                <a:effectLst/>
                <a:latin typeface="+mn-lt"/>
                <a:ea typeface="+mn-ea"/>
                <a:cs typeface="+mn-cs"/>
              </a:rPr>
              <a:t>JsPlumb</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基于复杂场景推荐使用</a:t>
            </a:r>
            <a:r>
              <a:rPr lang="en-US" altLang="zh-CN" sz="1200" kern="1200" dirty="0">
                <a:solidFill>
                  <a:schemeClr val="tx1"/>
                </a:solidFill>
                <a:effectLst/>
                <a:latin typeface="+mn-lt"/>
                <a:ea typeface="+mn-ea"/>
                <a:cs typeface="+mn-cs"/>
              </a:rPr>
              <a:t>D3js.</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CBFC8F9-9D56-4337-9B06-E0FDF66B361B}" type="slidenum">
              <a:rPr lang="zh-CN" altLang="en-US" smtClean="0"/>
              <a:t>15</a:t>
            </a:fld>
            <a:endParaRPr lang="zh-CN" altLang="en-US"/>
          </a:p>
        </p:txBody>
      </p:sp>
    </p:spTree>
    <p:extLst>
      <p:ext uri="{BB962C8B-B14F-4D97-AF65-F5344CB8AC3E}">
        <p14:creationId xmlns:p14="http://schemas.microsoft.com/office/powerpoint/2010/main" val="32025357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通常情况下，随着模型复杂度的提升，训练误差会不断地减小，而测试误差会先减小后增大。控制模型的复杂度可以帮助找到合适的模型来拟合数据</a:t>
            </a:r>
            <a:r>
              <a:rPr lang="zh-CN" altLang="en-US" sz="1200" kern="1200" dirty="0">
                <a:solidFill>
                  <a:schemeClr val="tx1"/>
                </a:solidFill>
                <a:effectLst/>
                <a:latin typeface="+mn-lt"/>
                <a:ea typeface="+mn-ea"/>
                <a:cs typeface="+mn-cs"/>
              </a:rPr>
              <a:t>从而更好的运行。</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本规范提出了拟合度检验、</a:t>
            </a:r>
            <a:r>
              <a:rPr lang="en-US" altLang="zh-CN" sz="1200" kern="1200" dirty="0">
                <a:solidFill>
                  <a:schemeClr val="tx1"/>
                </a:solidFill>
                <a:effectLst/>
                <a:latin typeface="+mn-lt"/>
                <a:ea typeface="+mn-ea"/>
                <a:cs typeface="+mn-cs"/>
              </a:rPr>
              <a:t>AIC</a:t>
            </a:r>
            <a:r>
              <a:rPr lang="zh-CN" altLang="en-US" sz="1200" kern="1200" dirty="0">
                <a:solidFill>
                  <a:schemeClr val="tx1"/>
                </a:solidFill>
                <a:effectLst/>
                <a:latin typeface="+mn-lt"/>
                <a:ea typeface="+mn-ea"/>
                <a:cs typeface="+mn-cs"/>
              </a:rPr>
              <a:t>信息准则、</a:t>
            </a:r>
            <a:r>
              <a:rPr lang="en-US" altLang="zh-CN" sz="1200" kern="1200" dirty="0">
                <a:solidFill>
                  <a:schemeClr val="tx1"/>
                </a:solidFill>
                <a:effectLst/>
                <a:latin typeface="+mn-lt"/>
                <a:ea typeface="+mn-ea"/>
                <a:cs typeface="+mn-cs"/>
              </a:rPr>
              <a:t>BIC</a:t>
            </a:r>
            <a:r>
              <a:rPr lang="zh-CN" altLang="en-US" sz="1200" kern="1200" dirty="0">
                <a:solidFill>
                  <a:schemeClr val="tx1"/>
                </a:solidFill>
                <a:effectLst/>
                <a:latin typeface="+mn-lt"/>
                <a:ea typeface="+mn-ea"/>
                <a:cs typeface="+mn-cs"/>
              </a:rPr>
              <a:t>信息准则、留出法、留一法、试错法</a:t>
            </a:r>
            <a:r>
              <a:rPr lang="en-US" altLang="zh-CN" sz="1200" kern="1200" dirty="0">
                <a:solidFill>
                  <a:schemeClr val="tx1"/>
                </a:solidFill>
                <a:effectLst/>
                <a:latin typeface="+mn-lt"/>
                <a:ea typeface="+mn-ea"/>
                <a:cs typeface="+mn-cs"/>
              </a:rPr>
              <a:t>7</a:t>
            </a:r>
            <a:r>
              <a:rPr lang="zh-CN" altLang="en-US" sz="1200" kern="1200" dirty="0">
                <a:solidFill>
                  <a:schemeClr val="tx1"/>
                </a:solidFill>
                <a:effectLst/>
                <a:latin typeface="+mn-lt"/>
                <a:ea typeface="+mn-ea"/>
                <a:cs typeface="+mn-cs"/>
              </a:rPr>
              <a:t>个方法规范模型运行。</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基于不同模型的特性，我们为每种类型提供了推荐。基于物理模型的模型我们推荐使用试错法；基于统计分析的模型我们推荐使用</a:t>
            </a:r>
            <a:r>
              <a:rPr lang="en-US" altLang="zh-CN" sz="1200" kern="1200" dirty="0">
                <a:solidFill>
                  <a:schemeClr val="tx1"/>
                </a:solidFill>
                <a:effectLst/>
                <a:latin typeface="+mn-lt"/>
                <a:ea typeface="+mn-ea"/>
                <a:cs typeface="+mn-cs"/>
              </a:rPr>
              <a:t>AIC</a:t>
            </a:r>
            <a:r>
              <a:rPr lang="zh-CN" altLang="en-US" sz="1200" kern="1200" dirty="0">
                <a:solidFill>
                  <a:schemeClr val="tx1"/>
                </a:solidFill>
                <a:effectLst/>
                <a:latin typeface="+mn-lt"/>
                <a:ea typeface="+mn-ea"/>
                <a:cs typeface="+mn-cs"/>
              </a:rPr>
              <a:t>信息准则法，基于人工智能模型我们推荐使用留出法。</a:t>
            </a:r>
            <a:endParaRPr lang="zh-CN" altLang="en-US" dirty="0"/>
          </a:p>
        </p:txBody>
      </p:sp>
      <p:sp>
        <p:nvSpPr>
          <p:cNvPr id="4" name="灯片编号占位符 3"/>
          <p:cNvSpPr>
            <a:spLocks noGrp="1"/>
          </p:cNvSpPr>
          <p:nvPr>
            <p:ph type="sldNum" sz="quarter" idx="5"/>
          </p:nvPr>
        </p:nvSpPr>
        <p:spPr/>
        <p:txBody>
          <a:bodyPr/>
          <a:lstStyle/>
          <a:p>
            <a:fld id="{FCBFC8F9-9D56-4337-9B06-E0FDF66B361B}" type="slidenum">
              <a:rPr lang="zh-CN" altLang="en-US" smtClean="0"/>
              <a:t>16</a:t>
            </a:fld>
            <a:endParaRPr lang="zh-CN" altLang="en-US"/>
          </a:p>
        </p:txBody>
      </p:sp>
    </p:spTree>
    <p:extLst>
      <p:ext uri="{BB962C8B-B14F-4D97-AF65-F5344CB8AC3E}">
        <p14:creationId xmlns:p14="http://schemas.microsoft.com/office/powerpoint/2010/main" val="1522153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CBFC8F9-9D56-4337-9B06-E0FDF66B361B}" type="slidenum">
              <a:rPr lang="zh-CN" altLang="en-US" smtClean="0"/>
              <a:t>18</a:t>
            </a:fld>
            <a:endParaRPr lang="zh-CN" altLang="en-US"/>
          </a:p>
        </p:txBody>
      </p:sp>
    </p:spTree>
    <p:extLst>
      <p:ext uri="{BB962C8B-B14F-4D97-AF65-F5344CB8AC3E}">
        <p14:creationId xmlns:p14="http://schemas.microsoft.com/office/powerpoint/2010/main" val="625968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模型简介能够方便读者更快速的理解模型，因此在编写模型简介时，应当具备以下特点：（</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）简要模型简介的篇幅不宜过长，应当抓住模型的关键点进行阐述。</a:t>
            </a:r>
          </a:p>
          <a:p>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）完备</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模型简介的内容编写必须包含模型的属性及功能简介。（</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）清晰</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编写的模型简介应当正确描述模型，清晰无二义性。</a:t>
            </a:r>
          </a:p>
          <a:p>
            <a:r>
              <a:rPr lang="en-US" altLang="zh-CN" sz="1200" kern="1200" dirty="0">
                <a:solidFill>
                  <a:schemeClr val="tx1"/>
                </a:solidFill>
                <a:effectLst/>
                <a:latin typeface="+mn-lt"/>
                <a:ea typeface="+mn-ea"/>
                <a:cs typeface="+mn-cs"/>
              </a:rPr>
              <a:t>例：基于卷积神经网络的低速风洞风扇故障诊断模型，其模型简介可写为“基于卷积神经网络的低速风洞风扇故障诊断模型，其主体为卷积神经网络，输入为1024×1024的RGB图像，输出为故障诊断结果（如“0”为“正常”，“1”为“风扇叶片故障”等），模型采用API调用格式为：FAN_RNN_FD_001(</a:t>
            </a:r>
            <a:r>
              <a:rPr lang="en-US" altLang="zh-CN" sz="1200" kern="1200" dirty="0" err="1">
                <a:solidFill>
                  <a:schemeClr val="tx1"/>
                </a:solidFill>
                <a:effectLst/>
                <a:latin typeface="+mn-lt"/>
                <a:ea typeface="+mn-ea"/>
                <a:cs typeface="+mn-cs"/>
              </a:rPr>
              <a:t>include_top</a:t>
            </a:r>
            <a:r>
              <a:rPr lang="en-US" altLang="zh-CN" sz="1200" kern="1200" dirty="0">
                <a:solidFill>
                  <a:schemeClr val="tx1"/>
                </a:solidFill>
                <a:effectLst/>
                <a:latin typeface="+mn-lt"/>
                <a:ea typeface="+mn-ea"/>
                <a:cs typeface="+mn-cs"/>
              </a:rPr>
              <a:t>=True, weights=‘</a:t>
            </a:r>
            <a:r>
              <a:rPr lang="en-US" altLang="zh-CN" sz="1200" kern="1200" dirty="0" err="1">
                <a:solidFill>
                  <a:schemeClr val="tx1"/>
                </a:solidFill>
                <a:effectLst/>
                <a:latin typeface="+mn-lt"/>
                <a:ea typeface="+mn-ea"/>
                <a:cs typeface="+mn-cs"/>
              </a:rPr>
              <a:t>imagenet</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input_tensor</a:t>
            </a:r>
            <a:r>
              <a:rPr lang="en-US" altLang="zh-CN" sz="1200" kern="1200" dirty="0">
                <a:solidFill>
                  <a:schemeClr val="tx1"/>
                </a:solidFill>
                <a:effectLst/>
                <a:latin typeface="+mn-lt"/>
                <a:ea typeface="+mn-ea"/>
                <a:cs typeface="+mn-cs"/>
              </a:rPr>
              <a:t>=None, </a:t>
            </a:r>
            <a:r>
              <a:rPr lang="en-US" altLang="zh-CN" sz="1200" kern="1200" dirty="0" err="1">
                <a:solidFill>
                  <a:schemeClr val="tx1"/>
                </a:solidFill>
                <a:effectLst/>
                <a:latin typeface="+mn-lt"/>
                <a:ea typeface="+mn-ea"/>
                <a:cs typeface="+mn-cs"/>
              </a:rPr>
              <a:t>input_shape</a:t>
            </a:r>
            <a:r>
              <a:rPr lang="en-US" altLang="zh-CN" sz="1200" kern="1200" dirty="0">
                <a:solidFill>
                  <a:schemeClr val="tx1"/>
                </a:solidFill>
                <a:effectLst/>
                <a:latin typeface="+mn-lt"/>
                <a:ea typeface="+mn-ea"/>
                <a:cs typeface="+mn-cs"/>
              </a:rPr>
              <a:t>=None, pooling=None, classes=1000)，</a:t>
            </a:r>
            <a:r>
              <a:rPr lang="en-US" altLang="zh-CN" sz="1200" kern="1200" dirty="0" err="1">
                <a:solidFill>
                  <a:schemeClr val="tx1"/>
                </a:solidFill>
                <a:effectLst/>
                <a:latin typeface="+mn-lt"/>
                <a:ea typeface="+mn-ea"/>
                <a:cs typeface="+mn-cs"/>
              </a:rPr>
              <a:t>模型可用于恒定工况下风扇的故障诊断</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a:spcBef>
                <a:spcPts val="600"/>
              </a:spcBef>
            </a:pPr>
            <a:r>
              <a:rPr lang="zh-CN" altLang="en-US" b="0" dirty="0"/>
              <a:t>①参数：</a:t>
            </a:r>
            <a:r>
              <a:rPr lang="en-US" altLang="zh-CN" b="0" dirty="0" err="1"/>
              <a:t>include_top</a:t>
            </a:r>
            <a:r>
              <a:rPr lang="zh-CN" altLang="en-US" b="0" dirty="0"/>
              <a:t>表示是否保留顶层的全连接网络；</a:t>
            </a:r>
            <a:r>
              <a:rPr lang="en-US" altLang="zh-CN" b="0" dirty="0"/>
              <a:t>Weights</a:t>
            </a:r>
            <a:r>
              <a:rPr lang="zh-CN" altLang="en-US" b="0" dirty="0"/>
              <a:t>表示加载预训练权重；</a:t>
            </a:r>
            <a:r>
              <a:rPr lang="en-US" altLang="zh-CN" b="0" dirty="0" err="1"/>
              <a:t>input_tensor</a:t>
            </a:r>
            <a:r>
              <a:rPr lang="zh-CN" altLang="en-US" b="0" dirty="0"/>
              <a:t>表示模型的图像输入</a:t>
            </a:r>
            <a:r>
              <a:rPr lang="en-US" altLang="zh-CN" b="0" dirty="0"/>
              <a:t>tensor</a:t>
            </a:r>
            <a:r>
              <a:rPr lang="zh-CN" altLang="en-US" b="0" dirty="0"/>
              <a:t>；</a:t>
            </a:r>
            <a:r>
              <a:rPr lang="en-US" altLang="zh-CN" b="0" dirty="0" err="1"/>
              <a:t>input_shape</a:t>
            </a:r>
            <a:r>
              <a:rPr lang="zh-CN" altLang="en-US" b="0" dirty="0"/>
              <a:t>表示可选，指明输入图片的</a:t>
            </a:r>
            <a:r>
              <a:rPr lang="en-US" altLang="zh-CN" b="0" dirty="0"/>
              <a:t>shape</a:t>
            </a:r>
            <a:r>
              <a:rPr lang="zh-CN" altLang="en-US" b="0" dirty="0"/>
              <a:t>；</a:t>
            </a:r>
            <a:r>
              <a:rPr lang="en-US" altLang="zh-CN" b="0" dirty="0"/>
              <a:t>pooling</a:t>
            </a:r>
            <a:r>
              <a:rPr lang="zh-CN" altLang="en-US" b="0" dirty="0"/>
              <a:t>表示池化方式；</a:t>
            </a:r>
            <a:r>
              <a:rPr lang="en-US" altLang="zh-CN" b="0" dirty="0"/>
              <a:t>classes</a:t>
            </a:r>
            <a:r>
              <a:rPr lang="zh-CN" altLang="en-US" b="0" dirty="0"/>
              <a:t>表示可选，图片分类的类别数。②返回值指用户定义模型对象。</a:t>
            </a:r>
          </a:p>
          <a:p>
            <a:endParaRPr lang="en-US"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FCBFC8F9-9D56-4337-9B06-E0FDF66B361B}" type="slidenum">
              <a:rPr lang="zh-CN" altLang="en-US" smtClean="0"/>
              <a:t>19</a:t>
            </a:fld>
            <a:endParaRPr lang="zh-CN" altLang="en-US"/>
          </a:p>
        </p:txBody>
      </p:sp>
    </p:spTree>
    <p:extLst>
      <p:ext uri="{BB962C8B-B14F-4D97-AF65-F5344CB8AC3E}">
        <p14:creationId xmlns:p14="http://schemas.microsoft.com/office/powerpoint/2010/main" val="25921865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方案一为风洞设备</a:t>
            </a:r>
            <a:r>
              <a:rPr lang="en-US" altLang="zh-CN" dirty="0"/>
              <a:t>PHM</a:t>
            </a:r>
            <a:r>
              <a:rPr lang="zh-CN" altLang="en-US" dirty="0"/>
              <a:t>数据规范化管理</a:t>
            </a:r>
          </a:p>
        </p:txBody>
      </p:sp>
      <p:sp>
        <p:nvSpPr>
          <p:cNvPr id="4" name="灯片编号占位符 3"/>
          <p:cNvSpPr>
            <a:spLocks noGrp="1"/>
          </p:cNvSpPr>
          <p:nvPr>
            <p:ph type="sldNum" sz="quarter" idx="5"/>
          </p:nvPr>
        </p:nvSpPr>
        <p:spPr/>
        <p:txBody>
          <a:bodyPr/>
          <a:lstStyle/>
          <a:p>
            <a:fld id="{FCBFC8F9-9D56-4337-9B06-E0FDF66B361B}" type="slidenum">
              <a:rPr lang="zh-CN" altLang="en-US" smtClean="0"/>
              <a:t>20</a:t>
            </a:fld>
            <a:endParaRPr lang="zh-CN" altLang="en-US"/>
          </a:p>
        </p:txBody>
      </p:sp>
    </p:spTree>
    <p:extLst>
      <p:ext uri="{BB962C8B-B14F-4D97-AF65-F5344CB8AC3E}">
        <p14:creationId xmlns:p14="http://schemas.microsoft.com/office/powerpoint/2010/main" val="10833676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FCBFC8F9-9D56-4337-9B06-E0FDF66B361B}" type="slidenum">
              <a:rPr lang="zh-CN" altLang="en-US" smtClean="0"/>
              <a:t>21</a:t>
            </a:fld>
            <a:endParaRPr lang="zh-CN" altLang="en-US"/>
          </a:p>
        </p:txBody>
      </p:sp>
    </p:spTree>
    <p:extLst>
      <p:ext uri="{BB962C8B-B14F-4D97-AF65-F5344CB8AC3E}">
        <p14:creationId xmlns:p14="http://schemas.microsoft.com/office/powerpoint/2010/main" val="2368386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a:defRPr/>
            </a:pPr>
            <a:fld id="{BEE516E1-EB28-4094-AA82-78D9FBBEBE43}" type="slidenum">
              <a:rPr lang="zh-CN" altLang="en-US" smtClean="0"/>
              <a:pPr>
                <a:defRPr/>
              </a:pPr>
              <a:t>2</a:t>
            </a:fld>
            <a:endParaRPr lang="zh-CN" altLang="en-US"/>
          </a:p>
        </p:txBody>
      </p:sp>
    </p:spTree>
    <p:extLst>
      <p:ext uri="{BB962C8B-B14F-4D97-AF65-F5344CB8AC3E}">
        <p14:creationId xmlns:p14="http://schemas.microsoft.com/office/powerpoint/2010/main" val="23943317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FCBFC8F9-9D56-4337-9B06-E0FDF66B361B}" type="slidenum">
              <a:rPr lang="zh-CN" altLang="en-US" smtClean="0"/>
              <a:t>22</a:t>
            </a:fld>
            <a:endParaRPr lang="zh-CN" altLang="en-US"/>
          </a:p>
        </p:txBody>
      </p:sp>
    </p:spTree>
    <p:extLst>
      <p:ext uri="{BB962C8B-B14F-4D97-AF65-F5344CB8AC3E}">
        <p14:creationId xmlns:p14="http://schemas.microsoft.com/office/powerpoint/2010/main" val="22816141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BFC8F9-9D56-4337-9B06-E0FDF66B361B}" type="slidenum">
              <a:rPr lang="zh-CN" altLang="en-US" smtClean="0"/>
              <a:t>23</a:t>
            </a:fld>
            <a:endParaRPr lang="zh-CN" altLang="en-US"/>
          </a:p>
        </p:txBody>
      </p:sp>
    </p:spTree>
    <p:extLst>
      <p:ext uri="{BB962C8B-B14F-4D97-AF65-F5344CB8AC3E}">
        <p14:creationId xmlns:p14="http://schemas.microsoft.com/office/powerpoint/2010/main" val="36422904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软件系统主要由硬件和软件组成。</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其中，硬件：</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项目研制内容主要硬件应包括</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台应用服务器、</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台数据库服务器、</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台用户访问终端（</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台安装</a:t>
            </a:r>
            <a:r>
              <a:rPr lang="en-US" altLang="zh-CN" sz="1200" kern="1200" dirty="0">
                <a:solidFill>
                  <a:schemeClr val="tx1"/>
                </a:solidFill>
                <a:effectLst/>
                <a:latin typeface="+mn-lt"/>
                <a:ea typeface="+mn-ea"/>
                <a:cs typeface="+mn-cs"/>
              </a:rPr>
              <a:t>Windows</a:t>
            </a:r>
            <a:r>
              <a:rPr lang="zh-CN" altLang="zh-CN" sz="1200" kern="1200" dirty="0">
                <a:solidFill>
                  <a:schemeClr val="tx1"/>
                </a:solidFill>
                <a:effectLst/>
                <a:latin typeface="+mn-lt"/>
                <a:ea typeface="+mn-ea"/>
                <a:cs typeface="+mn-cs"/>
              </a:rPr>
              <a:t>操作系统，</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台安装类</a:t>
            </a:r>
            <a:r>
              <a:rPr lang="en-US" altLang="zh-CN" sz="1200" kern="1200" dirty="0">
                <a:solidFill>
                  <a:schemeClr val="tx1"/>
                </a:solidFill>
                <a:effectLst/>
                <a:latin typeface="+mn-lt"/>
                <a:ea typeface="+mn-ea"/>
                <a:cs typeface="+mn-cs"/>
              </a:rPr>
              <a:t>Unix</a:t>
            </a:r>
            <a:r>
              <a:rPr lang="zh-CN" altLang="zh-CN" sz="1200" kern="1200" dirty="0">
                <a:solidFill>
                  <a:schemeClr val="tx1"/>
                </a:solidFill>
                <a:effectLst/>
                <a:latin typeface="+mn-lt"/>
                <a:ea typeface="+mn-ea"/>
                <a:cs typeface="+mn-cs"/>
              </a:rPr>
              <a:t>操作系统，两种类型用户终端均可访问应用服务器的系统软件并完成相应可靠性分析评估任务），</a:t>
            </a:r>
            <a:r>
              <a:rPr lang="zh-CN" altLang="en-US" sz="1200" kern="1200" dirty="0">
                <a:solidFill>
                  <a:schemeClr val="tx1"/>
                </a:solidFill>
                <a:effectLst/>
                <a:latin typeface="+mn-lt"/>
                <a:ea typeface="+mn-ea"/>
                <a:cs typeface="+mn-cs"/>
              </a:rPr>
              <a:t>以太网拟</a:t>
            </a:r>
            <a:r>
              <a:rPr lang="zh-CN" altLang="zh-CN" sz="1200" kern="1200" dirty="0">
                <a:solidFill>
                  <a:schemeClr val="tx1"/>
                </a:solidFill>
                <a:effectLst/>
                <a:latin typeface="+mn-lt"/>
                <a:ea typeface="+mn-ea"/>
                <a:cs typeface="+mn-cs"/>
              </a:rPr>
              <a:t>使用的网络协议为</a:t>
            </a:r>
            <a:r>
              <a:rPr lang="en-US" altLang="zh-CN" sz="1200" kern="1200" dirty="0">
                <a:solidFill>
                  <a:schemeClr val="tx1"/>
                </a:solidFill>
                <a:effectLst/>
                <a:latin typeface="+mn-lt"/>
                <a:ea typeface="+mn-ea"/>
                <a:cs typeface="+mn-cs"/>
              </a:rPr>
              <a:t>TCP/IP</a:t>
            </a:r>
            <a:r>
              <a:rPr lang="zh-CN" altLang="zh-CN" sz="1200" kern="1200" dirty="0">
                <a:solidFill>
                  <a:schemeClr val="tx1"/>
                </a:solidFill>
                <a:effectLst/>
                <a:latin typeface="+mn-lt"/>
                <a:ea typeface="+mn-ea"/>
                <a:cs typeface="+mn-cs"/>
              </a:rPr>
              <a:t>协议及</a:t>
            </a:r>
            <a:r>
              <a:rPr lang="en-US" altLang="zh-CN" sz="1200" kern="1200" dirty="0">
                <a:solidFill>
                  <a:schemeClr val="tx1"/>
                </a:solidFill>
                <a:effectLst/>
                <a:latin typeface="+mn-lt"/>
                <a:ea typeface="+mn-ea"/>
                <a:cs typeface="+mn-cs"/>
              </a:rPr>
              <a:t>TCP/IP</a:t>
            </a:r>
            <a:r>
              <a:rPr lang="zh-CN" altLang="zh-CN" sz="1200" kern="1200" dirty="0">
                <a:solidFill>
                  <a:schemeClr val="tx1"/>
                </a:solidFill>
                <a:effectLst/>
                <a:latin typeface="+mn-lt"/>
                <a:ea typeface="+mn-ea"/>
                <a:cs typeface="+mn-cs"/>
              </a:rPr>
              <a:t>五层架构（物理层、数据链路层、网络层、传输层、应用层）中涉及的协议；拟采用超五类网络布线系统的百兆以太网实施网络通信；拟采用防火墙、访问控制等安全措施；具体的网络架构中的接口、协议、网线等的选择根据实际的情况可进行调整，以满足用户访问体验的实时性要求。</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软件</a:t>
            </a:r>
            <a:r>
              <a:rPr lang="en-US" altLang="zh-CN" dirty="0"/>
              <a:t>:</a:t>
            </a:r>
            <a:br>
              <a:rPr lang="en-US" altLang="zh-CN" dirty="0"/>
            </a:br>
            <a:r>
              <a:rPr lang="en-US" altLang="zh-CN" sz="1200" kern="1200" dirty="0" err="1">
                <a:solidFill>
                  <a:schemeClr val="tx1"/>
                </a:solidFill>
                <a:effectLst/>
                <a:latin typeface="+mn-lt"/>
                <a:ea typeface="+mn-ea"/>
                <a:cs typeface="+mn-cs"/>
              </a:rPr>
              <a:t>开发的PHM模型管理系统主要功能如</a:t>
            </a:r>
            <a:r>
              <a:rPr lang="zh-CN" altLang="en-US" sz="1200" kern="1200" dirty="0">
                <a:solidFill>
                  <a:schemeClr val="tx1"/>
                </a:solidFill>
                <a:effectLst/>
                <a:latin typeface="+mn-lt"/>
                <a:ea typeface="+mn-ea"/>
                <a:cs typeface="+mn-cs"/>
              </a:rPr>
              <a:t>上</a:t>
            </a:r>
            <a:r>
              <a:rPr lang="en-US"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用户综合管理（包括用户创建、用管理和权限管理</a:t>
            </a:r>
            <a:r>
              <a:rPr lang="en-US"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PHM模型定义、PHM模型编码、PHM模型存储、PHM模型调用、PHM模型运行、PHM模型评估和PHM模型的更新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a:solidFill>
                  <a:schemeClr val="tx1"/>
                </a:solidFill>
                <a:effectLst/>
                <a:latin typeface="+mn-lt"/>
                <a:ea typeface="+mn-ea"/>
                <a:cs typeface="+mn-cs"/>
              </a:rPr>
              <a:t>在开发软件的同时需要满足上述提到的设计原则。</a:t>
            </a:r>
            <a:endParaRPr lang="en-US" altLang="zh-CN" dirty="0"/>
          </a:p>
        </p:txBody>
      </p:sp>
      <p:sp>
        <p:nvSpPr>
          <p:cNvPr id="4" name="灯片编号占位符 3"/>
          <p:cNvSpPr>
            <a:spLocks noGrp="1"/>
          </p:cNvSpPr>
          <p:nvPr>
            <p:ph type="sldNum" sz="quarter" idx="5"/>
          </p:nvPr>
        </p:nvSpPr>
        <p:spPr/>
        <p:txBody>
          <a:bodyPr/>
          <a:lstStyle/>
          <a:p>
            <a:fld id="{FCBFC8F9-9D56-4337-9B06-E0FDF66B361B}" type="slidenum">
              <a:rPr lang="zh-CN" altLang="en-US" smtClean="0"/>
              <a:t>24</a:t>
            </a:fld>
            <a:endParaRPr lang="zh-CN" altLang="en-US"/>
          </a:p>
        </p:txBody>
      </p:sp>
    </p:spTree>
    <p:extLst>
      <p:ext uri="{BB962C8B-B14F-4D97-AF65-F5344CB8AC3E}">
        <p14:creationId xmlns:p14="http://schemas.microsoft.com/office/powerpoint/2010/main" val="32520411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感谢各位领导和嘉宾的聆听！敬请各位老师批评指正</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FCBFC8F9-9D56-4337-9B06-E0FDF66B361B}" type="slidenum">
              <a:rPr lang="zh-CN" altLang="en-US" smtClean="0"/>
              <a:t>25</a:t>
            </a:fld>
            <a:endParaRPr lang="zh-CN" altLang="en-US"/>
          </a:p>
        </p:txBody>
      </p:sp>
    </p:spTree>
    <p:extLst>
      <p:ext uri="{BB962C8B-B14F-4D97-AF65-F5344CB8AC3E}">
        <p14:creationId xmlns:p14="http://schemas.microsoft.com/office/powerpoint/2010/main" val="453087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BFC8F9-9D56-4337-9B06-E0FDF66B361B}" type="slidenum">
              <a:rPr lang="zh-CN" altLang="en-US" smtClean="0"/>
              <a:t>3</a:t>
            </a:fld>
            <a:endParaRPr lang="zh-CN" altLang="en-US"/>
          </a:p>
        </p:txBody>
      </p:sp>
    </p:spTree>
    <p:extLst>
      <p:ext uri="{BB962C8B-B14F-4D97-AF65-F5344CB8AC3E}">
        <p14:creationId xmlns:p14="http://schemas.microsoft.com/office/powerpoint/2010/main" val="2316869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由于基地的风洞规模和数量不断增加，加之风洞的试验任务量增长和</a:t>
            </a:r>
            <a:r>
              <a:rPr lang="zh-CN" altLang="en-US" b="0" dirty="0"/>
              <a:t>试验</a:t>
            </a:r>
            <a:r>
              <a:rPr lang="zh-CN" altLang="en-US" dirty="0">
                <a:solidFill>
                  <a:srgbClr val="C00000"/>
                </a:solidFill>
              </a:rPr>
              <a:t>工况日渐严苛，使得风洞设备的可靠性和安全性面临极大的考验。为了保障风洞设备在运行过程中保持良好的性能状态，防止故障导致的意外事件发生，降低风洞设备的运维成本，就必须对风洞设备开展预测与健康管理（</a:t>
            </a:r>
            <a:r>
              <a:rPr lang="en-US" altLang="zh-CN" dirty="0">
                <a:solidFill>
                  <a:srgbClr val="C00000"/>
                </a:solidFill>
              </a:rPr>
              <a:t>PHM</a:t>
            </a:r>
            <a:r>
              <a:rPr lang="zh-CN" altLang="en-US" dirty="0">
                <a:solidFill>
                  <a:srgbClr val="C00000"/>
                </a:solidFill>
              </a:rPr>
              <a:t>）工作。</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近年来，基地先后针对数座风洞分别开展了单体风洞或单体关键部件的健康管理系统建设。然而，现阶段基地采用的是“一座风洞、一个平台、一套软件”的分散建设独立运行模式，导致现有软件开发重复建设，数据、模型、知识复用程度低，系统功能和技术徘徊在低水平，系统兼容性差、协同关系复杂等问题，不利于基地风洞设备健康管理系统协同作用和一体化运。因此，开展风洞健康管理一体化技术研究至关重要。</a:t>
            </a:r>
          </a:p>
        </p:txBody>
      </p:sp>
      <p:sp>
        <p:nvSpPr>
          <p:cNvPr id="4" name="灯片编号占位符 3"/>
          <p:cNvSpPr>
            <a:spLocks noGrp="1"/>
          </p:cNvSpPr>
          <p:nvPr>
            <p:ph type="sldNum" sz="quarter" idx="5"/>
          </p:nvPr>
        </p:nvSpPr>
        <p:spPr/>
        <p:txBody>
          <a:bodyPr/>
          <a:lstStyle/>
          <a:p>
            <a:fld id="{FCBFC8F9-9D56-4337-9B06-E0FDF66B361B}" type="slidenum">
              <a:rPr lang="zh-CN" altLang="en-US" smtClean="0"/>
              <a:t>4</a:t>
            </a:fld>
            <a:endParaRPr lang="zh-CN" altLang="en-US"/>
          </a:p>
        </p:txBody>
      </p:sp>
    </p:spTree>
    <p:extLst>
      <p:ext uri="{BB962C8B-B14F-4D97-AF65-F5344CB8AC3E}">
        <p14:creationId xmlns:p14="http://schemas.microsoft.com/office/powerpoint/2010/main" val="544123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FCBFC8F9-9D56-4337-9B06-E0FDF66B361B}" type="slidenum">
              <a:rPr lang="zh-CN" altLang="en-US" smtClean="0"/>
              <a:t>5</a:t>
            </a:fld>
            <a:endParaRPr lang="zh-CN" altLang="en-US"/>
          </a:p>
        </p:txBody>
      </p:sp>
    </p:spTree>
    <p:extLst>
      <p:ext uri="{BB962C8B-B14F-4D97-AF65-F5344CB8AC3E}">
        <p14:creationId xmlns:p14="http://schemas.microsoft.com/office/powerpoint/2010/main" val="544123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BFC8F9-9D56-4337-9B06-E0FDF66B361B}" type="slidenum">
              <a:rPr lang="zh-CN" altLang="en-US" smtClean="0"/>
              <a:t>6</a:t>
            </a:fld>
            <a:endParaRPr lang="zh-CN" altLang="en-US"/>
          </a:p>
        </p:txBody>
      </p:sp>
    </p:spTree>
    <p:extLst>
      <p:ext uri="{BB962C8B-B14F-4D97-AF65-F5344CB8AC3E}">
        <p14:creationId xmlns:p14="http://schemas.microsoft.com/office/powerpoint/2010/main" val="22619252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方案一为风洞设备</a:t>
            </a:r>
            <a:r>
              <a:rPr lang="en-US" altLang="zh-CN" dirty="0"/>
              <a:t>PHM</a:t>
            </a:r>
            <a:r>
              <a:rPr lang="zh-CN" altLang="en-US" dirty="0"/>
              <a:t>数据规范化管理</a:t>
            </a:r>
          </a:p>
        </p:txBody>
      </p:sp>
      <p:sp>
        <p:nvSpPr>
          <p:cNvPr id="4" name="灯片编号占位符 3"/>
          <p:cNvSpPr>
            <a:spLocks noGrp="1"/>
          </p:cNvSpPr>
          <p:nvPr>
            <p:ph type="sldNum" sz="quarter" idx="5"/>
          </p:nvPr>
        </p:nvSpPr>
        <p:spPr/>
        <p:txBody>
          <a:bodyPr/>
          <a:lstStyle/>
          <a:p>
            <a:fld id="{FCBFC8F9-9D56-4337-9B06-E0FDF66B361B}" type="slidenum">
              <a:rPr lang="zh-CN" altLang="en-US" smtClean="0"/>
              <a:t>7</a:t>
            </a:fld>
            <a:endParaRPr lang="zh-CN" altLang="en-US"/>
          </a:p>
        </p:txBody>
      </p:sp>
    </p:spTree>
    <p:extLst>
      <p:ext uri="{BB962C8B-B14F-4D97-AF65-F5344CB8AC3E}">
        <p14:creationId xmlns:p14="http://schemas.microsoft.com/office/powerpoint/2010/main" val="552122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BFC8F9-9D56-4337-9B06-E0FDF66B361B}" type="slidenum">
              <a:rPr lang="zh-CN" altLang="en-US" smtClean="0"/>
              <a:t>8</a:t>
            </a:fld>
            <a:endParaRPr lang="zh-CN" altLang="en-US"/>
          </a:p>
        </p:txBody>
      </p:sp>
    </p:spTree>
    <p:extLst>
      <p:ext uri="{BB962C8B-B14F-4D97-AF65-F5344CB8AC3E}">
        <p14:creationId xmlns:p14="http://schemas.microsoft.com/office/powerpoint/2010/main" val="246787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BFC8F9-9D56-4337-9B06-E0FDF66B361B}" type="slidenum">
              <a:rPr lang="zh-CN" altLang="en-US" smtClean="0"/>
              <a:t>9</a:t>
            </a:fld>
            <a:endParaRPr lang="zh-CN" altLang="en-US"/>
          </a:p>
        </p:txBody>
      </p:sp>
    </p:spTree>
    <p:extLst>
      <p:ext uri="{BB962C8B-B14F-4D97-AF65-F5344CB8AC3E}">
        <p14:creationId xmlns:p14="http://schemas.microsoft.com/office/powerpoint/2010/main" val="3904080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alphaModFix amt="85000"/>
            <a:lum/>
          </a:blip>
          <a:srcRect/>
          <a:tile tx="0" ty="0" sx="100000" sy="100000" flip="none" algn="tl"/>
        </a:blipFill>
        <a:effectLst/>
      </p:bgPr>
    </p:bg>
    <p:spTree>
      <p:nvGrpSpPr>
        <p:cNvPr id="1" name=""/>
        <p:cNvGrpSpPr/>
        <p:nvPr/>
      </p:nvGrpSpPr>
      <p:grpSpPr>
        <a:xfrm>
          <a:off x="0" y="0"/>
          <a:ext cx="0" cy="0"/>
          <a:chOff x="0" y="0"/>
          <a:chExt cx="0" cy="0"/>
        </a:xfrm>
      </p:grpSpPr>
      <p:sp>
        <p:nvSpPr>
          <p:cNvPr id="23" name="内容占位符 2"/>
          <p:cNvSpPr>
            <a:spLocks noGrp="1"/>
          </p:cNvSpPr>
          <p:nvPr>
            <p:ph sz="quarter" idx="12" hasCustomPrompt="1"/>
          </p:nvPr>
        </p:nvSpPr>
        <p:spPr>
          <a:xfrm>
            <a:off x="1686419" y="3069837"/>
            <a:ext cx="825133" cy="475923"/>
          </a:xfrm>
        </p:spPr>
        <p:txBody>
          <a:bodyPr>
            <a:normAutofit/>
          </a:bodyPr>
          <a:lstStyle>
            <a:lvl1pPr marL="0" indent="0" algn="l" defTabSz="457200" rtl="0" eaLnBrk="1" latinLnBrk="0" hangingPunct="1">
              <a:lnSpc>
                <a:spcPct val="120000"/>
              </a:lnSpc>
              <a:spcBef>
                <a:spcPts val="0"/>
              </a:spcBef>
              <a:buNone/>
              <a:defRPr lang="zh-CN" altLang="en-US" sz="2200" b="1" kern="1200" dirty="0">
                <a:solidFill>
                  <a:schemeClr val="tx1"/>
                </a:solidFill>
                <a:latin typeface="Palatino Linotype" panose="02040502050505030304" pitchFamily="18" charset="0"/>
                <a:ea typeface="Microsoft YaHei UI" panose="020B0503020204020204" pitchFamily="34" charset="-122"/>
                <a:cs typeface="Arial" panose="020B0604020202020204" pitchFamily="34" charset="0"/>
              </a:defRPr>
            </a:lvl1pPr>
          </a:lstStyle>
          <a:p>
            <a:pPr lvl="0"/>
            <a:r>
              <a:rPr lang="zh-CN" altLang="en-US" dirty="0"/>
              <a:t>姓名</a:t>
            </a:r>
          </a:p>
        </p:txBody>
      </p:sp>
      <p:cxnSp>
        <p:nvCxnSpPr>
          <p:cNvPr id="24" name="Straight Connector 23"/>
          <p:cNvCxnSpPr/>
          <p:nvPr userDrawn="1"/>
        </p:nvCxnSpPr>
        <p:spPr>
          <a:xfrm>
            <a:off x="1543544" y="3467950"/>
            <a:ext cx="1477" cy="145766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1141863" y="5209780"/>
            <a:ext cx="67665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24"/>
          <p:cNvSpPr/>
          <p:nvPr userDrawn="1"/>
        </p:nvSpPr>
        <p:spPr>
          <a:xfrm>
            <a:off x="0" y="1619459"/>
            <a:ext cx="9144000" cy="1363764"/>
          </a:xfrm>
          <a:prstGeom prst="rect">
            <a:avLst/>
          </a:prstGeom>
          <a:solidFill>
            <a:srgbClr val="252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Palatino Linotype" panose="02040502050505030304" pitchFamily="18" charset="0"/>
              <a:ea typeface="Microsoft YaHei UI" panose="020B0503020204020204" pitchFamily="34" charset="-122"/>
              <a:cs typeface="Arial" panose="020B0604020202020204" pitchFamily="34" charset="0"/>
            </a:endParaRPr>
          </a:p>
        </p:txBody>
      </p:sp>
      <p:pic>
        <p:nvPicPr>
          <p:cNvPr id="38" name="Picture 2" descr="http://www.uestcedu.com/img/uestcedu_logo.pn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31670"/>
          <a:stretch>
            <a:fillRect/>
          </a:stretch>
        </p:blipFill>
        <p:spPr bwMode="auto">
          <a:xfrm>
            <a:off x="139375" y="123623"/>
            <a:ext cx="3224311" cy="717247"/>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p:cNvSpPr>
            <a:spLocks noGrp="1"/>
          </p:cNvSpPr>
          <p:nvPr>
            <p:ph sz="quarter" idx="10" hasCustomPrompt="1"/>
          </p:nvPr>
        </p:nvSpPr>
        <p:spPr>
          <a:xfrm>
            <a:off x="3602216" y="1670660"/>
            <a:ext cx="1845853" cy="923850"/>
          </a:xfrm>
        </p:spPr>
        <p:txBody>
          <a:bodyPr>
            <a:normAutofit/>
          </a:bodyPr>
          <a:lstStyle>
            <a:lvl1pPr marL="0" indent="0" algn="ctr">
              <a:lnSpc>
                <a:spcPct val="100000"/>
              </a:lnSpc>
              <a:spcBef>
                <a:spcPts val="0"/>
              </a:spcBef>
              <a:buNone/>
              <a:defRPr lang="zh-CN" altLang="en-US" sz="5400" b="1" kern="1200" cap="none" spc="0" dirty="0">
                <a:ln w="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stStyle>
          <a:p>
            <a:pPr lvl="0"/>
            <a:r>
              <a:rPr lang="zh-CN" altLang="en-US" dirty="0"/>
              <a:t>标题</a:t>
            </a:r>
          </a:p>
        </p:txBody>
      </p:sp>
      <p:sp>
        <p:nvSpPr>
          <p:cNvPr id="16" name="内容占位符 2"/>
          <p:cNvSpPr>
            <a:spLocks noGrp="1"/>
          </p:cNvSpPr>
          <p:nvPr>
            <p:ph sz="quarter" idx="11" hasCustomPrompt="1"/>
          </p:nvPr>
        </p:nvSpPr>
        <p:spPr>
          <a:xfrm>
            <a:off x="3186553" y="2435103"/>
            <a:ext cx="2677177" cy="548120"/>
          </a:xfrm>
        </p:spPr>
        <p:txBody>
          <a:bodyPr>
            <a:normAutofit/>
          </a:bodyPr>
          <a:lstStyle>
            <a:lvl1pPr marL="0" indent="0" algn="ctr">
              <a:lnSpc>
                <a:spcPct val="130000"/>
              </a:lnSpc>
              <a:spcBef>
                <a:spcPts val="0"/>
              </a:spcBef>
              <a:buNone/>
              <a:defRPr lang="zh-CN" altLang="en-US" sz="2400" b="1" kern="1200" dirty="0">
                <a:solidFill>
                  <a:schemeClr val="bg1">
                    <a:alpha val="65000"/>
                  </a:schemeClr>
                </a:solidFill>
                <a:effectLst>
                  <a:outerShdw blurRad="38100" dist="38100" dir="2700000" algn="tl">
                    <a:srgbClr val="000000">
                      <a:alpha val="43137"/>
                    </a:srgbClr>
                  </a:outerShdw>
                </a:effectLst>
                <a:latin typeface="Palatino Linotype" panose="02040502050505030304" pitchFamily="18" charset="0"/>
                <a:ea typeface="Microsoft YaHei UI" panose="020B0503020204020204" pitchFamily="34" charset="-122"/>
                <a:cs typeface="Arial" panose="020B0604020202020204" pitchFamily="34" charset="0"/>
              </a:defRPr>
            </a:lvl1pPr>
          </a:lstStyle>
          <a:p>
            <a:pPr lvl="0"/>
            <a:r>
              <a:rPr lang="en-US" altLang="zh-CN" dirty="0"/>
              <a:t>English Title</a:t>
            </a:r>
            <a:endParaRPr lang="zh-CN" altLang="en-US" dirty="0"/>
          </a:p>
        </p:txBody>
      </p:sp>
    </p:spTree>
    <p:extLst>
      <p:ext uri="{BB962C8B-B14F-4D97-AF65-F5344CB8AC3E}">
        <p14:creationId xmlns:p14="http://schemas.microsoft.com/office/powerpoint/2010/main" val="3629507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矩形 4"/>
          <p:cNvSpPr/>
          <p:nvPr userDrawn="1"/>
        </p:nvSpPr>
        <p:spPr>
          <a:xfrm>
            <a:off x="0" y="6605200"/>
            <a:ext cx="9144000" cy="252799"/>
          </a:xfrm>
          <a:prstGeom prst="rect">
            <a:avLst/>
          </a:prstGeom>
          <a:solidFill>
            <a:srgbClr val="1D49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dirty="0">
              <a:solidFill>
                <a:schemeClr val="bg1"/>
              </a:solidFill>
              <a:latin typeface="Palatino Linotype" panose="02040502050505030304" pitchFamily="18" charset="0"/>
            </a:endParaRPr>
          </a:p>
        </p:txBody>
      </p:sp>
      <p:sp>
        <p:nvSpPr>
          <p:cNvPr id="6" name="矩形 5"/>
          <p:cNvSpPr/>
          <p:nvPr userDrawn="1"/>
        </p:nvSpPr>
        <p:spPr>
          <a:xfrm>
            <a:off x="0" y="0"/>
            <a:ext cx="9144000" cy="849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15"/>
          <p:cNvSpPr/>
          <p:nvPr userDrawn="1"/>
        </p:nvSpPr>
        <p:spPr>
          <a:xfrm>
            <a:off x="223533" y="58339"/>
            <a:ext cx="8919832" cy="5486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itle 1"/>
          <p:cNvSpPr>
            <a:spLocks noGrp="1"/>
          </p:cNvSpPr>
          <p:nvPr>
            <p:ph type="title"/>
          </p:nvPr>
        </p:nvSpPr>
        <p:spPr>
          <a:xfrm>
            <a:off x="185680" y="-3053"/>
            <a:ext cx="8112026" cy="548640"/>
          </a:xfrm>
        </p:spPr>
        <p:txBody>
          <a:bodyPr>
            <a:normAutofit/>
          </a:bodyPr>
          <a:lstStyle>
            <a:lvl1pPr>
              <a:defRPr sz="2400" b="1">
                <a:solidFill>
                  <a:schemeClr val="bg1"/>
                </a:solidFill>
                <a:latin typeface="Palatino Linotype" panose="02040502050505030304" pitchFamily="18" charset="0"/>
                <a:cs typeface="Arial" panose="020B0604020202020204" pitchFamily="34" charset="0"/>
              </a:defRPr>
            </a:lvl1pPr>
          </a:lstStyle>
          <a:p>
            <a:endParaRPr lang="zh-CN" altLang="en-US" dirty="0"/>
          </a:p>
        </p:txBody>
      </p:sp>
      <p:sp>
        <p:nvSpPr>
          <p:cNvPr id="9" name="Rectangle 17"/>
          <p:cNvSpPr/>
          <p:nvPr userDrawn="1"/>
        </p:nvSpPr>
        <p:spPr>
          <a:xfrm>
            <a:off x="223533" y="-3052"/>
            <a:ext cx="8919832" cy="45719"/>
          </a:xfrm>
          <a:prstGeom prst="rect">
            <a:avLst/>
          </a:prstGeom>
          <a:solidFill>
            <a:srgbClr val="C16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Group 21"/>
          <p:cNvGrpSpPr/>
          <p:nvPr userDrawn="1"/>
        </p:nvGrpSpPr>
        <p:grpSpPr>
          <a:xfrm>
            <a:off x="112528" y="-3053"/>
            <a:ext cx="73152" cy="610032"/>
            <a:chOff x="93478" y="-3053"/>
            <a:chExt cx="91440" cy="610032"/>
          </a:xfrm>
        </p:grpSpPr>
        <p:sp>
          <p:nvSpPr>
            <p:cNvPr id="11" name="Rectangle 6"/>
            <p:cNvSpPr/>
            <p:nvPr userDrawn="1"/>
          </p:nvSpPr>
          <p:spPr>
            <a:xfrm>
              <a:off x="93478" y="58339"/>
              <a:ext cx="91440" cy="548640"/>
            </a:xfrm>
            <a:prstGeom prst="rect">
              <a:avLst/>
            </a:prstGeom>
            <a:solidFill>
              <a:srgbClr val="C16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ectangle 18"/>
            <p:cNvSpPr/>
            <p:nvPr userDrawn="1"/>
          </p:nvSpPr>
          <p:spPr>
            <a:xfrm>
              <a:off x="93478" y="-3053"/>
              <a:ext cx="91440" cy="4572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Group 22"/>
          <p:cNvGrpSpPr/>
          <p:nvPr userDrawn="1"/>
        </p:nvGrpSpPr>
        <p:grpSpPr>
          <a:xfrm>
            <a:off x="-635" y="-3053"/>
            <a:ext cx="73152" cy="610032"/>
            <a:chOff x="93478" y="-3053"/>
            <a:chExt cx="91440" cy="610032"/>
          </a:xfrm>
        </p:grpSpPr>
        <p:sp>
          <p:nvSpPr>
            <p:cNvPr id="14" name="Rectangle 23"/>
            <p:cNvSpPr/>
            <p:nvPr userDrawn="1"/>
          </p:nvSpPr>
          <p:spPr>
            <a:xfrm>
              <a:off x="93478" y="58339"/>
              <a:ext cx="91440" cy="5486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Rectangle 24"/>
            <p:cNvSpPr/>
            <p:nvPr userDrawn="1"/>
          </p:nvSpPr>
          <p:spPr>
            <a:xfrm>
              <a:off x="93478" y="-3053"/>
              <a:ext cx="91440" cy="45720"/>
            </a:xfrm>
            <a:prstGeom prst="rect">
              <a:avLst/>
            </a:prstGeom>
            <a:solidFill>
              <a:srgbClr val="C16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6" name="图片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54654" y="117509"/>
            <a:ext cx="1894174" cy="430299"/>
          </a:xfrm>
          <a:prstGeom prst="rect">
            <a:avLst/>
          </a:prstGeom>
        </p:spPr>
      </p:pic>
      <p:sp>
        <p:nvSpPr>
          <p:cNvPr id="18" name="矩形 17"/>
          <p:cNvSpPr/>
          <p:nvPr userDrawn="1"/>
        </p:nvSpPr>
        <p:spPr>
          <a:xfrm>
            <a:off x="72517" y="6581001"/>
            <a:ext cx="1493870" cy="276999"/>
          </a:xfrm>
          <a:prstGeom prst="rect">
            <a:avLst/>
          </a:prstGeom>
        </p:spPr>
        <p:txBody>
          <a:bodyPr wrap="none">
            <a:spAutoFit/>
          </a:bodyPr>
          <a:lstStyle/>
          <a:p>
            <a:fld id="{4CB9CBE6-6702-47F3-B25A-B33100C6E919}" type="datetime8">
              <a:rPr lang="en-US" altLang="zh-CN" sz="1200" b="0" smtClean="0">
                <a:solidFill>
                  <a:schemeClr val="bg1"/>
                </a:solidFill>
                <a:latin typeface="Times New Roman" panose="02020603050405020304" pitchFamily="18" charset="0"/>
                <a:cs typeface="Times New Roman" panose="02020603050405020304" pitchFamily="18" charset="0"/>
              </a:rPr>
              <a:pPr/>
              <a:t>10/5/2021 7:55 PM</a:t>
            </a:fld>
            <a:endParaRPr lang="zh-CN" altLang="en-US" b="0" dirty="0">
              <a:solidFill>
                <a:schemeClr val="bg1"/>
              </a:solidFill>
              <a:latin typeface="Times New Roman" panose="02020603050405020304" pitchFamily="18" charset="0"/>
              <a:cs typeface="Times New Roman" panose="02020603050405020304" pitchFamily="18" charset="0"/>
            </a:endParaRPr>
          </a:p>
        </p:txBody>
      </p:sp>
      <p:sp>
        <p:nvSpPr>
          <p:cNvPr id="22" name="TextBox 10"/>
          <p:cNvSpPr txBox="1"/>
          <p:nvPr userDrawn="1"/>
        </p:nvSpPr>
        <p:spPr>
          <a:xfrm>
            <a:off x="6989280" y="6600299"/>
            <a:ext cx="2191947" cy="276999"/>
          </a:xfrm>
          <a:prstGeom prst="rect">
            <a:avLst/>
          </a:prstGeom>
          <a:noFill/>
        </p:spPr>
        <p:txBody>
          <a:bodyPr wrap="none" rtlCol="0">
            <a:spAutoFit/>
          </a:bodyPr>
          <a:lstStyle/>
          <a:p>
            <a:r>
              <a:rPr lang="zh-CN" altLang="en-US" sz="1200" b="0" dirty="0">
                <a:solidFill>
                  <a:schemeClr val="bg1"/>
                </a:solidFill>
                <a:latin typeface="微软雅黑" panose="020B0503020204020204" pitchFamily="34" charset="-122"/>
                <a:ea typeface="微软雅黑" panose="020B0503020204020204" pitchFamily="34" charset="-122"/>
              </a:rPr>
              <a:t>系统可靠性与安全性研究中心</a:t>
            </a:r>
            <a:endParaRPr lang="en-US" altLang="zh-CN" sz="1200" b="0" dirty="0">
              <a:solidFill>
                <a:schemeClr val="bg1"/>
              </a:solidFill>
              <a:latin typeface="微软雅黑" panose="020B0503020204020204" pitchFamily="34" charset="-122"/>
              <a:ea typeface="微软雅黑" panose="020B0503020204020204" pitchFamily="34" charset="-122"/>
            </a:endParaRPr>
          </a:p>
        </p:txBody>
      </p:sp>
      <p:sp>
        <p:nvSpPr>
          <p:cNvPr id="28" name="Title 1"/>
          <p:cNvSpPr txBox="1">
            <a:spLocks/>
          </p:cNvSpPr>
          <p:nvPr userDrawn="1"/>
        </p:nvSpPr>
        <p:spPr>
          <a:xfrm>
            <a:off x="712724" y="148697"/>
            <a:ext cx="8112026" cy="5486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kern="1200">
                <a:solidFill>
                  <a:schemeClr val="bg1"/>
                </a:solidFill>
                <a:latin typeface="Palatino Linotype" panose="02040502050505030304" pitchFamily="18" charset="0"/>
                <a:ea typeface="+mj-ea"/>
                <a:cs typeface="Arial" panose="020B0604020202020204" pitchFamily="34" charset="0"/>
              </a:defRPr>
            </a:lvl1pPr>
          </a:lstStyle>
          <a:p>
            <a:endParaRPr lang="zh-CN" altLang="en-US" dirty="0"/>
          </a:p>
        </p:txBody>
      </p:sp>
      <p:sp>
        <p:nvSpPr>
          <p:cNvPr id="3" name="内容占位符 2"/>
          <p:cNvSpPr>
            <a:spLocks noGrp="1"/>
          </p:cNvSpPr>
          <p:nvPr>
            <p:ph sz="quarter" idx="13"/>
          </p:nvPr>
        </p:nvSpPr>
        <p:spPr>
          <a:xfrm>
            <a:off x="639572" y="315198"/>
            <a:ext cx="2471737" cy="291781"/>
          </a:xfrm>
        </p:spPr>
        <p:txBody>
          <a:bodyPr>
            <a:noAutofit/>
          </a:bodyPr>
          <a:lstStyle>
            <a:lvl1pPr marL="0" indent="0">
              <a:buNone/>
              <a:defRPr lang="zh-CN" altLang="en-US" sz="2000" b="1" kern="1200" dirty="0">
                <a:solidFill>
                  <a:schemeClr val="bg1">
                    <a:alpha val="65000"/>
                  </a:schemeClr>
                </a:solidFill>
                <a:latin typeface="Times New Roman" panose="02020603050405020304" pitchFamily="18" charset="0"/>
                <a:ea typeface="+mn-ea"/>
                <a:cs typeface="Times New Roman" panose="02020603050405020304" pitchFamily="18" charset="0"/>
              </a:defRPr>
            </a:lvl1pPr>
          </a:lstStyle>
          <a:p>
            <a:pPr lvl="0"/>
            <a:endParaRPr lang="zh-CN" altLang="en-US" dirty="0"/>
          </a:p>
        </p:txBody>
      </p:sp>
      <p:sp>
        <p:nvSpPr>
          <p:cNvPr id="17" name="文本框 16"/>
          <p:cNvSpPr txBox="1"/>
          <p:nvPr userDrawn="1"/>
        </p:nvSpPr>
        <p:spPr>
          <a:xfrm>
            <a:off x="4253864" y="6591760"/>
            <a:ext cx="636271" cy="276999"/>
          </a:xfrm>
          <a:prstGeom prst="rect">
            <a:avLst/>
          </a:prstGeom>
          <a:noFill/>
        </p:spPr>
        <p:txBody>
          <a:bodyPr wrap="square" rtlCol="0">
            <a:spAutoFit/>
          </a:bodyPr>
          <a:lstStyle/>
          <a:p>
            <a:pPr marL="0" algn="ctr" defTabSz="914400" rtl="0" eaLnBrk="1" latinLnBrk="0" hangingPunct="1"/>
            <a:fld id="{D38326D0-2AD7-469D-88E8-608400A37B91}" type="slidenum">
              <a:rPr lang="zh-CN" altLang="en-US" sz="1200" b="0" kern="1200" smtClean="0">
                <a:solidFill>
                  <a:schemeClr val="bg1"/>
                </a:solidFill>
                <a:latin typeface="Palatino Linotype" panose="02040502050505030304" pitchFamily="18" charset="0"/>
                <a:ea typeface="+mn-ea"/>
                <a:cs typeface="+mn-cs"/>
              </a:rPr>
              <a:pPr marL="0" algn="ctr" defTabSz="914400" rtl="0" eaLnBrk="1" latinLnBrk="0" hangingPunct="1"/>
              <a:t>‹#›</a:t>
            </a:fld>
            <a:r>
              <a:rPr lang="en-US" altLang="zh-CN" sz="1200" b="0" kern="1200" dirty="0">
                <a:solidFill>
                  <a:schemeClr val="bg1"/>
                </a:solidFill>
                <a:latin typeface="Palatino Linotype" panose="02040502050505030304" pitchFamily="18" charset="0"/>
                <a:ea typeface="+mn-ea"/>
                <a:cs typeface="+mn-cs"/>
              </a:rPr>
              <a:t>/25</a:t>
            </a:r>
          </a:p>
        </p:txBody>
      </p:sp>
    </p:spTree>
    <p:extLst>
      <p:ext uri="{BB962C8B-B14F-4D97-AF65-F5344CB8AC3E}">
        <p14:creationId xmlns:p14="http://schemas.microsoft.com/office/powerpoint/2010/main" val="379572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223533" y="58339"/>
            <a:ext cx="8919832" cy="5486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a:xfrm>
            <a:off x="223533" y="58339"/>
            <a:ext cx="8112026" cy="548640"/>
          </a:xfrm>
        </p:spPr>
        <p:txBody>
          <a:bodyPr>
            <a:normAutofit/>
          </a:bodyPr>
          <a:lstStyle>
            <a:lvl1pPr>
              <a:defRPr sz="2400" b="1">
                <a:solidFill>
                  <a:schemeClr val="bg1"/>
                </a:solidFill>
                <a:latin typeface="Palatino Linotype" panose="02040502050505030304" pitchFamily="18" charset="0"/>
                <a:cs typeface="Arial" panose="020B0604020202020204" pitchFamily="34" charset="0"/>
              </a:defRPr>
            </a:lvl1pPr>
          </a:lstStyle>
          <a:p>
            <a:r>
              <a:rPr lang="en-US" altLang="zh-CN" dirty="0"/>
              <a:t>Click to edit Master title style</a:t>
            </a:r>
            <a:endParaRPr lang="zh-CN" altLang="en-US" dirty="0"/>
          </a:p>
        </p:txBody>
      </p:sp>
      <p:sp>
        <p:nvSpPr>
          <p:cNvPr id="10" name="矩形 4"/>
          <p:cNvSpPr/>
          <p:nvPr userDrawn="1"/>
        </p:nvSpPr>
        <p:spPr>
          <a:xfrm>
            <a:off x="0" y="6605200"/>
            <a:ext cx="9144000" cy="252799"/>
          </a:xfrm>
          <a:prstGeom prst="rect">
            <a:avLst/>
          </a:prstGeom>
          <a:solidFill>
            <a:srgbClr val="1D49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dirty="0">
              <a:solidFill>
                <a:schemeClr val="bg1"/>
              </a:solidFill>
              <a:latin typeface="Palatino Linotype" panose="02040502050505030304" pitchFamily="18" charset="0"/>
            </a:endParaRPr>
          </a:p>
        </p:txBody>
      </p:sp>
      <p:sp>
        <p:nvSpPr>
          <p:cNvPr id="11" name="TextBox 10"/>
          <p:cNvSpPr txBox="1"/>
          <p:nvPr userDrawn="1"/>
        </p:nvSpPr>
        <p:spPr>
          <a:xfrm>
            <a:off x="8497034" y="6593099"/>
            <a:ext cx="646331" cy="276999"/>
          </a:xfrm>
          <a:prstGeom prst="rect">
            <a:avLst/>
          </a:prstGeom>
          <a:noFill/>
        </p:spPr>
        <p:txBody>
          <a:bodyPr wrap="none" rtlCol="0">
            <a:spAutoFit/>
          </a:bodyPr>
          <a:lstStyle/>
          <a:p>
            <a:r>
              <a:rPr lang="zh-CN" altLang="en-US" sz="1200" b="0" dirty="0">
                <a:solidFill>
                  <a:schemeClr val="bg1"/>
                </a:solidFill>
                <a:latin typeface="Palatino Linotype" panose="02040502050505030304" pitchFamily="18" charset="0"/>
              </a:rPr>
              <a:t>姬兴亮</a:t>
            </a:r>
            <a:endParaRPr lang="en-US" altLang="zh-CN" sz="1200" b="0" dirty="0">
              <a:solidFill>
                <a:schemeClr val="bg1"/>
              </a:solidFill>
              <a:latin typeface="Palatino Linotype" panose="02040502050505030304" pitchFamily="18" charset="0"/>
            </a:endParaRPr>
          </a:p>
        </p:txBody>
      </p:sp>
      <p:sp>
        <p:nvSpPr>
          <p:cNvPr id="5" name="Slide Number Placeholder 4"/>
          <p:cNvSpPr>
            <a:spLocks noGrp="1"/>
          </p:cNvSpPr>
          <p:nvPr>
            <p:ph type="sldNum" sz="quarter" idx="12"/>
          </p:nvPr>
        </p:nvSpPr>
        <p:spPr>
          <a:xfrm>
            <a:off x="4253864" y="6606539"/>
            <a:ext cx="636271" cy="274320"/>
          </a:xfrm>
        </p:spPr>
        <p:txBody>
          <a:bodyPr/>
          <a:lstStyle>
            <a:lvl1pPr>
              <a:defRPr b="0">
                <a:solidFill>
                  <a:schemeClr val="bg1"/>
                </a:solidFill>
                <a:latin typeface="Palatino Linotype" panose="02040502050505030304" pitchFamily="18" charset="0"/>
              </a:defRPr>
            </a:lvl1pPr>
          </a:lstStyle>
          <a:p>
            <a:fld id="{D38326D0-2AD7-469D-88E8-608400A37B91}" type="slidenum">
              <a:rPr lang="zh-CN" altLang="en-US" smtClean="0"/>
              <a:pPr/>
              <a:t>‹#›</a:t>
            </a:fld>
            <a:r>
              <a:rPr lang="en-US" altLang="zh-CN" dirty="0"/>
              <a:t>/33</a:t>
            </a:r>
            <a:endParaRPr lang="zh-CN" altLang="en-US" dirty="0"/>
          </a:p>
        </p:txBody>
      </p:sp>
      <p:sp>
        <p:nvSpPr>
          <p:cNvPr id="15" name="TextBox 14"/>
          <p:cNvSpPr txBox="1"/>
          <p:nvPr userDrawn="1"/>
        </p:nvSpPr>
        <p:spPr>
          <a:xfrm>
            <a:off x="142875" y="6605200"/>
            <a:ext cx="3657600" cy="276999"/>
          </a:xfrm>
          <a:prstGeom prst="rect">
            <a:avLst/>
          </a:prstGeom>
          <a:noFill/>
        </p:spPr>
        <p:txBody>
          <a:bodyPr wrap="square" rtlCol="0">
            <a:spAutoFit/>
          </a:bodyPr>
          <a:lstStyle/>
          <a:p>
            <a:fld id="{4CB9CBE6-6702-47F3-B25A-B33100C6E919}" type="datetime8">
              <a:rPr lang="en-US" altLang="zh-CN" sz="1200" b="0" smtClean="0">
                <a:solidFill>
                  <a:schemeClr val="bg1"/>
                </a:solidFill>
                <a:latin typeface="Palatino Linotype" panose="02040502050505030304" pitchFamily="18" charset="0"/>
              </a:rPr>
              <a:t>10/5/2021 7:55 PM</a:t>
            </a:fld>
            <a:endParaRPr lang="en-US" altLang="zh-CN" sz="1200" b="0" dirty="0">
              <a:solidFill>
                <a:schemeClr val="bg1"/>
              </a:solidFill>
              <a:latin typeface="Palatino Linotype" panose="02040502050505030304" pitchFamily="18" charset="0"/>
            </a:endParaRPr>
          </a:p>
        </p:txBody>
      </p:sp>
      <p:sp>
        <p:nvSpPr>
          <p:cNvPr id="18" name="Rectangle 17"/>
          <p:cNvSpPr/>
          <p:nvPr userDrawn="1"/>
        </p:nvSpPr>
        <p:spPr>
          <a:xfrm>
            <a:off x="223533" y="-3052"/>
            <a:ext cx="8919832" cy="45719"/>
          </a:xfrm>
          <a:prstGeom prst="rect">
            <a:avLst/>
          </a:prstGeom>
          <a:solidFill>
            <a:srgbClr val="C16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Group 21"/>
          <p:cNvGrpSpPr/>
          <p:nvPr userDrawn="1"/>
        </p:nvGrpSpPr>
        <p:grpSpPr>
          <a:xfrm>
            <a:off x="112528" y="-3053"/>
            <a:ext cx="73152" cy="610032"/>
            <a:chOff x="93478" y="-3053"/>
            <a:chExt cx="91440" cy="610032"/>
          </a:xfrm>
        </p:grpSpPr>
        <p:sp>
          <p:nvSpPr>
            <p:cNvPr id="7" name="Rectangle 6"/>
            <p:cNvSpPr/>
            <p:nvPr userDrawn="1"/>
          </p:nvSpPr>
          <p:spPr>
            <a:xfrm>
              <a:off x="93478" y="58339"/>
              <a:ext cx="91440" cy="548640"/>
            </a:xfrm>
            <a:prstGeom prst="rect">
              <a:avLst/>
            </a:prstGeom>
            <a:solidFill>
              <a:srgbClr val="C16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Rectangle 18"/>
            <p:cNvSpPr/>
            <p:nvPr userDrawn="1"/>
          </p:nvSpPr>
          <p:spPr>
            <a:xfrm>
              <a:off x="93478" y="-3053"/>
              <a:ext cx="91440" cy="4572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Group 22"/>
          <p:cNvGrpSpPr/>
          <p:nvPr userDrawn="1"/>
        </p:nvGrpSpPr>
        <p:grpSpPr>
          <a:xfrm>
            <a:off x="-635" y="-3053"/>
            <a:ext cx="73152" cy="610032"/>
            <a:chOff x="93478" y="-3053"/>
            <a:chExt cx="91440" cy="610032"/>
          </a:xfrm>
        </p:grpSpPr>
        <p:sp>
          <p:nvSpPr>
            <p:cNvPr id="24" name="Rectangle 23"/>
            <p:cNvSpPr/>
            <p:nvPr userDrawn="1"/>
          </p:nvSpPr>
          <p:spPr>
            <a:xfrm>
              <a:off x="93478" y="58339"/>
              <a:ext cx="91440" cy="5486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24"/>
            <p:cNvSpPr/>
            <p:nvPr userDrawn="1"/>
          </p:nvSpPr>
          <p:spPr>
            <a:xfrm>
              <a:off x="93478" y="-3053"/>
              <a:ext cx="91440" cy="45720"/>
            </a:xfrm>
            <a:prstGeom prst="rect">
              <a:avLst/>
            </a:prstGeom>
            <a:solidFill>
              <a:srgbClr val="C16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图片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54654" y="117509"/>
            <a:ext cx="1894174" cy="430299"/>
          </a:xfrm>
          <a:prstGeom prst="rect">
            <a:avLst/>
          </a:prstGeom>
        </p:spPr>
      </p:pic>
    </p:spTree>
    <p:extLst>
      <p:ext uri="{BB962C8B-B14F-4D97-AF65-F5344CB8AC3E}">
        <p14:creationId xmlns:p14="http://schemas.microsoft.com/office/powerpoint/2010/main" val="3342430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l="6116" r="8477" b="3674"/>
          <a:stretch/>
        </p:blipFill>
        <p:spPr>
          <a:xfrm>
            <a:off x="457200" y="1065998"/>
            <a:ext cx="3657600" cy="2743200"/>
          </a:xfrm>
          <a:prstGeom prst="rect">
            <a:avLst/>
          </a:prstGeom>
          <a:effectLst>
            <a:outerShdw blurRad="50800" dist="38100" dir="5400000" algn="t" rotWithShape="0">
              <a:prstClr val="black">
                <a:alpha val="40000"/>
              </a:prstClr>
            </a:outerShdw>
          </a:effectLst>
        </p:spPr>
      </p:pic>
      <p:sp>
        <p:nvSpPr>
          <p:cNvPr id="16" name="Rectangle 15"/>
          <p:cNvSpPr/>
          <p:nvPr userDrawn="1"/>
        </p:nvSpPr>
        <p:spPr>
          <a:xfrm>
            <a:off x="219075" y="355376"/>
            <a:ext cx="8686800" cy="548640"/>
          </a:xfrm>
          <a:prstGeom prst="rect">
            <a:avLst/>
          </a:prstGeom>
          <a:solidFill>
            <a:srgbClr val="25276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4"/>
          <p:cNvSpPr/>
          <p:nvPr userDrawn="1"/>
        </p:nvSpPr>
        <p:spPr>
          <a:xfrm>
            <a:off x="223533" y="6338500"/>
            <a:ext cx="8682342" cy="252799"/>
          </a:xfrm>
          <a:prstGeom prst="rect">
            <a:avLst/>
          </a:prstGeom>
          <a:solidFill>
            <a:srgbClr val="1D49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dirty="0">
              <a:solidFill>
                <a:schemeClr val="bg1"/>
              </a:solidFill>
              <a:latin typeface="Palatino Linotype" panose="02040502050505030304" pitchFamily="18" charset="0"/>
            </a:endParaRPr>
          </a:p>
        </p:txBody>
      </p:sp>
      <p:sp>
        <p:nvSpPr>
          <p:cNvPr id="15" name="TextBox 14"/>
          <p:cNvSpPr txBox="1"/>
          <p:nvPr userDrawn="1"/>
        </p:nvSpPr>
        <p:spPr>
          <a:xfrm>
            <a:off x="219075" y="6328975"/>
            <a:ext cx="3419475" cy="276999"/>
          </a:xfrm>
          <a:prstGeom prst="rect">
            <a:avLst/>
          </a:prstGeom>
          <a:noFill/>
        </p:spPr>
        <p:txBody>
          <a:bodyPr wrap="square" rtlCol="0">
            <a:spAutoFit/>
          </a:bodyPr>
          <a:lstStyle/>
          <a:p>
            <a:fld id="{4CB9CBE6-6702-47F3-B25A-B33100C6E919}" type="datetime8">
              <a:rPr lang="en-US" altLang="zh-CN" sz="1200" b="0" smtClean="0">
                <a:solidFill>
                  <a:schemeClr val="bg1"/>
                </a:solidFill>
                <a:latin typeface="Palatino Linotype" panose="02040502050505030304" pitchFamily="18" charset="0"/>
              </a:rPr>
              <a:pPr/>
              <a:t>10/5/2021 7:55 PM</a:t>
            </a:fld>
            <a:endParaRPr lang="en-US" altLang="zh-CN" sz="1200" b="0" dirty="0">
              <a:solidFill>
                <a:schemeClr val="bg1"/>
              </a:solidFill>
              <a:latin typeface="Palatino Linotype" panose="02040502050505030304" pitchFamily="18" charset="0"/>
            </a:endParaRPr>
          </a:p>
        </p:txBody>
      </p:sp>
      <p:sp>
        <p:nvSpPr>
          <p:cNvPr id="18" name="Rectangle 17"/>
          <p:cNvSpPr/>
          <p:nvPr userDrawn="1"/>
        </p:nvSpPr>
        <p:spPr>
          <a:xfrm>
            <a:off x="219075" y="293985"/>
            <a:ext cx="8686800" cy="45719"/>
          </a:xfrm>
          <a:prstGeom prst="rect">
            <a:avLst/>
          </a:prstGeom>
          <a:solidFill>
            <a:srgbClr val="C1600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itle 1"/>
          <p:cNvSpPr>
            <a:spLocks noGrp="1"/>
          </p:cNvSpPr>
          <p:nvPr>
            <p:ph type="title"/>
          </p:nvPr>
        </p:nvSpPr>
        <p:spPr>
          <a:xfrm>
            <a:off x="219075" y="339854"/>
            <a:ext cx="8669946" cy="548640"/>
          </a:xfrm>
        </p:spPr>
        <p:txBody>
          <a:bodyPr>
            <a:normAutofit/>
          </a:bodyPr>
          <a:lstStyle>
            <a:lvl1pPr algn="ctr">
              <a:defRPr sz="2400" b="1">
                <a:solidFill>
                  <a:schemeClr val="bg1"/>
                </a:solidFill>
                <a:latin typeface="Palatino Linotype" panose="02040502050505030304" pitchFamily="18" charset="0"/>
                <a:cs typeface="Arial" panose="020B0604020202020204" pitchFamily="34" charset="0"/>
              </a:defRPr>
            </a:lvl1pPr>
          </a:lstStyle>
          <a:p>
            <a:r>
              <a:rPr lang="en-US" altLang="zh-CN" dirty="0"/>
              <a:t>Click to edit Master title style</a:t>
            </a:r>
            <a:endParaRPr lang="zh-CN" altLang="en-US" dirty="0"/>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87027" y="1065998"/>
            <a:ext cx="3657600" cy="2743200"/>
          </a:xfrm>
          <a:prstGeom prst="rect">
            <a:avLst/>
          </a:prstGeom>
          <a:effectLst>
            <a:outerShdw blurRad="50800" dist="38100" dir="5400000" algn="t" rotWithShape="0">
              <a:prstClr val="black">
                <a:alpha val="40000"/>
              </a:prstClr>
            </a:outerShdw>
          </a:effectLst>
        </p:spPr>
      </p:pic>
      <p:sp>
        <p:nvSpPr>
          <p:cNvPr id="29" name="矩形 5"/>
          <p:cNvSpPr/>
          <p:nvPr userDrawn="1"/>
        </p:nvSpPr>
        <p:spPr>
          <a:xfrm>
            <a:off x="457200" y="3809198"/>
            <a:ext cx="596919"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dirty="0">
                <a:solidFill>
                  <a:srgbClr val="101F69">
                    <a:alpha val="65000"/>
                  </a:srgbClr>
                </a:solidFill>
                <a:effectLst>
                  <a:outerShdw blurRad="101600" dist="50800" dir="5400000" algn="t" rotWithShape="0">
                    <a:prstClr val="black">
                      <a:alpha val="50000"/>
                    </a:prstClr>
                  </a:outerShdw>
                </a:effectLst>
                <a:latin typeface="Palatino Linotype" panose="02040502050505030304" pitchFamily="18" charset="0"/>
              </a:rPr>
              <a:t>成都</a:t>
            </a:r>
            <a:endParaRPr lang="en-US" altLang="zh-CN" sz="1400" b="1" dirty="0">
              <a:solidFill>
                <a:srgbClr val="101F69">
                  <a:alpha val="65000"/>
                </a:srgbClr>
              </a:solidFill>
              <a:effectLst>
                <a:outerShdw blurRad="101600" dist="50800" dir="5400000" algn="t" rotWithShape="0">
                  <a:prstClr val="black">
                    <a:alpha val="50000"/>
                  </a:prstClr>
                </a:outerShdw>
              </a:effectLst>
              <a:latin typeface="Palatino Linotype" panose="02040502050505030304" pitchFamily="18" charset="0"/>
            </a:endParaRPr>
          </a:p>
        </p:txBody>
      </p:sp>
      <p:sp>
        <p:nvSpPr>
          <p:cNvPr id="30" name="矩形 6"/>
          <p:cNvSpPr/>
          <p:nvPr userDrawn="1"/>
        </p:nvSpPr>
        <p:spPr>
          <a:xfrm>
            <a:off x="4887027" y="3809198"/>
            <a:ext cx="1283773"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dirty="0">
                <a:solidFill>
                  <a:srgbClr val="101F69">
                    <a:alpha val="65000"/>
                  </a:srgbClr>
                </a:solidFill>
                <a:effectLst>
                  <a:outerShdw blurRad="101600" dist="50800" dir="5400000" algn="t" rotWithShape="0">
                    <a:prstClr val="black">
                      <a:alpha val="50000"/>
                    </a:prstClr>
                  </a:outerShdw>
                </a:effectLst>
                <a:latin typeface="Palatino Linotype" panose="02040502050505030304" pitchFamily="18" charset="0"/>
              </a:rPr>
              <a:t>电子科技大学</a:t>
            </a:r>
            <a:endParaRPr lang="en-US" altLang="zh-CN" sz="1400" b="1" dirty="0">
              <a:solidFill>
                <a:srgbClr val="101F69">
                  <a:alpha val="65000"/>
                </a:srgbClr>
              </a:solidFill>
              <a:effectLst>
                <a:outerShdw blurRad="101600" dist="50800" dir="5400000" algn="t" rotWithShape="0">
                  <a:prstClr val="black">
                    <a:alpha val="50000"/>
                  </a:prstClr>
                </a:outerShdw>
              </a:effectLst>
              <a:latin typeface="Palatino Linotype" panose="02040502050505030304" pitchFamily="18" charset="0"/>
            </a:endParaRPr>
          </a:p>
        </p:txBody>
      </p:sp>
      <p:sp>
        <p:nvSpPr>
          <p:cNvPr id="31" name="TextBox 30"/>
          <p:cNvSpPr txBox="1"/>
          <p:nvPr userDrawn="1"/>
        </p:nvSpPr>
        <p:spPr>
          <a:xfrm>
            <a:off x="4114801" y="4509128"/>
            <a:ext cx="1642884" cy="769441"/>
          </a:xfrm>
          <a:prstGeom prst="rect">
            <a:avLst/>
          </a:prstGeom>
          <a:noFill/>
        </p:spPr>
        <p:txBody>
          <a:bodyPr wrap="square" rtlCol="0">
            <a:spAutoFit/>
          </a:bodyPr>
          <a:lstStyle/>
          <a:p>
            <a:r>
              <a:rPr lang="zh-CN" altLang="en-US" sz="3200" b="1" dirty="0">
                <a:solidFill>
                  <a:srgbClr val="164C8C"/>
                </a:solidFill>
                <a:latin typeface="Palatino Linotype" panose="02040502050505030304" pitchFamily="18" charset="0"/>
              </a:rPr>
              <a:t> </a:t>
            </a:r>
            <a:r>
              <a:rPr lang="zh-CN" altLang="en-US" sz="4400" b="1" dirty="0">
                <a:solidFill>
                  <a:srgbClr val="164C8C"/>
                </a:solidFill>
                <a:latin typeface="Palatino Linotype" panose="02040502050505030304" pitchFamily="18" charset="0"/>
              </a:rPr>
              <a:t>谢谢</a:t>
            </a:r>
            <a:r>
              <a:rPr lang="en-US" altLang="zh-CN" sz="4400" b="1" dirty="0">
                <a:solidFill>
                  <a:srgbClr val="164C8C"/>
                </a:solidFill>
                <a:latin typeface="Palatino Linotype" panose="02040502050505030304" pitchFamily="18" charset="0"/>
              </a:rPr>
              <a:t>!</a:t>
            </a:r>
            <a:endParaRPr lang="zh-CN" altLang="en-US" sz="4400" b="1" dirty="0">
              <a:solidFill>
                <a:srgbClr val="164C8C"/>
              </a:solidFill>
              <a:latin typeface="Palatino Linotype" panose="02040502050505030304" pitchFamily="18" charset="0"/>
            </a:endParaRPr>
          </a:p>
        </p:txBody>
      </p:sp>
      <p:pic>
        <p:nvPicPr>
          <p:cNvPr id="32" name="Picture 3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61930" y="4436649"/>
            <a:ext cx="952870" cy="914400"/>
          </a:xfrm>
          <a:prstGeom prst="rect">
            <a:avLst/>
          </a:prstGeom>
        </p:spPr>
      </p:pic>
      <p:sp>
        <p:nvSpPr>
          <p:cNvPr id="14" name="TextBox 10">
            <a:extLst>
              <a:ext uri="{FF2B5EF4-FFF2-40B4-BE49-F238E27FC236}">
                <a16:creationId xmlns:a16="http://schemas.microsoft.com/office/drawing/2014/main" id="{902C0C0C-FFE9-4EB8-BAA0-58A84B4C51B5}"/>
              </a:ext>
            </a:extLst>
          </p:cNvPr>
          <p:cNvSpPr txBox="1"/>
          <p:nvPr userDrawn="1"/>
        </p:nvSpPr>
        <p:spPr>
          <a:xfrm>
            <a:off x="6728520" y="6328975"/>
            <a:ext cx="2191947" cy="276999"/>
          </a:xfrm>
          <a:prstGeom prst="rect">
            <a:avLst/>
          </a:prstGeom>
          <a:noFill/>
        </p:spPr>
        <p:txBody>
          <a:bodyPr wrap="none" rtlCol="0">
            <a:spAutoFit/>
          </a:bodyPr>
          <a:lstStyle/>
          <a:p>
            <a:r>
              <a:rPr lang="zh-CN" altLang="en-US" sz="1200" b="0" dirty="0">
                <a:solidFill>
                  <a:schemeClr val="bg1"/>
                </a:solidFill>
                <a:latin typeface="微软雅黑" panose="020B0503020204020204" pitchFamily="34" charset="-122"/>
                <a:ea typeface="微软雅黑" panose="020B0503020204020204" pitchFamily="34" charset="-122"/>
              </a:rPr>
              <a:t>系统可靠性与安全性研究中心</a:t>
            </a:r>
            <a:endParaRPr lang="en-US" altLang="zh-CN" sz="1200" b="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15658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自定义版式">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AFDAEF-FD11-4DDE-8681-E0C7B0BF4DA5}"/>
              </a:ext>
            </a:extLst>
          </p:cNvPr>
          <p:cNvSpPr>
            <a:spLocks noGrp="1"/>
          </p:cNvSpPr>
          <p:nvPr>
            <p:ph type="title"/>
          </p:nvPr>
        </p:nvSpPr>
        <p:spPr>
          <a:xfrm>
            <a:off x="128995" y="102864"/>
            <a:ext cx="8894173" cy="422356"/>
          </a:xfrm>
        </p:spPr>
        <p:txBody>
          <a:bodyPr>
            <a:normAutofit/>
          </a:bodyPr>
          <a:lstStyle>
            <a:lvl1pPr>
              <a:defRPr sz="2400"/>
            </a:lvl1pPr>
          </a:lstStyle>
          <a:p>
            <a:r>
              <a:rPr lang="zh-CN" altLang="en-US" dirty="0"/>
              <a:t>单击此处编辑母版标题样式</a:t>
            </a:r>
          </a:p>
        </p:txBody>
      </p:sp>
      <p:sp>
        <p:nvSpPr>
          <p:cNvPr id="6" name="矩形 5">
            <a:extLst>
              <a:ext uri="{FF2B5EF4-FFF2-40B4-BE49-F238E27FC236}">
                <a16:creationId xmlns:a16="http://schemas.microsoft.com/office/drawing/2014/main" id="{55460032-D5A3-4D5F-AD03-843FAC27402E}"/>
              </a:ext>
            </a:extLst>
          </p:cNvPr>
          <p:cNvSpPr/>
          <p:nvPr userDrawn="1"/>
        </p:nvSpPr>
        <p:spPr>
          <a:xfrm>
            <a:off x="0" y="6644639"/>
            <a:ext cx="9144000" cy="252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14" name="矩形 13">
            <a:extLst>
              <a:ext uri="{FF2B5EF4-FFF2-40B4-BE49-F238E27FC236}">
                <a16:creationId xmlns:a16="http://schemas.microsoft.com/office/drawing/2014/main" id="{E9752DD5-277B-45DC-AA0A-BE14033F31FE}"/>
              </a:ext>
            </a:extLst>
          </p:cNvPr>
          <p:cNvSpPr/>
          <p:nvPr userDrawn="1"/>
        </p:nvSpPr>
        <p:spPr>
          <a:xfrm>
            <a:off x="-10551" y="598099"/>
            <a:ext cx="9143999" cy="72000"/>
          </a:xfrm>
          <a:prstGeom prst="rect">
            <a:avLst/>
          </a:prstGeom>
          <a:gradFill flip="none" rotWithShape="1">
            <a:gsLst>
              <a:gs pos="0">
                <a:schemeClr val="accent3">
                  <a:lumMod val="20000"/>
                  <a:lumOff val="80000"/>
                </a:schemeClr>
              </a:gs>
              <a:gs pos="23000">
                <a:schemeClr val="accent3">
                  <a:lumMod val="89000"/>
                </a:schemeClr>
              </a:gs>
              <a:gs pos="69000">
                <a:schemeClr val="accent3">
                  <a:lumMod val="75000"/>
                </a:schemeClr>
              </a:gs>
              <a:gs pos="97000">
                <a:schemeClr val="accent3">
                  <a:lumMod val="70000"/>
                </a:schemeClr>
              </a:gs>
            </a:gsLst>
            <a:lin ang="10800000" scaled="1"/>
            <a:tileRect/>
          </a:gradFill>
          <a:ln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7" name="文本框 6">
            <a:extLst>
              <a:ext uri="{FF2B5EF4-FFF2-40B4-BE49-F238E27FC236}">
                <a16:creationId xmlns:a16="http://schemas.microsoft.com/office/drawing/2014/main" id="{05392773-2895-429E-9DBA-7F895A57316C}"/>
              </a:ext>
            </a:extLst>
          </p:cNvPr>
          <p:cNvSpPr txBox="1"/>
          <p:nvPr userDrawn="1"/>
        </p:nvSpPr>
        <p:spPr>
          <a:xfrm>
            <a:off x="5644117" y="6635029"/>
            <a:ext cx="561372" cy="261610"/>
          </a:xfrm>
          <a:prstGeom prst="rect">
            <a:avLst/>
          </a:prstGeom>
          <a:noFill/>
        </p:spPr>
        <p:txBody>
          <a:bodyPr wrap="square" rtlCol="0">
            <a:spAutoFit/>
          </a:bodyPr>
          <a:lstStyle/>
          <a:p>
            <a:fld id="{218D5517-9B33-4686-8641-812DD5E37057}" type="slidenum">
              <a:rPr lang="zh-CN" altLang="en-US" sz="1100" b="1" smtClean="0">
                <a:solidFill>
                  <a:schemeClr val="bg1"/>
                </a:solidFill>
                <a:latin typeface="Times New Roman" panose="02020603050405020304" pitchFamily="18" charset="0"/>
                <a:cs typeface="Times New Roman" panose="02020603050405020304" pitchFamily="18" charset="0"/>
              </a:rPr>
              <a:pPr/>
              <a:t>‹#›</a:t>
            </a:fld>
            <a:r>
              <a:rPr lang="en-US" altLang="zh-CN" sz="1100" b="1" dirty="0">
                <a:solidFill>
                  <a:schemeClr val="bg1"/>
                </a:solidFill>
                <a:latin typeface="Times New Roman" panose="02020603050405020304" pitchFamily="18" charset="0"/>
                <a:cs typeface="Times New Roman" panose="02020603050405020304" pitchFamily="18" charset="0"/>
              </a:rPr>
              <a:t>/24</a:t>
            </a:r>
          </a:p>
        </p:txBody>
      </p:sp>
      <p:sp>
        <p:nvSpPr>
          <p:cNvPr id="8" name="矩形 7">
            <a:extLst>
              <a:ext uri="{FF2B5EF4-FFF2-40B4-BE49-F238E27FC236}">
                <a16:creationId xmlns:a16="http://schemas.microsoft.com/office/drawing/2014/main" id="{7557E8BF-D534-4F5F-9C8E-F035227104BD}"/>
              </a:ext>
            </a:extLst>
          </p:cNvPr>
          <p:cNvSpPr/>
          <p:nvPr userDrawn="1"/>
        </p:nvSpPr>
        <p:spPr>
          <a:xfrm>
            <a:off x="-10551" y="6644639"/>
            <a:ext cx="4180953" cy="261610"/>
          </a:xfrm>
          <a:prstGeom prst="rect">
            <a:avLst/>
          </a:prstGeom>
        </p:spPr>
        <p:txBody>
          <a:bodyPr wrap="none">
            <a:spAutoFit/>
          </a:bodyPr>
          <a:lstStyle/>
          <a:p>
            <a:r>
              <a:rPr lang="zh-CN" altLang="en-US" sz="1100" b="1" dirty="0">
                <a:solidFill>
                  <a:schemeClr val="bg1"/>
                </a:solidFill>
                <a:latin typeface="+mn-ea"/>
                <a:ea typeface="+mn-ea"/>
              </a:rPr>
              <a:t>基于迁移学习的锂离子电池健康状态估计与剩余寿命预测 </a:t>
            </a:r>
            <a:r>
              <a:rPr lang="en-US" altLang="zh-CN" sz="1100" b="1" dirty="0">
                <a:solidFill>
                  <a:schemeClr val="bg1"/>
                </a:solidFill>
                <a:latin typeface="+mn-ea"/>
                <a:ea typeface="+mn-ea"/>
              </a:rPr>
              <a:t>· </a:t>
            </a:r>
            <a:r>
              <a:rPr lang="zh-CN" altLang="en-US" sz="1100" b="1" dirty="0">
                <a:solidFill>
                  <a:schemeClr val="bg1"/>
                </a:solidFill>
                <a:latin typeface="+mn-ea"/>
                <a:ea typeface="+mn-ea"/>
              </a:rPr>
              <a:t>王 福</a:t>
            </a:r>
          </a:p>
        </p:txBody>
      </p:sp>
      <p:pic>
        <p:nvPicPr>
          <p:cNvPr id="3" name="图片 2">
            <a:extLst>
              <a:ext uri="{FF2B5EF4-FFF2-40B4-BE49-F238E27FC236}">
                <a16:creationId xmlns:a16="http://schemas.microsoft.com/office/drawing/2014/main" id="{7CF4686B-7562-4B4E-8A37-936B3FC0F49B}"/>
              </a:ext>
            </a:extLst>
          </p:cNvPr>
          <p:cNvPicPr>
            <a:picLocks noChangeAspect="1"/>
          </p:cNvPicPr>
          <p:nvPr userDrawn="1"/>
        </p:nvPicPr>
        <p:blipFill>
          <a:blip r:embed="rId2"/>
          <a:stretch>
            <a:fillRect/>
          </a:stretch>
        </p:blipFill>
        <p:spPr>
          <a:xfrm>
            <a:off x="6842136" y="71455"/>
            <a:ext cx="2001904" cy="453765"/>
          </a:xfrm>
          <a:prstGeom prst="rect">
            <a:avLst/>
          </a:prstGeom>
        </p:spPr>
      </p:pic>
      <p:sp>
        <p:nvSpPr>
          <p:cNvPr id="9" name="TextBox 10">
            <a:extLst>
              <a:ext uri="{FF2B5EF4-FFF2-40B4-BE49-F238E27FC236}">
                <a16:creationId xmlns:a16="http://schemas.microsoft.com/office/drawing/2014/main" id="{B79C78B7-8DD0-48EA-86F5-8EE0423DEDD4}"/>
              </a:ext>
            </a:extLst>
          </p:cNvPr>
          <p:cNvSpPr txBox="1"/>
          <p:nvPr userDrawn="1"/>
        </p:nvSpPr>
        <p:spPr>
          <a:xfrm>
            <a:off x="7679204" y="6635029"/>
            <a:ext cx="1454244" cy="261610"/>
          </a:xfrm>
          <a:prstGeom prst="rect">
            <a:avLst/>
          </a:prstGeom>
          <a:noFill/>
        </p:spPr>
        <p:txBody>
          <a:bodyPr wrap="none" rtlCol="0">
            <a:spAutoFit/>
          </a:bodyPr>
          <a:lstStyle/>
          <a:p>
            <a:r>
              <a:rPr lang="zh-CN" altLang="en-US" sz="1100" b="1" dirty="0">
                <a:solidFill>
                  <a:schemeClr val="bg1"/>
                </a:solidFill>
                <a:latin typeface="Times New Roman" panose="02020603050405020304" pitchFamily="18" charset="0"/>
                <a:cs typeface="Times New Roman" panose="02020603050405020304" pitchFamily="18" charset="0"/>
              </a:rPr>
              <a:t>求实求真，大气大为</a:t>
            </a:r>
            <a:endParaRPr lang="en-US" altLang="zh-CN" sz="11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75606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ltLang="zh-CN"/>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43EB2B-529E-4418-A725-6E109C81771B}" type="datetime1">
              <a:rPr lang="zh-CN" altLang="en-US" smtClean="0"/>
              <a:t>2021/10/5</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8326D0-2AD7-469D-88E8-608400A37B91}" type="slidenum">
              <a:rPr lang="zh-CN" altLang="en-US" smtClean="0"/>
              <a:t>‹#›</a:t>
            </a:fld>
            <a:endParaRPr lang="zh-CN" altLang="en-US"/>
          </a:p>
        </p:txBody>
      </p:sp>
    </p:spTree>
    <p:extLst>
      <p:ext uri="{BB962C8B-B14F-4D97-AF65-F5344CB8AC3E}">
        <p14:creationId xmlns:p14="http://schemas.microsoft.com/office/powerpoint/2010/main" val="3186478262"/>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67" r:id="rId3"/>
    <p:sldLayoutId id="2147483666" r:id="rId4"/>
    <p:sldLayoutId id="214748367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notesSlide" Target="../notesSlides/notesSlide13.xml"/><Relationship Id="rId7" Type="http://schemas.openxmlformats.org/officeDocument/2006/relationships/image" Target="../media/image29.wmf"/><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oleObject" Target="../embeddings/oleObject1.bin"/><Relationship Id="rId5" Type="http://schemas.openxmlformats.org/officeDocument/2006/relationships/image" Target="../media/image28.jpe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8.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25.png"/><Relationship Id="rId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19.jpg"/><Relationship Id="rId9" Type="http://schemas.openxmlformats.org/officeDocument/2006/relationships/image" Target="../media/image23.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35000"/>
                <a:lumOff val="65000"/>
              </a:schemeClr>
            </a:gs>
            <a:gs pos="37000">
              <a:schemeClr val="accent1">
                <a:lumMod val="5000"/>
                <a:lumOff val="95000"/>
              </a:schemeClr>
            </a:gs>
            <a:gs pos="81000">
              <a:srgbClr val="F1F7FB"/>
            </a:gs>
          </a:gsLst>
          <a:lin ang="5400000" scaled="1"/>
        </a:gradFill>
        <a:effectLst/>
      </p:bgPr>
    </p:bg>
    <p:spTree>
      <p:nvGrpSpPr>
        <p:cNvPr id="1" name=""/>
        <p:cNvGrpSpPr/>
        <p:nvPr/>
      </p:nvGrpSpPr>
      <p:grpSpPr>
        <a:xfrm>
          <a:off x="0" y="0"/>
          <a:ext cx="0" cy="0"/>
          <a:chOff x="0" y="0"/>
          <a:chExt cx="0" cy="0"/>
        </a:xfrm>
      </p:grpSpPr>
      <p:sp>
        <p:nvSpPr>
          <p:cNvPr id="4" name="矩形 3"/>
          <p:cNvSpPr/>
          <p:nvPr/>
        </p:nvSpPr>
        <p:spPr>
          <a:xfrm>
            <a:off x="-72966" y="1698036"/>
            <a:ext cx="9377013" cy="1224118"/>
          </a:xfrm>
          <a:prstGeom prst="rect">
            <a:avLst/>
          </a:prstGeom>
          <a:noFill/>
        </p:spPr>
        <p:txBody>
          <a:bodyPr wrap="square" lIns="91440" tIns="45720" rIns="91440" bIns="45720">
            <a:spAutoFit/>
          </a:bodyPr>
          <a:lstStyle/>
          <a:p>
            <a:pPr algn="ctr">
              <a:lnSpc>
                <a:spcPct val="120000"/>
              </a:lnSpc>
            </a:pPr>
            <a:r>
              <a:rPr lang="zh-CN" altLang="en-US" sz="3200" b="1" dirty="0">
                <a:ln w="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风洞设备</a:t>
            </a:r>
            <a:r>
              <a:rPr lang="en-US" altLang="zh-CN" sz="3200" b="1" dirty="0">
                <a:ln w="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PHM</a:t>
            </a:r>
            <a:r>
              <a:rPr lang="zh-CN" altLang="en-US" sz="3200" b="1" dirty="0">
                <a:ln w="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模型规范化管理研究</a:t>
            </a:r>
          </a:p>
          <a:p>
            <a:pPr algn="ctr">
              <a:lnSpc>
                <a:spcPct val="120000"/>
              </a:lnSpc>
            </a:pPr>
            <a:r>
              <a:rPr lang="zh-CN" altLang="en-US" sz="3200" b="1" dirty="0">
                <a:ln w="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咨询报告</a:t>
            </a:r>
          </a:p>
        </p:txBody>
      </p:sp>
      <p:sp>
        <p:nvSpPr>
          <p:cNvPr id="7" name="文本框 5"/>
          <p:cNvSpPr txBox="1"/>
          <p:nvPr/>
        </p:nvSpPr>
        <p:spPr>
          <a:xfrm>
            <a:off x="1686418" y="3290265"/>
            <a:ext cx="2947365" cy="47211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20000"/>
              </a:lnSpc>
            </a:pPr>
            <a:r>
              <a:rPr lang="zh-CN" altLang="en-US" sz="1400" dirty="0">
                <a:latin typeface="Palatino Linotype" panose="02040502050505030304" pitchFamily="18" charset="0"/>
                <a:ea typeface="Microsoft YaHei UI" panose="020B0503020204020204" pitchFamily="34" charset="-122"/>
                <a:cs typeface="Arial" panose="020B0604020202020204" pitchFamily="34" charset="0"/>
              </a:rPr>
              <a:t>汇报人：</a:t>
            </a:r>
            <a:r>
              <a:rPr lang="zh-CN" altLang="en-US" sz="2200" b="1" dirty="0">
                <a:solidFill>
                  <a:schemeClr val="tx1"/>
                </a:solidFill>
                <a:latin typeface="Palatino Linotype" panose="02040502050505030304" pitchFamily="18" charset="0"/>
                <a:ea typeface="Microsoft YaHei UI" panose="020B0503020204020204" pitchFamily="34" charset="-122"/>
                <a:cs typeface="Arial" panose="020B0604020202020204" pitchFamily="34" charset="0"/>
              </a:rPr>
              <a:t>王福</a:t>
            </a:r>
            <a:endParaRPr lang="en-US" altLang="zh-CN" sz="2200" b="1" dirty="0">
              <a:solidFill>
                <a:schemeClr val="tx1"/>
              </a:solidFill>
              <a:latin typeface="Palatino Linotype" panose="02040502050505030304" pitchFamily="18" charset="0"/>
              <a:ea typeface="Microsoft YaHei UI" panose="020B0503020204020204" pitchFamily="34" charset="-122"/>
              <a:cs typeface="Arial" panose="020B0604020202020204" pitchFamily="34" charset="0"/>
            </a:endParaRPr>
          </a:p>
        </p:txBody>
      </p:sp>
      <p:sp>
        <p:nvSpPr>
          <p:cNvPr id="8" name="矩形 6"/>
          <p:cNvSpPr/>
          <p:nvPr/>
        </p:nvSpPr>
        <p:spPr>
          <a:xfrm>
            <a:off x="1686419" y="4214586"/>
            <a:ext cx="7040880"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四川省成都市高新西区西源大道</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2006</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号</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(611731)</a:t>
            </a:r>
          </a:p>
        </p:txBody>
      </p:sp>
      <p:sp>
        <p:nvSpPr>
          <p:cNvPr id="9" name="矩形 6"/>
          <p:cNvSpPr/>
          <p:nvPr/>
        </p:nvSpPr>
        <p:spPr>
          <a:xfrm>
            <a:off x="1686419" y="3835645"/>
            <a:ext cx="7040880"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lgn="l"/>
            <a:r>
              <a:rPr lang="zh-CN" altLang="en-US" sz="1400" kern="1200" dirty="0">
                <a:solidFill>
                  <a:schemeClr val="tx1"/>
                </a:solidFill>
                <a:effectLst/>
                <a:latin typeface="Palatino Linotype" panose="02040502050505030304" pitchFamily="18" charset="0"/>
                <a:ea typeface="Microsoft YaHei UI" panose="020B0503020204020204" pitchFamily="34" charset="-122"/>
                <a:cs typeface="Arial" panose="020B0604020202020204" pitchFamily="34" charset="0"/>
              </a:rPr>
              <a:t>电子科技大学 </a:t>
            </a:r>
            <a:r>
              <a:rPr lang="en-US" altLang="zh-CN" sz="1400" kern="1200" dirty="0">
                <a:solidFill>
                  <a:schemeClr val="tx1"/>
                </a:solidFill>
                <a:effectLst/>
                <a:latin typeface="Palatino Linotype" panose="02040502050505030304" pitchFamily="18" charset="0"/>
                <a:ea typeface="Microsoft YaHei UI" panose="020B0503020204020204" pitchFamily="34" charset="-122"/>
                <a:cs typeface="Arial" panose="020B0604020202020204" pitchFamily="34" charset="0"/>
              </a:rPr>
              <a:t>·</a:t>
            </a:r>
            <a:r>
              <a:rPr lang="zh-CN" altLang="en-US" sz="1400" kern="1200" dirty="0">
                <a:solidFill>
                  <a:schemeClr val="tx1"/>
                </a:solidFill>
                <a:effectLst/>
                <a:latin typeface="Palatino Linotype" panose="02040502050505030304" pitchFamily="18" charset="0"/>
                <a:ea typeface="Microsoft YaHei UI" panose="020B0503020204020204" pitchFamily="34" charset="-122"/>
                <a:cs typeface="Arial" panose="020B0604020202020204" pitchFamily="34" charset="0"/>
              </a:rPr>
              <a:t>机械与电气工程学院   </a:t>
            </a:r>
            <a:r>
              <a:rPr lang="en-US" altLang="zh-CN" sz="1400" kern="1200" dirty="0">
                <a:solidFill>
                  <a:schemeClr val="tx1"/>
                </a:solidFill>
                <a:effectLst/>
                <a:latin typeface="Palatino Linotype" panose="02040502050505030304" pitchFamily="18" charset="0"/>
                <a:ea typeface="Microsoft YaHei UI" panose="020B0503020204020204" pitchFamily="34" charset="-122"/>
                <a:cs typeface="Arial" panose="020B0604020202020204" pitchFamily="34" charset="0"/>
              </a:rPr>
              <a:t> </a:t>
            </a:r>
            <a:r>
              <a:rPr lang="zh-CN" altLang="en-US" sz="1400" dirty="0">
                <a:latin typeface="Palatino Linotype" panose="02040502050505030304" pitchFamily="18" charset="0"/>
                <a:ea typeface="Microsoft YaHei UI" panose="020B0503020204020204" pitchFamily="34" charset="-122"/>
                <a:cs typeface="Arial" panose="020B0604020202020204" pitchFamily="34" charset="0"/>
              </a:rPr>
              <a:t>系统可靠性与安全性研究中心</a:t>
            </a:r>
            <a:endParaRPr lang="en-US" altLang="zh-CN" sz="1400" dirty="0">
              <a:solidFill>
                <a:schemeClr val="tx1"/>
              </a:solidFill>
              <a:latin typeface="Palatino Linotype" panose="02040502050505030304" pitchFamily="18" charset="0"/>
              <a:ea typeface="Microsoft YaHei UI" panose="020B0503020204020204" pitchFamily="34" charset="-122"/>
              <a:cs typeface="Arial" panose="020B0604020202020204" pitchFamily="34" charset="0"/>
            </a:endParaRPr>
          </a:p>
        </p:txBody>
      </p:sp>
      <p:sp>
        <p:nvSpPr>
          <p:cNvPr id="10" name="矩形 6"/>
          <p:cNvSpPr/>
          <p:nvPr/>
        </p:nvSpPr>
        <p:spPr>
          <a:xfrm>
            <a:off x="1686419" y="4610985"/>
            <a:ext cx="7040880"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邮箱</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400" baseline="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fuwang_changsheng</a:t>
            </a:r>
            <a:r>
              <a:rPr lang="en-US" altLang="zh-CN" sz="14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@163.com</a:t>
            </a:r>
          </a:p>
        </p:txBody>
      </p:sp>
      <p:sp>
        <p:nvSpPr>
          <p:cNvPr id="11" name="矩形 6">
            <a:extLst>
              <a:ext uri="{FF2B5EF4-FFF2-40B4-BE49-F238E27FC236}">
                <a16:creationId xmlns:a16="http://schemas.microsoft.com/office/drawing/2014/main" id="{DC7BB72A-D2ED-4360-A3BD-4962C4D0BFEE}"/>
              </a:ext>
            </a:extLst>
          </p:cNvPr>
          <p:cNvSpPr/>
          <p:nvPr/>
        </p:nvSpPr>
        <p:spPr>
          <a:xfrm>
            <a:off x="1686419" y="5350120"/>
            <a:ext cx="7040880"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lgn="l"/>
            <a:r>
              <a:rPr lang="zh-CN" altLang="en-US" sz="1400" kern="1200" dirty="0">
                <a:solidFill>
                  <a:schemeClr val="tx1"/>
                </a:solidFill>
                <a:effectLst/>
                <a:latin typeface="Palatino Linotype" panose="02040502050505030304" pitchFamily="18" charset="0"/>
                <a:ea typeface="Microsoft YaHei UI" panose="020B0503020204020204" pitchFamily="34" charset="-122"/>
                <a:cs typeface="Arial" panose="020B0604020202020204" pitchFamily="34" charset="0"/>
              </a:rPr>
              <a:t>电子科技大学，成都，中国，</a:t>
            </a:r>
            <a:r>
              <a:rPr lang="en-US" altLang="zh-CN" sz="1400" kern="1200" dirty="0">
                <a:solidFill>
                  <a:schemeClr val="tx1"/>
                </a:solidFill>
                <a:effectLst/>
                <a:latin typeface="Palatino Linotype" panose="02040502050505030304" pitchFamily="18" charset="0"/>
                <a:ea typeface="Microsoft YaHei UI" panose="020B0503020204020204" pitchFamily="34" charset="-122"/>
                <a:cs typeface="Arial" panose="020B0604020202020204" pitchFamily="34" charset="0"/>
              </a:rPr>
              <a:t>2021</a:t>
            </a:r>
            <a:r>
              <a:rPr lang="zh-CN" altLang="en-US" sz="1400" kern="1200" dirty="0">
                <a:solidFill>
                  <a:schemeClr val="tx1"/>
                </a:solidFill>
                <a:effectLst/>
                <a:latin typeface="Palatino Linotype" panose="02040502050505030304" pitchFamily="18" charset="0"/>
                <a:ea typeface="Microsoft YaHei UI" panose="020B0503020204020204" pitchFamily="34" charset="-122"/>
                <a:cs typeface="Arial" panose="020B0604020202020204" pitchFamily="34" charset="0"/>
              </a:rPr>
              <a:t>年</a:t>
            </a:r>
            <a:r>
              <a:rPr lang="en-US" altLang="zh-CN" sz="1400" kern="1200" dirty="0">
                <a:solidFill>
                  <a:schemeClr val="tx1"/>
                </a:solidFill>
                <a:effectLst/>
                <a:latin typeface="Palatino Linotype" panose="02040502050505030304" pitchFamily="18" charset="0"/>
                <a:ea typeface="Microsoft YaHei UI" panose="020B0503020204020204" pitchFamily="34" charset="-122"/>
                <a:cs typeface="Arial" panose="020B0604020202020204" pitchFamily="34" charset="0"/>
              </a:rPr>
              <a:t>10</a:t>
            </a:r>
            <a:r>
              <a:rPr lang="zh-CN" altLang="en-US" sz="1400" kern="1200" dirty="0">
                <a:solidFill>
                  <a:schemeClr val="tx1"/>
                </a:solidFill>
                <a:effectLst/>
                <a:latin typeface="Palatino Linotype" panose="02040502050505030304" pitchFamily="18" charset="0"/>
                <a:ea typeface="Microsoft YaHei UI" panose="020B0503020204020204" pitchFamily="34" charset="-122"/>
                <a:cs typeface="Arial" panose="020B0604020202020204" pitchFamily="34" charset="0"/>
              </a:rPr>
              <a:t>月</a:t>
            </a:r>
            <a:r>
              <a:rPr lang="en-US" altLang="zh-CN" sz="1400" dirty="0">
                <a:latin typeface="Palatino Linotype" panose="02040502050505030304" pitchFamily="18" charset="0"/>
                <a:ea typeface="Microsoft YaHei UI" panose="020B0503020204020204" pitchFamily="34" charset="-122"/>
                <a:cs typeface="Arial" panose="020B0604020202020204" pitchFamily="34" charset="0"/>
              </a:rPr>
              <a:t>10</a:t>
            </a:r>
            <a:r>
              <a:rPr lang="zh-CN" altLang="en-US" sz="1400" dirty="0">
                <a:latin typeface="Palatino Linotype" panose="02040502050505030304" pitchFamily="18" charset="0"/>
                <a:ea typeface="Microsoft YaHei UI" panose="020B0503020204020204" pitchFamily="34" charset="-122"/>
                <a:cs typeface="Arial" panose="020B0604020202020204" pitchFamily="34" charset="0"/>
              </a:rPr>
              <a:t>日</a:t>
            </a:r>
            <a:endParaRPr lang="en-US" altLang="zh-CN" sz="1400" dirty="0">
              <a:solidFill>
                <a:schemeClr val="tx1"/>
              </a:solidFill>
              <a:latin typeface="Palatino Linotype" panose="02040502050505030304" pitchFamily="18" charset="0"/>
              <a:ea typeface="Microsoft YaHei UI" panose="020B0503020204020204" pitchFamily="34" charset="-122"/>
              <a:cs typeface="Arial" panose="020B0604020202020204" pitchFamily="34" charset="0"/>
            </a:endParaRPr>
          </a:p>
        </p:txBody>
      </p:sp>
      <p:pic>
        <p:nvPicPr>
          <p:cNvPr id="5" name="图片 4">
            <a:extLst>
              <a:ext uri="{FF2B5EF4-FFF2-40B4-BE49-F238E27FC236}">
                <a16:creationId xmlns:a16="http://schemas.microsoft.com/office/drawing/2014/main" id="{F9053A60-4334-4E32-A4C3-62771FE703B3}"/>
              </a:ext>
            </a:extLst>
          </p:cNvPr>
          <p:cNvPicPr>
            <a:picLocks noChangeAspect="1"/>
          </p:cNvPicPr>
          <p:nvPr/>
        </p:nvPicPr>
        <p:blipFill rotWithShape="1">
          <a:blip r:embed="rId3"/>
          <a:srcRect l="24840"/>
          <a:stretch/>
        </p:blipFill>
        <p:spPr>
          <a:xfrm>
            <a:off x="6857999" y="41710"/>
            <a:ext cx="1978091" cy="925257"/>
          </a:xfrm>
          <a:prstGeom prst="rect">
            <a:avLst/>
          </a:prstGeom>
        </p:spPr>
      </p:pic>
    </p:spTree>
    <p:extLst>
      <p:ext uri="{BB962C8B-B14F-4D97-AF65-F5344CB8AC3E}">
        <p14:creationId xmlns:p14="http://schemas.microsoft.com/office/powerpoint/2010/main" val="24411284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标题 5">
            <a:extLst>
              <a:ext uri="{FF2B5EF4-FFF2-40B4-BE49-F238E27FC236}">
                <a16:creationId xmlns:a16="http://schemas.microsoft.com/office/drawing/2014/main" id="{24983295-FC0C-407C-A104-E1B8AC635834}"/>
              </a:ext>
            </a:extLst>
          </p:cNvPr>
          <p:cNvSpPr>
            <a:spLocks noGrp="1"/>
          </p:cNvSpPr>
          <p:nvPr>
            <p:ph type="title"/>
          </p:nvPr>
        </p:nvSpPr>
        <p:spPr>
          <a:xfrm>
            <a:off x="232438" y="51908"/>
            <a:ext cx="8112026" cy="548640"/>
          </a:xfrm>
        </p:spPr>
        <p:txBody>
          <a:bodyPr/>
          <a:lstStyle/>
          <a:p>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3</a:t>
            </a: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、模型推荐</a:t>
            </a:r>
          </a:p>
        </p:txBody>
      </p:sp>
      <p:graphicFrame>
        <p:nvGraphicFramePr>
          <p:cNvPr id="19" name="表格 18">
            <a:extLst>
              <a:ext uri="{FF2B5EF4-FFF2-40B4-BE49-F238E27FC236}">
                <a16:creationId xmlns:a16="http://schemas.microsoft.com/office/drawing/2014/main" id="{2F6502A7-990C-422D-8657-5E60190A1ADE}"/>
              </a:ext>
            </a:extLst>
          </p:cNvPr>
          <p:cNvGraphicFramePr>
            <a:graphicFrameLocks noGrp="1"/>
          </p:cNvGraphicFramePr>
          <p:nvPr/>
        </p:nvGraphicFramePr>
        <p:xfrm>
          <a:off x="144072" y="3488142"/>
          <a:ext cx="8838003" cy="3021740"/>
        </p:xfrm>
        <a:graphic>
          <a:graphicData uri="http://schemas.openxmlformats.org/drawingml/2006/table">
            <a:tbl>
              <a:tblPr firstRow="1" firstCol="1" bandRow="1">
                <a:tableStyleId>{5C22544A-7EE6-4342-B048-85BDC9FD1C3A}</a:tableStyleId>
              </a:tblPr>
              <a:tblGrid>
                <a:gridCol w="543517">
                  <a:extLst>
                    <a:ext uri="{9D8B030D-6E8A-4147-A177-3AD203B41FA5}">
                      <a16:colId xmlns:a16="http://schemas.microsoft.com/office/drawing/2014/main" val="428755957"/>
                    </a:ext>
                  </a:extLst>
                </a:gridCol>
                <a:gridCol w="543208">
                  <a:extLst>
                    <a:ext uri="{9D8B030D-6E8A-4147-A177-3AD203B41FA5}">
                      <a16:colId xmlns:a16="http://schemas.microsoft.com/office/drawing/2014/main" val="568989018"/>
                    </a:ext>
                  </a:extLst>
                </a:gridCol>
                <a:gridCol w="1086416">
                  <a:extLst>
                    <a:ext uri="{9D8B030D-6E8A-4147-A177-3AD203B41FA5}">
                      <a16:colId xmlns:a16="http://schemas.microsoft.com/office/drawing/2014/main" val="1405120006"/>
                    </a:ext>
                  </a:extLst>
                </a:gridCol>
                <a:gridCol w="1050202">
                  <a:extLst>
                    <a:ext uri="{9D8B030D-6E8A-4147-A177-3AD203B41FA5}">
                      <a16:colId xmlns:a16="http://schemas.microsoft.com/office/drawing/2014/main" val="1357643556"/>
                    </a:ext>
                  </a:extLst>
                </a:gridCol>
                <a:gridCol w="1104522">
                  <a:extLst>
                    <a:ext uri="{9D8B030D-6E8A-4147-A177-3AD203B41FA5}">
                      <a16:colId xmlns:a16="http://schemas.microsoft.com/office/drawing/2014/main" val="745531885"/>
                    </a:ext>
                  </a:extLst>
                </a:gridCol>
                <a:gridCol w="1376127">
                  <a:extLst>
                    <a:ext uri="{9D8B030D-6E8A-4147-A177-3AD203B41FA5}">
                      <a16:colId xmlns:a16="http://schemas.microsoft.com/office/drawing/2014/main" val="2635525196"/>
                    </a:ext>
                  </a:extLst>
                </a:gridCol>
                <a:gridCol w="1466661">
                  <a:extLst>
                    <a:ext uri="{9D8B030D-6E8A-4147-A177-3AD203B41FA5}">
                      <a16:colId xmlns:a16="http://schemas.microsoft.com/office/drawing/2014/main" val="628875840"/>
                    </a:ext>
                  </a:extLst>
                </a:gridCol>
                <a:gridCol w="1667350">
                  <a:extLst>
                    <a:ext uri="{9D8B030D-6E8A-4147-A177-3AD203B41FA5}">
                      <a16:colId xmlns:a16="http://schemas.microsoft.com/office/drawing/2014/main" val="3983227529"/>
                    </a:ext>
                  </a:extLst>
                </a:gridCol>
              </a:tblGrid>
              <a:tr h="326140">
                <a:tc rowSpan="2">
                  <a:txBody>
                    <a:bodyPr/>
                    <a:lstStyle/>
                    <a:p>
                      <a:pPr algn="ctr" fontAlgn="auto">
                        <a:lnSpc>
                          <a:spcPts val="2000"/>
                        </a:lnSpc>
                      </a:pPr>
                      <a:r>
                        <a:rPr lang="zh-CN" sz="1600" b="1" kern="10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设备</a:t>
                      </a:r>
                      <a:endParaRPr lang="zh-CN" sz="1600" b="1"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34555" marR="3455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fontAlgn="auto">
                        <a:lnSpc>
                          <a:spcPts val="2000"/>
                        </a:lnSpc>
                      </a:pPr>
                      <a:r>
                        <a:rPr lang="zh-CN" sz="1600" b="1" kern="10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所属</a:t>
                      </a:r>
                      <a:endParaRPr lang="en-US" altLang="zh-CN" sz="1600" b="1" kern="10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p>
                      <a:pPr algn="ctr" fontAlgn="auto">
                        <a:lnSpc>
                          <a:spcPts val="2000"/>
                        </a:lnSpc>
                      </a:pPr>
                      <a:r>
                        <a:rPr lang="zh-CN" sz="1600" b="1" kern="10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类型</a:t>
                      </a:r>
                      <a:endParaRPr lang="zh-CN" sz="1600" b="1"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34555" marR="3455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4">
                  <a:txBody>
                    <a:bodyPr/>
                    <a:lstStyle/>
                    <a:p>
                      <a:pPr algn="ctr" fontAlgn="auto">
                        <a:lnSpc>
                          <a:spcPts val="2000"/>
                        </a:lnSpc>
                      </a:pPr>
                      <a:r>
                        <a:rPr lang="zh-CN" sz="1600" b="1" kern="10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设备信息</a:t>
                      </a:r>
                      <a:endParaRPr lang="zh-CN" sz="1600" b="1"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34555" marR="3455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2">
                  <a:txBody>
                    <a:bodyPr/>
                    <a:lstStyle/>
                    <a:p>
                      <a:pPr algn="ctr" fontAlgn="auto">
                        <a:lnSpc>
                          <a:spcPts val="2000"/>
                        </a:lnSpc>
                      </a:pPr>
                      <a:r>
                        <a:rPr lang="zh-CN" sz="1600" b="1" kern="10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模型推荐</a:t>
                      </a:r>
                      <a:endParaRPr lang="zh-CN" sz="1600" b="1"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34555" marR="3455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extLst>
                  <a:ext uri="{0D108BD9-81ED-4DB2-BD59-A6C34878D82A}">
                    <a16:rowId xmlns:a16="http://schemas.microsoft.com/office/drawing/2014/main" val="728767002"/>
                  </a:ext>
                </a:extLst>
              </a:tr>
              <a:tr h="480440">
                <a:tc vMerge="1">
                  <a:txBody>
                    <a:bodyPr/>
                    <a:lstStyle/>
                    <a:p>
                      <a:endParaRPr lang="zh-CN" altLang="en-US"/>
                    </a:p>
                  </a:txBody>
                  <a:tcPr/>
                </a:tc>
                <a:tc vMerge="1">
                  <a:txBody>
                    <a:bodyPr/>
                    <a:lstStyle/>
                    <a:p>
                      <a:endParaRPr lang="zh-CN" altLang="en-US"/>
                    </a:p>
                  </a:txBody>
                  <a:tcPr/>
                </a:tc>
                <a:tc>
                  <a:txBody>
                    <a:bodyPr/>
                    <a:lstStyle/>
                    <a:p>
                      <a:pPr algn="ctr" fontAlgn="auto">
                        <a:lnSpc>
                          <a:spcPts val="2000"/>
                        </a:lnSpc>
                      </a:pPr>
                      <a:r>
                        <a:rPr lang="zh-CN" sz="1600" b="1" kern="10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主要</a:t>
                      </a:r>
                      <a:endParaRPr lang="en-US" altLang="zh-CN" sz="1600" b="1" kern="10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p>
                      <a:pPr algn="ctr" fontAlgn="auto">
                        <a:lnSpc>
                          <a:spcPts val="2000"/>
                        </a:lnSpc>
                      </a:pPr>
                      <a:r>
                        <a:rPr lang="zh-CN" sz="1600" b="1" kern="10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故障模式</a:t>
                      </a:r>
                      <a:endParaRPr lang="zh-CN" sz="1600" b="1"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34555" marR="3455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auto">
                        <a:lnSpc>
                          <a:spcPts val="2000"/>
                        </a:lnSpc>
                      </a:pPr>
                      <a:r>
                        <a:rPr lang="zh-CN" sz="1600" b="1" kern="10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故障</a:t>
                      </a:r>
                      <a:endParaRPr lang="en-US" altLang="zh-CN" sz="1600" b="1" kern="10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p>
                      <a:pPr algn="ctr" fontAlgn="auto">
                        <a:lnSpc>
                          <a:spcPts val="2000"/>
                        </a:lnSpc>
                      </a:pPr>
                      <a:r>
                        <a:rPr lang="zh-CN" sz="1600" b="1" kern="10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演变特性</a:t>
                      </a:r>
                      <a:endParaRPr lang="zh-CN" sz="1600" b="1"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34555" marR="3455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auto">
                        <a:lnSpc>
                          <a:spcPts val="2000"/>
                        </a:lnSpc>
                      </a:pPr>
                      <a:r>
                        <a:rPr lang="zh-CN" sz="1600" b="1" kern="10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主要</a:t>
                      </a:r>
                      <a:endParaRPr lang="en-US" altLang="zh-CN" sz="1600" b="1" kern="10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p>
                      <a:pPr algn="ctr" fontAlgn="auto">
                        <a:lnSpc>
                          <a:spcPts val="2000"/>
                        </a:lnSpc>
                      </a:pPr>
                      <a:r>
                        <a:rPr lang="zh-CN" sz="1600" b="1" kern="10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监测参数</a:t>
                      </a:r>
                      <a:endParaRPr lang="zh-CN" sz="1600" b="1"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34555" marR="3455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auto">
                        <a:lnSpc>
                          <a:spcPts val="2000"/>
                        </a:lnSpc>
                      </a:pPr>
                      <a:r>
                        <a:rPr lang="zh-CN" sz="1600" b="1" kern="10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特点</a:t>
                      </a:r>
                      <a:endParaRPr lang="zh-CN" sz="1600" b="1"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34555" marR="3455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auto">
                        <a:lnSpc>
                          <a:spcPts val="2000"/>
                        </a:lnSpc>
                      </a:pPr>
                      <a:r>
                        <a:rPr lang="zh-CN" sz="1600" b="1" kern="10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任务</a:t>
                      </a:r>
                      <a:endParaRPr lang="zh-CN" sz="1600" b="1"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34555" marR="3455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auto">
                        <a:lnSpc>
                          <a:spcPts val="2000"/>
                        </a:lnSpc>
                      </a:pPr>
                      <a:r>
                        <a:rPr lang="zh-CN" sz="1600" b="1" kern="10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模型</a:t>
                      </a:r>
                      <a:endParaRPr lang="zh-CN" sz="1600" b="1"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34555" marR="3455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96077575"/>
                  </a:ext>
                </a:extLst>
              </a:tr>
              <a:tr h="367140">
                <a:tc rowSpan="3">
                  <a:txBody>
                    <a:bodyPr/>
                    <a:lstStyle/>
                    <a:p>
                      <a:pPr algn="ctr" fontAlgn="auto">
                        <a:lnSpc>
                          <a:spcPts val="2000"/>
                        </a:lnSpc>
                      </a:pPr>
                      <a:r>
                        <a:rPr lang="zh-CN" altLang="en-US" sz="1600" b="0" kern="10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挤压供气装置</a:t>
                      </a:r>
                      <a:endParaRPr lang="zh-CN" sz="1600" b="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34555" marR="3455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rowSpan="3">
                  <a:txBody>
                    <a:bodyPr/>
                    <a:lstStyle/>
                    <a:p>
                      <a:pPr algn="ctr" fontAlgn="auto">
                        <a:lnSpc>
                          <a:spcPts val="2000"/>
                        </a:lnSpc>
                      </a:pPr>
                      <a:r>
                        <a:rPr lang="zh-CN" altLang="zh-CN" sz="1600" kern="1200" dirty="0">
                          <a:solidFill>
                            <a:schemeClr val="dk1"/>
                          </a:solidFill>
                          <a:effectLst/>
                          <a:latin typeface="Times New Roman" panose="02020603050405020304" pitchFamily="18" charset="0"/>
                          <a:ea typeface="微软雅黑" panose="020B0503020204020204" pitchFamily="34" charset="-122"/>
                          <a:cs typeface="+mn-cs"/>
                          <a:sym typeface="Times New Roman" panose="02020603050405020304" pitchFamily="18" charset="0"/>
                        </a:rPr>
                        <a:t>机械</a:t>
                      </a:r>
                      <a:endParaRPr lang="en-US" altLang="zh-CN" sz="1600" kern="1200" dirty="0">
                        <a:solidFill>
                          <a:schemeClr val="dk1"/>
                        </a:solidFill>
                        <a:effectLst/>
                        <a:latin typeface="Times New Roman" panose="02020603050405020304" pitchFamily="18" charset="0"/>
                        <a:ea typeface="微软雅黑" panose="020B0503020204020204" pitchFamily="34" charset="-122"/>
                        <a:cs typeface="+mn-cs"/>
                        <a:sym typeface="Times New Roman" panose="02020603050405020304" pitchFamily="18" charset="0"/>
                      </a:endParaRPr>
                    </a:p>
                    <a:p>
                      <a:pPr algn="ctr" fontAlgn="auto">
                        <a:lnSpc>
                          <a:spcPts val="2000"/>
                        </a:lnSpc>
                      </a:pPr>
                      <a:r>
                        <a:rPr lang="zh-CN" sz="1600" b="0" kern="10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设备</a:t>
                      </a:r>
                      <a:endParaRPr lang="zh-CN" sz="1600" b="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34555" marR="3455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rowSpan="3">
                  <a:txBody>
                    <a:bodyPr/>
                    <a:lstStyle/>
                    <a:p>
                      <a:pPr algn="ctr" fontAlgn="auto"/>
                      <a:r>
                        <a:rPr lang="zh-CN" altLang="zh-CN" sz="1600" kern="1200" dirty="0">
                          <a:solidFill>
                            <a:schemeClr val="dk1"/>
                          </a:solidFill>
                          <a:effectLst/>
                          <a:latin typeface="Times New Roman" panose="02020603050405020304" pitchFamily="18" charset="0"/>
                          <a:ea typeface="微软雅黑" panose="020B0503020204020204" pitchFamily="34" charset="-122"/>
                          <a:cs typeface="+mn-cs"/>
                          <a:sym typeface="Times New Roman" panose="02020603050405020304" pitchFamily="18" charset="0"/>
                        </a:rPr>
                        <a:t>磨损</a:t>
                      </a:r>
                    </a:p>
                    <a:p>
                      <a:pPr algn="ctr" fontAlgn="auto"/>
                      <a:r>
                        <a:rPr lang="zh-CN" altLang="zh-CN" sz="1600" kern="1200" dirty="0">
                          <a:solidFill>
                            <a:schemeClr val="dk1"/>
                          </a:solidFill>
                          <a:effectLst/>
                          <a:latin typeface="Times New Roman" panose="02020603050405020304" pitchFamily="18" charset="0"/>
                          <a:ea typeface="微软雅黑" panose="020B0503020204020204" pitchFamily="34" charset="-122"/>
                          <a:cs typeface="+mn-cs"/>
                          <a:sym typeface="Times New Roman" panose="02020603050405020304" pitchFamily="18" charset="0"/>
                        </a:rPr>
                        <a:t>活塞阻滞</a:t>
                      </a:r>
                    </a:p>
                    <a:p>
                      <a:pPr algn="ctr"/>
                      <a:r>
                        <a:rPr lang="zh-CN" altLang="zh-CN" sz="1600" kern="1200" dirty="0">
                          <a:solidFill>
                            <a:schemeClr val="dk1"/>
                          </a:solidFill>
                          <a:effectLst/>
                          <a:latin typeface="Times New Roman" panose="02020603050405020304" pitchFamily="18" charset="0"/>
                          <a:ea typeface="微软雅黑" panose="020B0503020204020204" pitchFamily="34" charset="-122"/>
                          <a:cs typeface="+mn-cs"/>
                          <a:sym typeface="Times New Roman" panose="02020603050405020304" pitchFamily="18" charset="0"/>
                        </a:rPr>
                        <a:t>拉缸</a:t>
                      </a:r>
                      <a:endParaRPr lang="zh-CN" sz="1600" b="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34555" marR="3455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rowSpan="3">
                  <a:txBody>
                    <a:bodyPr/>
                    <a:lstStyle/>
                    <a:p>
                      <a:pPr algn="ctr" fontAlgn="auto">
                        <a:lnSpc>
                          <a:spcPts val="2000"/>
                        </a:lnSpc>
                      </a:pPr>
                      <a:r>
                        <a:rPr lang="zh-CN" sz="1600" b="0" kern="10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慢速演变</a:t>
                      </a:r>
                      <a:endParaRPr lang="zh-CN" sz="1600" b="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34555" marR="3455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rowSpan="3">
                  <a:txBody>
                    <a:bodyPr/>
                    <a:lstStyle/>
                    <a:p>
                      <a:pPr algn="ctr">
                        <a:lnSpc>
                          <a:spcPts val="2000"/>
                        </a:lnSpc>
                      </a:pPr>
                      <a:r>
                        <a:rPr lang="zh-CN" sz="1600" b="0" kern="10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振动</a:t>
                      </a:r>
                      <a:endParaRPr lang="zh-CN" sz="1600" b="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34555" marR="3455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rowSpan="3">
                  <a:txBody>
                    <a:bodyPr/>
                    <a:lstStyle/>
                    <a:p>
                      <a:pPr algn="l" fontAlgn="auto">
                        <a:lnSpc>
                          <a:spcPts val="2000"/>
                        </a:lnSpc>
                      </a:pPr>
                      <a:r>
                        <a:rPr lang="zh-CN" altLang="en-US" sz="1600" b="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①退化型</a:t>
                      </a:r>
                    </a:p>
                    <a:p>
                      <a:pPr algn="l" fontAlgn="auto">
                        <a:lnSpc>
                          <a:spcPts val="2000"/>
                        </a:lnSpc>
                      </a:pPr>
                      <a:r>
                        <a:rPr lang="zh-CN" altLang="en-US" sz="1600" b="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②无层级结构</a:t>
                      </a:r>
                    </a:p>
                    <a:p>
                      <a:pPr algn="l" fontAlgn="auto">
                        <a:lnSpc>
                          <a:spcPts val="2000"/>
                        </a:lnSpc>
                      </a:pPr>
                      <a:r>
                        <a:rPr lang="zh-CN" altLang="en-US" sz="1600" b="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③恒定工况</a:t>
                      </a:r>
                      <a:endParaRPr lang="zh-CN" sz="1600" b="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34555" marR="3455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fontAlgn="auto">
                        <a:lnSpc>
                          <a:spcPts val="2000"/>
                        </a:lnSpc>
                      </a:pPr>
                      <a:r>
                        <a:rPr lang="zh-CN" sz="1600" b="0" kern="10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故障诊断</a:t>
                      </a:r>
                      <a:endParaRPr lang="zh-CN" sz="1600" b="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34555" marR="3455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fontAlgn="auto">
                        <a:lnSpc>
                          <a:spcPts val="2000"/>
                        </a:lnSpc>
                      </a:pPr>
                      <a:r>
                        <a:rPr lang="zh-CN" sz="1600" kern="100" dirty="0">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高斯过程回归</a:t>
                      </a:r>
                      <a:endParaRPr lang="zh-CN" sz="1600" dirty="0">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497599050"/>
                  </a:ext>
                </a:extLst>
              </a:tr>
              <a:tr h="36714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auto">
                        <a:lnSpc>
                          <a:spcPts val="2000"/>
                        </a:lnSpc>
                      </a:pPr>
                      <a:r>
                        <a:rPr lang="zh-CN" sz="1600" b="0" kern="10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故障预测</a:t>
                      </a:r>
                      <a:endParaRPr lang="zh-CN" sz="1600" b="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34555" marR="3455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fontAlgn="auto">
                        <a:lnSpc>
                          <a:spcPts val="2000"/>
                        </a:lnSpc>
                      </a:pPr>
                      <a:r>
                        <a:rPr lang="zh-CN" sz="1600" kern="100" dirty="0">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随机过程</a:t>
                      </a:r>
                      <a:endParaRPr lang="zh-CN" sz="1600" dirty="0">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02659231"/>
                  </a:ext>
                </a:extLst>
              </a:tr>
              <a:tr h="36714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dirty="0"/>
                    </a:p>
                  </a:txBody>
                  <a:tcPr/>
                </a:tc>
                <a:tc>
                  <a:txBody>
                    <a:bodyPr/>
                    <a:lstStyle/>
                    <a:p>
                      <a:pPr algn="ctr" fontAlgn="auto">
                        <a:lnSpc>
                          <a:spcPts val="2000"/>
                        </a:lnSpc>
                      </a:pPr>
                      <a:r>
                        <a:rPr lang="zh-CN" sz="1600" b="0" kern="10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健康状态评估</a:t>
                      </a:r>
                      <a:endParaRPr lang="zh-CN" sz="1600" b="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34555" marR="3455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fontAlgn="auto">
                        <a:lnSpc>
                          <a:spcPts val="2000"/>
                        </a:lnSpc>
                      </a:pPr>
                      <a:r>
                        <a:rPr lang="zh-CN" sz="1600" kern="100" dirty="0">
                          <a:solidFill>
                            <a:srgbClr val="000000"/>
                          </a:solidFill>
                          <a:effectLst/>
                          <a:latin typeface="Times New Roman" panose="02020603050405020304" pitchFamily="18" charset="0"/>
                          <a:ea typeface="微软雅黑" panose="020B0503020204020204" pitchFamily="34" charset="-122"/>
                          <a:sym typeface="Times New Roman" panose="02020603050405020304" pitchFamily="18" charset="0"/>
                        </a:rPr>
                        <a:t>隐马尔可夫模型</a:t>
                      </a:r>
                      <a:endParaRPr lang="zh-CN" sz="1600" dirty="0">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02726237"/>
                  </a:ext>
                </a:extLst>
              </a:tr>
              <a:tr h="367140">
                <a:tc rowSpan="3">
                  <a:txBody>
                    <a:bodyPr/>
                    <a:lstStyle/>
                    <a:p>
                      <a:pPr algn="ctr" fontAlgn="auto">
                        <a:lnSpc>
                          <a:spcPts val="2000"/>
                        </a:lnSpc>
                      </a:pPr>
                      <a:r>
                        <a:rPr lang="zh-CN" sz="1600" b="0" kern="10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快速阀</a:t>
                      </a:r>
                      <a:endParaRPr lang="zh-CN" sz="1600" b="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34555" marR="3455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fontAlgn="auto">
                        <a:lnSpc>
                          <a:spcPts val="2000"/>
                        </a:lnSpc>
                      </a:pPr>
                      <a:r>
                        <a:rPr lang="zh-CN" sz="1600" b="0" kern="10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机电</a:t>
                      </a:r>
                      <a:endParaRPr lang="en-US" altLang="zh-CN" sz="1600" b="0" kern="10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p>
                      <a:pPr algn="ctr" fontAlgn="auto">
                        <a:lnSpc>
                          <a:spcPts val="2000"/>
                        </a:lnSpc>
                      </a:pPr>
                      <a:r>
                        <a:rPr lang="zh-CN" sz="1600" b="0" kern="10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设备</a:t>
                      </a:r>
                      <a:endParaRPr lang="zh-CN" sz="1600" b="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34555" marR="3455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fontAlgn="auto">
                        <a:lnSpc>
                          <a:spcPts val="2000"/>
                        </a:lnSpc>
                      </a:pPr>
                      <a:r>
                        <a:rPr lang="zh-CN" sz="1600" b="0" kern="10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泄露</a:t>
                      </a:r>
                      <a:endParaRPr lang="zh-CN" sz="1600" b="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p>
                      <a:pPr algn="ctr" fontAlgn="auto">
                        <a:lnSpc>
                          <a:spcPts val="2000"/>
                        </a:lnSpc>
                      </a:pPr>
                      <a:r>
                        <a:rPr lang="zh-CN" sz="1600" b="0" kern="10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结构损伤</a:t>
                      </a:r>
                      <a:endParaRPr lang="zh-CN" sz="1600" b="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34555" marR="3455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fontAlgn="auto">
                        <a:lnSpc>
                          <a:spcPts val="2000"/>
                        </a:lnSpc>
                      </a:pPr>
                      <a:r>
                        <a:rPr lang="zh-CN" sz="1600" b="0" kern="10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慢速演变</a:t>
                      </a:r>
                      <a:endParaRPr lang="zh-CN" sz="1600" b="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34555" marR="3455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a:lnSpc>
                          <a:spcPts val="2000"/>
                        </a:lnSpc>
                      </a:pPr>
                      <a:r>
                        <a:rPr lang="zh-CN" sz="1600" b="0" kern="10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振动</a:t>
                      </a:r>
                      <a:endParaRPr lang="zh-CN" sz="1600" b="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34555" marR="3455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l" fontAlgn="auto">
                        <a:lnSpc>
                          <a:spcPts val="2000"/>
                        </a:lnSpc>
                      </a:pPr>
                      <a:r>
                        <a:rPr lang="zh-CN" sz="1600" b="0" kern="10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①退化型</a:t>
                      </a:r>
                      <a:endParaRPr lang="zh-CN" sz="1600" b="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p>
                      <a:pPr algn="l" fontAlgn="auto">
                        <a:lnSpc>
                          <a:spcPts val="2000"/>
                        </a:lnSpc>
                      </a:pPr>
                      <a:r>
                        <a:rPr lang="zh-CN" sz="1600" b="0" kern="10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②无层级结构</a:t>
                      </a:r>
                      <a:endParaRPr lang="zh-CN" sz="1600" b="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p>
                      <a:pPr algn="l" fontAlgn="auto">
                        <a:lnSpc>
                          <a:spcPts val="2000"/>
                        </a:lnSpc>
                      </a:pPr>
                      <a:r>
                        <a:rPr lang="zh-CN" sz="1600" b="0" kern="10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③复杂工况</a:t>
                      </a:r>
                      <a:endParaRPr lang="en-US" altLang="zh-CN" sz="1600" b="0" kern="10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p>
                      <a:pPr algn="l" fontAlgn="auto">
                        <a:lnSpc>
                          <a:spcPts val="2000"/>
                        </a:lnSpc>
                      </a:pPr>
                      <a:r>
                        <a:rPr lang="zh-CN" altLang="en-US" sz="1600" b="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④大样本</a:t>
                      </a:r>
                      <a:endParaRPr lang="zh-CN" sz="1600" b="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34555" marR="3455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auto">
                        <a:lnSpc>
                          <a:spcPts val="2000"/>
                        </a:lnSpc>
                      </a:pPr>
                      <a:r>
                        <a:rPr lang="zh-CN" sz="1600" b="0" kern="10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故障诊断</a:t>
                      </a:r>
                      <a:endParaRPr lang="zh-CN" sz="1600" b="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34555" marR="3455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fontAlgn="auto">
                        <a:lnSpc>
                          <a:spcPts val="2000"/>
                        </a:lnSpc>
                      </a:pPr>
                      <a:r>
                        <a:rPr lang="zh-CN" sz="1600" b="0" kern="10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神经网络</a:t>
                      </a:r>
                      <a:endParaRPr lang="zh-CN" sz="1600" b="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34555" marR="3455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231975654"/>
                  </a:ext>
                </a:extLst>
              </a:tr>
              <a:tr h="367140">
                <a:tc vMerge="1">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auto">
                        <a:lnSpc>
                          <a:spcPts val="2000"/>
                        </a:lnSpc>
                      </a:pPr>
                      <a:r>
                        <a:rPr lang="zh-CN" sz="1600" b="0" kern="10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故障预测</a:t>
                      </a:r>
                      <a:endParaRPr lang="zh-CN" sz="1600" b="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34555" marR="3455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fontAlgn="auto">
                        <a:lnSpc>
                          <a:spcPts val="2000"/>
                        </a:lnSpc>
                      </a:pPr>
                      <a:r>
                        <a:rPr lang="zh-CN" sz="1600" b="0" kern="10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神经网络</a:t>
                      </a:r>
                      <a:endParaRPr lang="zh-CN" sz="1600" b="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34555" marR="3455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791434167"/>
                  </a:ext>
                </a:extLst>
              </a:tr>
              <a:tr h="367140">
                <a:tc vMerge="1">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auto">
                        <a:lnSpc>
                          <a:spcPts val="2000"/>
                        </a:lnSpc>
                      </a:pPr>
                      <a:r>
                        <a:rPr lang="zh-CN" sz="1600" b="0" kern="10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健康状态评估</a:t>
                      </a:r>
                      <a:endParaRPr lang="zh-CN" sz="1600" b="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34555" marR="3455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auto">
                        <a:lnSpc>
                          <a:spcPts val="2000"/>
                        </a:lnSpc>
                      </a:pPr>
                      <a:r>
                        <a:rPr lang="zh-CN" sz="1600" b="0" kern="10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高斯混合模型</a:t>
                      </a:r>
                      <a:endParaRPr lang="zh-CN" sz="1600" b="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34555" marR="3455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6868656"/>
                  </a:ext>
                </a:extLst>
              </a:tr>
            </a:tbl>
          </a:graphicData>
        </a:graphic>
      </p:graphicFrame>
      <p:grpSp>
        <p:nvGrpSpPr>
          <p:cNvPr id="12" name="组合 11">
            <a:extLst>
              <a:ext uri="{FF2B5EF4-FFF2-40B4-BE49-F238E27FC236}">
                <a16:creationId xmlns:a16="http://schemas.microsoft.com/office/drawing/2014/main" id="{28E29A3B-825F-488E-985B-E50E67F70742}"/>
              </a:ext>
            </a:extLst>
          </p:cNvPr>
          <p:cNvGrpSpPr/>
          <p:nvPr/>
        </p:nvGrpSpPr>
        <p:grpSpPr>
          <a:xfrm>
            <a:off x="149440" y="1209173"/>
            <a:ext cx="1807293" cy="1606666"/>
            <a:chOff x="149440" y="1136749"/>
            <a:chExt cx="1807293" cy="1606666"/>
          </a:xfrm>
        </p:grpSpPr>
        <p:sp>
          <p:nvSpPr>
            <p:cNvPr id="13" name="矩形 12">
              <a:extLst>
                <a:ext uri="{FF2B5EF4-FFF2-40B4-BE49-F238E27FC236}">
                  <a16:creationId xmlns:a16="http://schemas.microsoft.com/office/drawing/2014/main" id="{41564F37-89B9-4708-9030-6A74EF6D69FD}"/>
                </a:ext>
              </a:extLst>
            </p:cNvPr>
            <p:cNvSpPr/>
            <p:nvPr/>
          </p:nvSpPr>
          <p:spPr>
            <a:xfrm>
              <a:off x="149440" y="1139450"/>
              <a:ext cx="1800000" cy="1603965"/>
            </a:xfrm>
            <a:prstGeom prst="rect">
              <a:avLst/>
            </a:prstGeom>
            <a:solidFill>
              <a:schemeClr val="bg1"/>
            </a:solidFill>
            <a:ln w="127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4" name="矩形 13">
              <a:extLst>
                <a:ext uri="{FF2B5EF4-FFF2-40B4-BE49-F238E27FC236}">
                  <a16:creationId xmlns:a16="http://schemas.microsoft.com/office/drawing/2014/main" id="{2C0B16C4-4A0B-4BBB-8471-EFFC9D94D12A}"/>
                </a:ext>
              </a:extLst>
            </p:cNvPr>
            <p:cNvSpPr/>
            <p:nvPr/>
          </p:nvSpPr>
          <p:spPr>
            <a:xfrm>
              <a:off x="156733" y="1136749"/>
              <a:ext cx="1800000" cy="3960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设备类型</a:t>
              </a:r>
            </a:p>
          </p:txBody>
        </p:sp>
      </p:grpSp>
      <p:sp>
        <p:nvSpPr>
          <p:cNvPr id="15" name="文本框 14">
            <a:extLst>
              <a:ext uri="{FF2B5EF4-FFF2-40B4-BE49-F238E27FC236}">
                <a16:creationId xmlns:a16="http://schemas.microsoft.com/office/drawing/2014/main" id="{27212B6A-B77C-4D70-9E9D-2FC8EC6F03C7}"/>
              </a:ext>
            </a:extLst>
          </p:cNvPr>
          <p:cNvSpPr txBox="1"/>
          <p:nvPr/>
        </p:nvSpPr>
        <p:spPr>
          <a:xfrm>
            <a:off x="31751" y="1528635"/>
            <a:ext cx="1800000" cy="1289905"/>
          </a:xfrm>
          <a:prstGeom prst="rect">
            <a:avLst/>
          </a:prstGeom>
          <a:noFill/>
        </p:spPr>
        <p:txBody>
          <a:bodyPr wrap="square">
            <a:spAutoFit/>
          </a:bodyPr>
          <a:lstStyle/>
          <a:p>
            <a:pPr marL="285750" indent="-252000" algn="ctr">
              <a:lnSpc>
                <a:spcPct val="150000"/>
              </a:lnSpc>
              <a:buFont typeface="Arial" panose="020B0604020202020204" pitchFamily="34" charset="0"/>
              <a:buChar char="•"/>
            </a:pPr>
            <a:r>
              <a:rPr lang="zh-CN" altLang="zh-CN" sz="1800" b="0" kern="10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机械设备</a:t>
            </a:r>
            <a:endParaRPr lang="en-US" altLang="zh-CN" sz="1800" b="0" kern="10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p>
            <a:pPr marL="285750" indent="-252000" algn="ctr">
              <a:lnSpc>
                <a:spcPct val="150000"/>
              </a:lnSpc>
              <a:buFont typeface="Arial" panose="020B0604020202020204" pitchFamily="34" charset="0"/>
              <a:buChar char="•"/>
            </a:pPr>
            <a:r>
              <a:rPr lang="zh-CN" altLang="en-US" sz="1800" b="0" kern="10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机电设备</a:t>
            </a:r>
            <a:endParaRPr lang="en-US" altLang="zh-CN" sz="1800" b="0" kern="10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p>
            <a:pPr marL="285750" indent="-252000" algn="ctr">
              <a:lnSpc>
                <a:spcPct val="150000"/>
              </a:lnSpc>
              <a:buFont typeface="Arial" panose="020B0604020202020204" pitchFamily="34" charset="0"/>
              <a:buChar char="•"/>
            </a:pPr>
            <a:r>
              <a:rPr lang="zh-CN" altLang="en-US" sz="1800" b="0" kern="10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电子设备</a:t>
            </a:r>
            <a:endParaRPr lang="zh-CN" altLang="zh-CN" sz="1800" b="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 name="箭头: 右 17">
            <a:extLst>
              <a:ext uri="{FF2B5EF4-FFF2-40B4-BE49-F238E27FC236}">
                <a16:creationId xmlns:a16="http://schemas.microsoft.com/office/drawing/2014/main" id="{F23E5D7D-138B-40B5-8995-5EA5D33C24ED}"/>
              </a:ext>
            </a:extLst>
          </p:cNvPr>
          <p:cNvSpPr/>
          <p:nvPr/>
        </p:nvSpPr>
        <p:spPr>
          <a:xfrm>
            <a:off x="2109418" y="1760972"/>
            <a:ext cx="466598" cy="503069"/>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0" name="箭头: 右 19">
            <a:extLst>
              <a:ext uri="{FF2B5EF4-FFF2-40B4-BE49-F238E27FC236}">
                <a16:creationId xmlns:a16="http://schemas.microsoft.com/office/drawing/2014/main" id="{59BFBADE-90EA-4AD4-B360-ACEBAE874A3C}"/>
              </a:ext>
            </a:extLst>
          </p:cNvPr>
          <p:cNvSpPr/>
          <p:nvPr/>
        </p:nvSpPr>
        <p:spPr>
          <a:xfrm>
            <a:off x="4663280" y="1760972"/>
            <a:ext cx="466598" cy="503069"/>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21" name="组合 20">
            <a:extLst>
              <a:ext uri="{FF2B5EF4-FFF2-40B4-BE49-F238E27FC236}">
                <a16:creationId xmlns:a16="http://schemas.microsoft.com/office/drawing/2014/main" id="{622C3EBE-501A-45E1-89D0-201F43525E34}"/>
              </a:ext>
            </a:extLst>
          </p:cNvPr>
          <p:cNvGrpSpPr/>
          <p:nvPr/>
        </p:nvGrpSpPr>
        <p:grpSpPr>
          <a:xfrm>
            <a:off x="2710595" y="1210524"/>
            <a:ext cx="1800000" cy="1603965"/>
            <a:chOff x="2690869" y="1137655"/>
            <a:chExt cx="1800000" cy="1603965"/>
          </a:xfrm>
        </p:grpSpPr>
        <p:sp>
          <p:nvSpPr>
            <p:cNvPr id="22" name="矩形 21">
              <a:extLst>
                <a:ext uri="{FF2B5EF4-FFF2-40B4-BE49-F238E27FC236}">
                  <a16:creationId xmlns:a16="http://schemas.microsoft.com/office/drawing/2014/main" id="{DBADFA02-116D-4BE9-B6C1-2B0D97A02760}"/>
                </a:ext>
              </a:extLst>
            </p:cNvPr>
            <p:cNvSpPr/>
            <p:nvPr/>
          </p:nvSpPr>
          <p:spPr>
            <a:xfrm>
              <a:off x="2690869" y="1137655"/>
              <a:ext cx="1800000" cy="1603965"/>
            </a:xfrm>
            <a:prstGeom prst="rect">
              <a:avLst/>
            </a:prstGeom>
            <a:solidFill>
              <a:schemeClr val="bg1"/>
            </a:solidFill>
            <a:ln w="127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3" name="矩形 22">
              <a:extLst>
                <a:ext uri="{FF2B5EF4-FFF2-40B4-BE49-F238E27FC236}">
                  <a16:creationId xmlns:a16="http://schemas.microsoft.com/office/drawing/2014/main" id="{498AFD99-3F97-4EA4-A5C2-065B36E808FA}"/>
                </a:ext>
              </a:extLst>
            </p:cNvPr>
            <p:cNvSpPr/>
            <p:nvPr/>
          </p:nvSpPr>
          <p:spPr>
            <a:xfrm>
              <a:off x="2690869" y="1139174"/>
              <a:ext cx="1800000" cy="3960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任务类型</a:t>
              </a:r>
            </a:p>
          </p:txBody>
        </p:sp>
      </p:grpSp>
      <p:sp>
        <p:nvSpPr>
          <p:cNvPr id="24" name="文本框 23">
            <a:extLst>
              <a:ext uri="{FF2B5EF4-FFF2-40B4-BE49-F238E27FC236}">
                <a16:creationId xmlns:a16="http://schemas.microsoft.com/office/drawing/2014/main" id="{A7D1E4E4-2721-488A-B5FA-201700096765}"/>
              </a:ext>
            </a:extLst>
          </p:cNvPr>
          <p:cNvSpPr txBox="1"/>
          <p:nvPr/>
        </p:nvSpPr>
        <p:spPr>
          <a:xfrm>
            <a:off x="2703302" y="1525886"/>
            <a:ext cx="1939652" cy="1289905"/>
          </a:xfrm>
          <a:prstGeom prst="rect">
            <a:avLst/>
          </a:prstGeom>
          <a:noFill/>
        </p:spPr>
        <p:txBody>
          <a:bodyPr wrap="square">
            <a:spAutoFit/>
          </a:bodyPr>
          <a:lstStyle/>
          <a:p>
            <a:pPr marL="285750" indent="-252000">
              <a:lnSpc>
                <a:spcPct val="150000"/>
              </a:lnSpc>
              <a:buFont typeface="Arial" panose="020B0604020202020204" pitchFamily="34" charset="0"/>
              <a:buChar char="•"/>
            </a:pPr>
            <a:r>
              <a:rPr lang="zh-CN" altLang="en-US" sz="1800" b="0" kern="100" dirty="0">
                <a:effectLst/>
                <a:latin typeface="Times New Roman" panose="02020603050405020304" pitchFamily="18" charset="0"/>
                <a:ea typeface="微软雅黑" panose="020B0503020204020204" pitchFamily="34" charset="-122"/>
                <a:sym typeface="Times New Roman" panose="02020603050405020304" pitchFamily="18" charset="0"/>
              </a:rPr>
              <a:t>故障诊断</a:t>
            </a:r>
          </a:p>
          <a:p>
            <a:pPr marL="285750" indent="-252000">
              <a:lnSpc>
                <a:spcPct val="150000"/>
              </a:lnSpc>
              <a:buFont typeface="Arial" panose="020B0604020202020204" pitchFamily="34" charset="0"/>
              <a:buChar char="•"/>
            </a:pPr>
            <a:r>
              <a:rPr lang="zh-CN" altLang="en-US" sz="1800" b="0" kern="100" dirty="0">
                <a:effectLst/>
                <a:latin typeface="Times New Roman" panose="02020603050405020304" pitchFamily="18" charset="0"/>
                <a:ea typeface="微软雅黑" panose="020B0503020204020204" pitchFamily="34" charset="-122"/>
                <a:sym typeface="Times New Roman" panose="02020603050405020304" pitchFamily="18" charset="0"/>
              </a:rPr>
              <a:t>故障预测</a:t>
            </a:r>
          </a:p>
          <a:p>
            <a:pPr marL="285750" indent="-252000">
              <a:lnSpc>
                <a:spcPct val="150000"/>
              </a:lnSpc>
              <a:buFont typeface="Arial" panose="020B0604020202020204" pitchFamily="34" charset="0"/>
              <a:buChar char="•"/>
            </a:pPr>
            <a:r>
              <a:rPr lang="zh-CN" altLang="en-US" sz="1800" b="0" kern="100" dirty="0">
                <a:effectLst/>
                <a:latin typeface="Times New Roman" panose="02020603050405020304" pitchFamily="18" charset="0"/>
                <a:ea typeface="微软雅黑" panose="020B0503020204020204" pitchFamily="34" charset="-122"/>
                <a:sym typeface="Times New Roman" panose="02020603050405020304" pitchFamily="18" charset="0"/>
              </a:rPr>
              <a:t>健康状态评估</a:t>
            </a:r>
            <a:endParaRPr lang="zh-CN" altLang="zh-CN" sz="1800" b="0" dirty="0">
              <a:effectLst/>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25" name="组合 24">
            <a:extLst>
              <a:ext uri="{FF2B5EF4-FFF2-40B4-BE49-F238E27FC236}">
                <a16:creationId xmlns:a16="http://schemas.microsoft.com/office/drawing/2014/main" id="{DF8D423F-D814-46D5-812D-65D6BF0AEDF5}"/>
              </a:ext>
            </a:extLst>
          </p:cNvPr>
          <p:cNvGrpSpPr/>
          <p:nvPr/>
        </p:nvGrpSpPr>
        <p:grpSpPr>
          <a:xfrm>
            <a:off x="5264457" y="1210524"/>
            <a:ext cx="1800000" cy="1603965"/>
            <a:chOff x="5378214" y="1137655"/>
            <a:chExt cx="1800000" cy="1603965"/>
          </a:xfrm>
        </p:grpSpPr>
        <p:sp>
          <p:nvSpPr>
            <p:cNvPr id="26" name="矩形 25">
              <a:extLst>
                <a:ext uri="{FF2B5EF4-FFF2-40B4-BE49-F238E27FC236}">
                  <a16:creationId xmlns:a16="http://schemas.microsoft.com/office/drawing/2014/main" id="{FFABBF9A-E2CD-476A-BE2F-DC109381D3EA}"/>
                </a:ext>
              </a:extLst>
            </p:cNvPr>
            <p:cNvSpPr/>
            <p:nvPr/>
          </p:nvSpPr>
          <p:spPr>
            <a:xfrm>
              <a:off x="5378214" y="1137655"/>
              <a:ext cx="1800000" cy="1603965"/>
            </a:xfrm>
            <a:prstGeom prst="rect">
              <a:avLst/>
            </a:prstGeom>
            <a:solidFill>
              <a:schemeClr val="bg1"/>
            </a:solidFill>
            <a:ln w="127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7" name="矩形 26">
              <a:extLst>
                <a:ext uri="{FF2B5EF4-FFF2-40B4-BE49-F238E27FC236}">
                  <a16:creationId xmlns:a16="http://schemas.microsoft.com/office/drawing/2014/main" id="{8E0A5293-7AFC-440F-B838-4108C023FAD4}"/>
                </a:ext>
              </a:extLst>
            </p:cNvPr>
            <p:cNvSpPr/>
            <p:nvPr/>
          </p:nvSpPr>
          <p:spPr>
            <a:xfrm>
              <a:off x="5378214" y="1139174"/>
              <a:ext cx="1800000" cy="39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适用情况</a:t>
              </a:r>
            </a:p>
          </p:txBody>
        </p:sp>
      </p:grpSp>
      <p:sp>
        <p:nvSpPr>
          <p:cNvPr id="28" name="文本框 27">
            <a:extLst>
              <a:ext uri="{FF2B5EF4-FFF2-40B4-BE49-F238E27FC236}">
                <a16:creationId xmlns:a16="http://schemas.microsoft.com/office/drawing/2014/main" id="{326F2A6D-ACE3-4994-9E4E-89345B13AEED}"/>
              </a:ext>
            </a:extLst>
          </p:cNvPr>
          <p:cNvSpPr txBox="1"/>
          <p:nvPr/>
        </p:nvSpPr>
        <p:spPr>
          <a:xfrm>
            <a:off x="5242416" y="1530431"/>
            <a:ext cx="1891582" cy="1289905"/>
          </a:xfrm>
          <a:prstGeom prst="rect">
            <a:avLst/>
          </a:prstGeom>
          <a:noFill/>
        </p:spPr>
        <p:txBody>
          <a:bodyPr wrap="square">
            <a:spAutoFit/>
          </a:bodyPr>
          <a:lstStyle/>
          <a:p>
            <a:pPr marL="285750" indent="-252000">
              <a:lnSpc>
                <a:spcPct val="150000"/>
              </a:lnSpc>
              <a:buFont typeface="Arial" panose="020B0604020202020204" pitchFamily="34" charset="0"/>
              <a:buChar char="•"/>
            </a:pPr>
            <a:r>
              <a:rPr lang="zh-CN" altLang="en-US" sz="1800" b="0" kern="100" dirty="0">
                <a:solidFill>
                  <a:srgbClr val="0000FF"/>
                </a:solidFill>
                <a:effectLst/>
                <a:latin typeface="Times New Roman" panose="02020603050405020304" pitchFamily="18" charset="0"/>
                <a:ea typeface="微软雅黑" panose="020B0503020204020204" pitchFamily="34" charset="-122"/>
                <a:sym typeface="Times New Roman" panose="02020603050405020304" pitchFamily="18" charset="0"/>
              </a:rPr>
              <a:t>设备故障特性</a:t>
            </a:r>
          </a:p>
          <a:p>
            <a:pPr marL="285750" indent="-252000">
              <a:lnSpc>
                <a:spcPct val="150000"/>
              </a:lnSpc>
              <a:buFont typeface="Arial" panose="020B0604020202020204" pitchFamily="34" charset="0"/>
              <a:buChar char="•"/>
            </a:pPr>
            <a:r>
              <a:rPr lang="zh-CN" altLang="en-US" sz="1800" b="0" kern="100" dirty="0">
                <a:solidFill>
                  <a:srgbClr val="0000FF"/>
                </a:solidFill>
                <a:effectLst/>
                <a:latin typeface="Times New Roman" panose="02020603050405020304" pitchFamily="18" charset="0"/>
                <a:ea typeface="微软雅黑" panose="020B0503020204020204" pitchFamily="34" charset="-122"/>
                <a:sym typeface="Times New Roman" panose="02020603050405020304" pitchFamily="18" charset="0"/>
              </a:rPr>
              <a:t>数据特点</a:t>
            </a:r>
            <a:endParaRPr lang="en-US" altLang="zh-CN" sz="1800" b="0" kern="100" dirty="0">
              <a:solidFill>
                <a:srgbClr val="0000FF"/>
              </a:solidFill>
              <a:effectLst/>
              <a:latin typeface="Times New Roman" panose="02020603050405020304" pitchFamily="18" charset="0"/>
              <a:ea typeface="微软雅黑" panose="020B0503020204020204" pitchFamily="34" charset="-122"/>
              <a:sym typeface="Times New Roman" panose="02020603050405020304" pitchFamily="18" charset="0"/>
            </a:endParaRPr>
          </a:p>
          <a:p>
            <a:pPr marL="285750" indent="-252000">
              <a:lnSpc>
                <a:spcPct val="150000"/>
              </a:lnSpc>
              <a:buFont typeface="Arial" panose="020B0604020202020204" pitchFamily="34" charset="0"/>
              <a:buChar char="•"/>
            </a:pPr>
            <a:r>
              <a:rPr lang="zh-CN" altLang="en-US" kern="100" dirty="0">
                <a:solidFill>
                  <a:srgbClr val="0000FF"/>
                </a:solidFill>
                <a:latin typeface="Times New Roman" panose="02020603050405020304" pitchFamily="18" charset="0"/>
                <a:ea typeface="微软雅黑" panose="020B0503020204020204" pitchFamily="34" charset="-122"/>
                <a:sym typeface="Times New Roman" panose="02020603050405020304" pitchFamily="18" charset="0"/>
              </a:rPr>
              <a:t>工况等</a:t>
            </a:r>
            <a:endParaRPr lang="zh-CN" altLang="zh-CN" sz="1800" b="0" dirty="0">
              <a:solidFill>
                <a:srgbClr val="0000FF"/>
              </a:solidFill>
              <a:effectLst/>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9" name="文本框 28">
            <a:extLst>
              <a:ext uri="{FF2B5EF4-FFF2-40B4-BE49-F238E27FC236}">
                <a16:creationId xmlns:a16="http://schemas.microsoft.com/office/drawing/2014/main" id="{44E8C5D4-077A-4170-AF2C-7AE2D35E2952}"/>
              </a:ext>
            </a:extLst>
          </p:cNvPr>
          <p:cNvSpPr txBox="1"/>
          <p:nvPr/>
        </p:nvSpPr>
        <p:spPr>
          <a:xfrm>
            <a:off x="7791162" y="1827840"/>
            <a:ext cx="1176240" cy="369332"/>
          </a:xfrm>
          <a:prstGeom prst="rect">
            <a:avLst/>
          </a:prstGeom>
          <a:noFill/>
        </p:spPr>
        <p:txBody>
          <a:bodyPr wrap="square">
            <a:spAutoFit/>
          </a:bodyPr>
          <a:lstStyle/>
          <a:p>
            <a:pPr algn="ctr"/>
            <a:r>
              <a:rPr lang="zh-CN" altLang="en-US" b="1" dirty="0">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rPr>
              <a:t>推荐模型</a:t>
            </a:r>
          </a:p>
        </p:txBody>
      </p:sp>
      <p:sp>
        <p:nvSpPr>
          <p:cNvPr id="30" name="箭头: 右 29">
            <a:extLst>
              <a:ext uri="{FF2B5EF4-FFF2-40B4-BE49-F238E27FC236}">
                <a16:creationId xmlns:a16="http://schemas.microsoft.com/office/drawing/2014/main" id="{038B7B71-412D-43D5-8D37-0098CCEAE8CE}"/>
              </a:ext>
            </a:extLst>
          </p:cNvPr>
          <p:cNvSpPr/>
          <p:nvPr/>
        </p:nvSpPr>
        <p:spPr>
          <a:xfrm>
            <a:off x="7262407" y="1760972"/>
            <a:ext cx="466598" cy="503069"/>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3" name="TextBox 13">
            <a:extLst>
              <a:ext uri="{FF2B5EF4-FFF2-40B4-BE49-F238E27FC236}">
                <a16:creationId xmlns:a16="http://schemas.microsoft.com/office/drawing/2014/main" id="{BDCEA262-24B5-480B-9FF3-1EE7EE2F0553}"/>
              </a:ext>
            </a:extLst>
          </p:cNvPr>
          <p:cNvSpPr txBox="1"/>
          <p:nvPr/>
        </p:nvSpPr>
        <p:spPr>
          <a:xfrm>
            <a:off x="150116" y="690197"/>
            <a:ext cx="1529765" cy="400110"/>
          </a:xfrm>
          <a:prstGeom prst="rect">
            <a:avLst/>
          </a:prstGeom>
          <a:solidFill>
            <a:schemeClr val="accent5">
              <a:lumMod val="40000"/>
              <a:lumOff val="60000"/>
            </a:schemeClr>
          </a:solidFill>
          <a:effectLst>
            <a:outerShdw blurRad="50800" dist="38100" dir="5400000" algn="t" rotWithShape="0">
              <a:prstClr val="black">
                <a:alpha val="40000"/>
              </a:prstClr>
            </a:outerShdw>
          </a:effectLst>
        </p:spPr>
        <p:txBody>
          <a:bodyPr wrap="square" rtlCol="0">
            <a:spAutoFit/>
          </a:bodyPr>
          <a:lstStyle/>
          <a:p>
            <a:pPr algn="ct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推荐建议</a:t>
            </a:r>
          </a:p>
        </p:txBody>
      </p:sp>
      <p:sp>
        <p:nvSpPr>
          <p:cNvPr id="34" name="TextBox 13">
            <a:extLst>
              <a:ext uri="{FF2B5EF4-FFF2-40B4-BE49-F238E27FC236}">
                <a16:creationId xmlns:a16="http://schemas.microsoft.com/office/drawing/2014/main" id="{2D1F2F66-7619-44CF-B1B3-A1F72052970F}"/>
              </a:ext>
            </a:extLst>
          </p:cNvPr>
          <p:cNvSpPr txBox="1"/>
          <p:nvPr/>
        </p:nvSpPr>
        <p:spPr>
          <a:xfrm>
            <a:off x="144073" y="2939708"/>
            <a:ext cx="1529765" cy="400110"/>
          </a:xfrm>
          <a:prstGeom prst="rect">
            <a:avLst/>
          </a:prstGeom>
          <a:solidFill>
            <a:schemeClr val="accent5">
              <a:lumMod val="40000"/>
              <a:lumOff val="60000"/>
            </a:schemeClr>
          </a:solidFill>
          <a:effectLst>
            <a:outerShdw blurRad="50800" dist="38100" dir="5400000" algn="t" rotWithShape="0">
              <a:prstClr val="black">
                <a:alpha val="40000"/>
              </a:prstClr>
            </a:outerShdw>
          </a:effectLst>
        </p:spPr>
        <p:txBody>
          <a:bodyPr wrap="square" rtlCol="0">
            <a:spAutoFit/>
          </a:bodyPr>
          <a:lstStyle/>
          <a:p>
            <a:pPr algn="ct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推荐示例</a:t>
            </a:r>
          </a:p>
        </p:txBody>
      </p:sp>
    </p:spTree>
    <p:extLst>
      <p:ext uri="{BB962C8B-B14F-4D97-AF65-F5344CB8AC3E}">
        <p14:creationId xmlns:p14="http://schemas.microsoft.com/office/powerpoint/2010/main" val="1859341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6B9FFE9-62BB-409C-B9DA-87AB683D52D1}"/>
              </a:ext>
            </a:extLst>
          </p:cNvPr>
          <p:cNvSpPr/>
          <p:nvPr/>
        </p:nvSpPr>
        <p:spPr>
          <a:xfrm>
            <a:off x="0" y="2524746"/>
            <a:ext cx="9144000" cy="1446550"/>
          </a:xfrm>
          <a:prstGeom prst="rect">
            <a:avLst/>
          </a:prstGeom>
          <a:noFill/>
        </p:spPr>
        <p:txBody>
          <a:bodyPr wrap="square" lIns="91440" tIns="45720" rIns="91440" bIns="45720">
            <a:spAutoFit/>
          </a:bodyPr>
          <a:lstStyle/>
          <a:p>
            <a:pPr algn="ctr"/>
            <a:r>
              <a:rPr lang="zh-CN" altLang="en-US" sz="4800" b="1" dirty="0">
                <a:ln w="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sym typeface="Times New Roman" panose="02020603050405020304" pitchFamily="18" charset="0"/>
              </a:rPr>
              <a:t>内容二  </a:t>
            </a:r>
            <a:endParaRPr lang="en-US" altLang="zh-CN" sz="4800" b="1" dirty="0">
              <a:ln w="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sym typeface="Times New Roman" panose="02020603050405020304" pitchFamily="18" charset="0"/>
            </a:endParaRPr>
          </a:p>
          <a:p>
            <a:pPr algn="ctr"/>
            <a:r>
              <a:rPr lang="zh-CN" altLang="en-US" sz="4000" b="1" dirty="0">
                <a:ln w="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sym typeface="Times New Roman" panose="02020603050405020304" pitchFamily="18" charset="0"/>
              </a:rPr>
              <a:t>模型存储运维规范</a:t>
            </a:r>
          </a:p>
        </p:txBody>
      </p:sp>
    </p:spTree>
    <p:extLst>
      <p:ext uri="{BB962C8B-B14F-4D97-AF65-F5344CB8AC3E}">
        <p14:creationId xmlns:p14="http://schemas.microsoft.com/office/powerpoint/2010/main" val="3704609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7B8B93FD-B43E-4B41-B5F9-255B282F848B}"/>
              </a:ext>
            </a:extLst>
          </p:cNvPr>
          <p:cNvGraphicFramePr>
            <a:graphicFrameLocks noGrp="1"/>
          </p:cNvGraphicFramePr>
          <p:nvPr>
            <p:extLst>
              <p:ext uri="{D42A27DB-BD31-4B8C-83A1-F6EECF244321}">
                <p14:modId xmlns:p14="http://schemas.microsoft.com/office/powerpoint/2010/main" val="3121049562"/>
              </p:ext>
            </p:extLst>
          </p:nvPr>
        </p:nvGraphicFramePr>
        <p:xfrm>
          <a:off x="58264" y="1323051"/>
          <a:ext cx="9040306" cy="4783130"/>
        </p:xfrm>
        <a:graphic>
          <a:graphicData uri="http://schemas.openxmlformats.org/drawingml/2006/table">
            <a:tbl>
              <a:tblPr firstRow="1" bandRow="1">
                <a:tableStyleId>{5C22544A-7EE6-4342-B048-85BDC9FD1C3A}</a:tableStyleId>
              </a:tblPr>
              <a:tblGrid>
                <a:gridCol w="807831">
                  <a:extLst>
                    <a:ext uri="{9D8B030D-6E8A-4147-A177-3AD203B41FA5}">
                      <a16:colId xmlns:a16="http://schemas.microsoft.com/office/drawing/2014/main" val="690879659"/>
                    </a:ext>
                  </a:extLst>
                </a:gridCol>
                <a:gridCol w="1020762">
                  <a:extLst>
                    <a:ext uri="{9D8B030D-6E8A-4147-A177-3AD203B41FA5}">
                      <a16:colId xmlns:a16="http://schemas.microsoft.com/office/drawing/2014/main" val="4011649407"/>
                    </a:ext>
                  </a:extLst>
                </a:gridCol>
                <a:gridCol w="1117600">
                  <a:extLst>
                    <a:ext uri="{9D8B030D-6E8A-4147-A177-3AD203B41FA5}">
                      <a16:colId xmlns:a16="http://schemas.microsoft.com/office/drawing/2014/main" val="3271936588"/>
                    </a:ext>
                  </a:extLst>
                </a:gridCol>
                <a:gridCol w="3541486">
                  <a:extLst>
                    <a:ext uri="{9D8B030D-6E8A-4147-A177-3AD203B41FA5}">
                      <a16:colId xmlns:a16="http://schemas.microsoft.com/office/drawing/2014/main" val="120505746"/>
                    </a:ext>
                  </a:extLst>
                </a:gridCol>
                <a:gridCol w="2552627">
                  <a:extLst>
                    <a:ext uri="{9D8B030D-6E8A-4147-A177-3AD203B41FA5}">
                      <a16:colId xmlns:a16="http://schemas.microsoft.com/office/drawing/2014/main" val="1744129916"/>
                    </a:ext>
                  </a:extLst>
                </a:gridCol>
              </a:tblGrid>
              <a:tr h="366256">
                <a:tc gridSpan="2">
                  <a:txBody>
                    <a:bodyPr/>
                    <a:lstStyle/>
                    <a:p>
                      <a:pPr algn="ctr"/>
                      <a:r>
                        <a:rPr lang="zh-CN" altLang="en-US" sz="1600" b="1" dirty="0">
                          <a:solidFill>
                            <a:schemeClr val="tx1"/>
                          </a:solidFill>
                          <a:latin typeface="+mj-ea"/>
                          <a:ea typeface="+mj-ea"/>
                        </a:rPr>
                        <a:t>模型类型</a:t>
                      </a:r>
                    </a:p>
                  </a:txBody>
                  <a:tcPr marL="89162" marR="89162" marT="44581" marB="44581"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zh-CN" altLang="en-US"/>
                    </a:p>
                  </a:txBody>
                  <a:tcPr/>
                </a:tc>
                <a:tc>
                  <a:txBody>
                    <a:bodyPr/>
                    <a:lstStyle/>
                    <a:p>
                      <a:pPr algn="ctr"/>
                      <a:r>
                        <a:rPr lang="zh-CN" altLang="en-US" sz="1600" b="1" dirty="0">
                          <a:solidFill>
                            <a:schemeClr val="tx1"/>
                          </a:solidFill>
                          <a:latin typeface="+mj-ea"/>
                          <a:ea typeface="+mj-ea"/>
                        </a:rPr>
                        <a:t>原理</a:t>
                      </a:r>
                    </a:p>
                  </a:txBody>
                  <a:tcPr marL="82025" marR="82025" marT="41012" marB="41012"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zh-CN" altLang="en-US" sz="1600" b="1" dirty="0">
                          <a:solidFill>
                            <a:schemeClr val="tx1"/>
                          </a:solidFill>
                          <a:latin typeface="+mj-ea"/>
                          <a:ea typeface="+mj-ea"/>
                        </a:rPr>
                        <a:t>输入输出参数</a:t>
                      </a:r>
                    </a:p>
                  </a:txBody>
                  <a:tcPr marL="82025" marR="82025" marT="41012" marB="4101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zh-CN" altLang="en-US" sz="1600" b="1" dirty="0">
                          <a:solidFill>
                            <a:schemeClr val="tx1"/>
                          </a:solidFill>
                          <a:latin typeface="+mj-ea"/>
                          <a:ea typeface="+mj-ea"/>
                        </a:rPr>
                        <a:t>模型接口</a:t>
                      </a:r>
                    </a:p>
                  </a:txBody>
                  <a:tcPr marL="82025" marR="82025" marT="41012" marB="4101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9985792"/>
                  </a:ext>
                </a:extLst>
              </a:tr>
              <a:tr h="824842">
                <a:tc rowSpan="2">
                  <a:txBody>
                    <a:bodyPr/>
                    <a:lstStyle/>
                    <a:p>
                      <a:pPr algn="ctr">
                        <a:lnSpc>
                          <a:spcPts val="2000"/>
                        </a:lnSpc>
                        <a:spcAft>
                          <a:spcPts val="0"/>
                        </a:spcAft>
                        <a:tabLst>
                          <a:tab pos="2700655" algn="ctr"/>
                          <a:tab pos="5400040" algn="r"/>
                        </a:tabLst>
                      </a:pPr>
                      <a:r>
                        <a:rPr lang="zh-CN" altLang="en-US" sz="1600" dirty="0">
                          <a:effectLst/>
                          <a:latin typeface="+mj-ea"/>
                          <a:ea typeface="+mj-ea"/>
                        </a:rPr>
                        <a:t>模型</a:t>
                      </a:r>
                      <a:r>
                        <a:rPr lang="zh-CN" altLang="zh-CN" sz="1600" dirty="0">
                          <a:effectLst/>
                          <a:latin typeface="+mj-ea"/>
                          <a:ea typeface="+mj-ea"/>
                        </a:rPr>
                        <a:t>驱动</a:t>
                      </a:r>
                      <a:r>
                        <a:rPr lang="zh-CN" altLang="en-US" sz="1600" dirty="0">
                          <a:effectLst/>
                          <a:latin typeface="+mj-ea"/>
                          <a:ea typeface="+mj-ea"/>
                        </a:rPr>
                        <a:t>模型</a:t>
                      </a:r>
                      <a:endParaRPr lang="en-US" altLang="zh-CN" sz="1600" dirty="0">
                        <a:effectLst/>
                        <a:latin typeface="+mj-ea"/>
                        <a:ea typeface="+mj-ea"/>
                      </a:endParaRPr>
                    </a:p>
                    <a:p>
                      <a:pPr algn="ctr">
                        <a:lnSpc>
                          <a:spcPts val="2000"/>
                        </a:lnSpc>
                        <a:spcAft>
                          <a:spcPts val="0"/>
                        </a:spcAft>
                        <a:tabLst>
                          <a:tab pos="2700655" algn="ctr"/>
                          <a:tab pos="5400040" algn="r"/>
                        </a:tabLst>
                      </a:pPr>
                      <a:endParaRPr lang="zh-CN" altLang="zh-CN" sz="1600" dirty="0">
                        <a:effectLst/>
                        <a:latin typeface="+mj-ea"/>
                        <a:ea typeface="+mj-ea"/>
                      </a:endParaRPr>
                    </a:p>
                  </a:txBody>
                  <a:tcPr marL="89162" marR="89162" marT="44581" marB="44581"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ts val="2000"/>
                        </a:lnSpc>
                        <a:spcAft>
                          <a:spcPts val="0"/>
                        </a:spcAft>
                        <a:tabLst>
                          <a:tab pos="2700655" algn="ctr"/>
                          <a:tab pos="5400040" algn="r"/>
                        </a:tabLst>
                      </a:pPr>
                      <a:r>
                        <a:rPr lang="zh-CN" altLang="en-US" sz="1600" dirty="0">
                          <a:effectLst/>
                          <a:latin typeface="+mj-ea"/>
                          <a:ea typeface="+mj-ea"/>
                        </a:rPr>
                        <a:t>基于物理模型的</a:t>
                      </a:r>
                      <a:r>
                        <a:rPr lang="en-US" altLang="zh-CN" sz="1600" dirty="0">
                          <a:effectLst/>
                          <a:latin typeface="+mj-ea"/>
                          <a:ea typeface="+mj-ea"/>
                        </a:rPr>
                        <a:t>PHM</a:t>
                      </a:r>
                      <a:r>
                        <a:rPr lang="zh-CN" altLang="en-US" sz="1600" dirty="0">
                          <a:effectLst/>
                          <a:latin typeface="+mj-ea"/>
                          <a:ea typeface="+mj-ea"/>
                        </a:rPr>
                        <a:t>模型</a:t>
                      </a:r>
                      <a:endParaRPr lang="zh-CN" sz="1600" dirty="0">
                        <a:effectLst/>
                        <a:latin typeface="+mj-ea"/>
                        <a:ea typeface="+mj-ea"/>
                      </a:endParaRPr>
                    </a:p>
                  </a:txBody>
                  <a:tcPr marL="44951" marR="4495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ts val="2000"/>
                        </a:lnSpc>
                        <a:spcAft>
                          <a:spcPts val="0"/>
                        </a:spcAft>
                        <a:tabLst>
                          <a:tab pos="2700655" algn="ctr"/>
                          <a:tab pos="5400040" algn="r"/>
                        </a:tabLst>
                      </a:pPr>
                      <a:r>
                        <a:rPr lang="zh-CN" altLang="en-US" sz="1600" dirty="0">
                          <a:solidFill>
                            <a:schemeClr val="tx1"/>
                          </a:solidFill>
                          <a:effectLst/>
                          <a:latin typeface="+mj-ea"/>
                          <a:ea typeface="+mj-ea"/>
                        </a:rPr>
                        <a:t>物理失效模型</a:t>
                      </a:r>
                      <a:endParaRPr lang="zh-CN" sz="1600" dirty="0">
                        <a:solidFill>
                          <a:schemeClr val="tx1"/>
                        </a:solidFill>
                        <a:effectLst/>
                        <a:latin typeface="+mj-ea"/>
                        <a:ea typeface="+mj-ea"/>
                      </a:endParaRPr>
                    </a:p>
                  </a:txBody>
                  <a:tcPr marL="44951" marR="4495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ts val="2000"/>
                        </a:lnSpc>
                        <a:spcAft>
                          <a:spcPts val="0"/>
                        </a:spcAft>
                        <a:tabLst>
                          <a:tab pos="2700655" algn="ctr"/>
                          <a:tab pos="5400040" algn="r"/>
                        </a:tabLst>
                      </a:pPr>
                      <a:r>
                        <a:rPr lang="zh-CN" sz="1600" dirty="0">
                          <a:effectLst/>
                          <a:latin typeface="+mj-ea"/>
                          <a:ea typeface="+mj-ea"/>
                        </a:rPr>
                        <a:t>输入：</a:t>
                      </a:r>
                      <a:r>
                        <a:rPr lang="zh-CN" altLang="en-US" sz="1600" dirty="0">
                          <a:solidFill>
                            <a:srgbClr val="0000FF"/>
                          </a:solidFill>
                          <a:effectLst/>
                          <a:latin typeface="+mj-ea"/>
                          <a:ea typeface="+mj-ea"/>
                        </a:rPr>
                        <a:t>物理失效模型、模型参数</a:t>
                      </a:r>
                      <a:endParaRPr lang="zh-CN" sz="1600" b="1" dirty="0">
                        <a:solidFill>
                          <a:srgbClr val="0000FF"/>
                        </a:solidFill>
                        <a:effectLst/>
                        <a:latin typeface="+mj-ea"/>
                        <a:ea typeface="+mj-ea"/>
                      </a:endParaRPr>
                    </a:p>
                    <a:p>
                      <a:pPr algn="just">
                        <a:lnSpc>
                          <a:spcPts val="2000"/>
                        </a:lnSpc>
                        <a:spcAft>
                          <a:spcPts val="0"/>
                        </a:spcAft>
                        <a:tabLst>
                          <a:tab pos="2700655" algn="ctr"/>
                          <a:tab pos="5400040" algn="r"/>
                        </a:tabLst>
                      </a:pPr>
                      <a:r>
                        <a:rPr lang="zh-CN" sz="1600" dirty="0">
                          <a:effectLst/>
                          <a:latin typeface="+mj-ea"/>
                          <a:ea typeface="+mj-ea"/>
                        </a:rPr>
                        <a:t>输出：</a:t>
                      </a:r>
                      <a:r>
                        <a:rPr lang="zh-CN" altLang="en-US" sz="1600" dirty="0">
                          <a:effectLst/>
                          <a:latin typeface="+mj-ea"/>
                          <a:ea typeface="+mj-ea"/>
                        </a:rPr>
                        <a:t>设备性能退化曲线</a:t>
                      </a:r>
                      <a:endParaRPr lang="zh-CN" sz="1600" b="1" dirty="0">
                        <a:solidFill>
                          <a:srgbClr val="C00000"/>
                        </a:solidFill>
                        <a:effectLst/>
                        <a:latin typeface="+mj-ea"/>
                        <a:ea typeface="+mj-ea"/>
                      </a:endParaRPr>
                    </a:p>
                  </a:txBody>
                  <a:tcPr marL="44951" marR="4495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ts val="2000"/>
                        </a:lnSpc>
                        <a:spcAft>
                          <a:spcPts val="0"/>
                        </a:spcAft>
                        <a:tabLst>
                          <a:tab pos="2700655" algn="ctr"/>
                          <a:tab pos="5400040" algn="r"/>
                        </a:tabLst>
                      </a:pPr>
                      <a:r>
                        <a:rPr lang="zh-CN" altLang="en-US" sz="1600" dirty="0">
                          <a:effectLst/>
                          <a:latin typeface="+mj-ea"/>
                          <a:ea typeface="+mj-ea"/>
                        </a:rPr>
                        <a:t>函数、输入参数</a:t>
                      </a:r>
                      <a:endParaRPr lang="zh-CN" sz="1600" dirty="0">
                        <a:effectLst/>
                        <a:latin typeface="+mj-ea"/>
                        <a:ea typeface="+mj-ea"/>
                      </a:endParaRPr>
                    </a:p>
                  </a:txBody>
                  <a:tcPr marL="44951" marR="4495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842459989"/>
                  </a:ext>
                </a:extLst>
              </a:tr>
              <a:tr h="898008">
                <a:tc vMerge="1">
                  <a:txBody>
                    <a:bodyPr/>
                    <a:lstStyle/>
                    <a:p>
                      <a:pPr algn="just">
                        <a:lnSpc>
                          <a:spcPts val="2000"/>
                        </a:lnSpc>
                        <a:spcAft>
                          <a:spcPts val="0"/>
                        </a:spcAft>
                        <a:tabLst>
                          <a:tab pos="2700655" algn="ctr"/>
                          <a:tab pos="5400040" algn="r"/>
                        </a:tabLst>
                      </a:pPr>
                      <a:endParaRPr lang="zh-CN" altLang="zh-CN" sz="1400" dirty="0">
                        <a:effectLst/>
                        <a:latin typeface="Times New Roman" panose="02020603050405020304" pitchFamily="18" charset="0"/>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ts val="2000"/>
                        </a:lnSpc>
                        <a:spcAft>
                          <a:spcPts val="0"/>
                        </a:spcAft>
                        <a:tabLst>
                          <a:tab pos="2700655" algn="ctr"/>
                          <a:tab pos="5400040" algn="r"/>
                        </a:tabLst>
                      </a:pPr>
                      <a:r>
                        <a:rPr lang="zh-CN" altLang="en-US" sz="1600" dirty="0">
                          <a:effectLst/>
                          <a:latin typeface="+mj-ea"/>
                          <a:ea typeface="+mj-ea"/>
                        </a:rPr>
                        <a:t>基于滤波器的模型</a:t>
                      </a:r>
                      <a:endParaRPr lang="zh-CN" sz="1600" dirty="0">
                        <a:effectLst/>
                        <a:latin typeface="+mj-ea"/>
                        <a:ea typeface="+mj-ea"/>
                      </a:endParaRPr>
                    </a:p>
                  </a:txBody>
                  <a:tcPr marL="44951" marR="4495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ts val="2000"/>
                        </a:lnSpc>
                        <a:spcAft>
                          <a:spcPts val="0"/>
                        </a:spcAft>
                        <a:tabLst>
                          <a:tab pos="2700655" algn="ctr"/>
                          <a:tab pos="5400040" algn="r"/>
                        </a:tabLst>
                      </a:pPr>
                      <a:r>
                        <a:rPr lang="zh-CN" altLang="en-US" sz="1600" dirty="0">
                          <a:solidFill>
                            <a:schemeClr val="tx1"/>
                          </a:solidFill>
                          <a:effectLst/>
                          <a:latin typeface="+mj-ea"/>
                          <a:ea typeface="+mj-ea"/>
                        </a:rPr>
                        <a:t>滤波器</a:t>
                      </a:r>
                      <a:endParaRPr lang="zh-CN" sz="1600" dirty="0">
                        <a:solidFill>
                          <a:schemeClr val="tx1"/>
                        </a:solidFill>
                        <a:effectLst/>
                        <a:latin typeface="+mj-ea"/>
                        <a:ea typeface="+mj-ea"/>
                      </a:endParaRPr>
                    </a:p>
                  </a:txBody>
                  <a:tcPr marL="44951" marR="4495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ts val="2000"/>
                        </a:lnSpc>
                        <a:spcAft>
                          <a:spcPts val="0"/>
                        </a:spcAft>
                        <a:tabLst>
                          <a:tab pos="2700655" algn="ctr"/>
                          <a:tab pos="5400040" algn="r"/>
                        </a:tabLst>
                      </a:pPr>
                      <a:r>
                        <a:rPr lang="zh-CN" sz="1600" dirty="0">
                          <a:effectLst/>
                          <a:latin typeface="+mj-ea"/>
                          <a:ea typeface="+mj-ea"/>
                        </a:rPr>
                        <a:t>输入：</a:t>
                      </a:r>
                      <a:r>
                        <a:rPr lang="zh-CN" altLang="en-US" sz="1600" dirty="0">
                          <a:solidFill>
                            <a:srgbClr val="0000FF"/>
                          </a:solidFill>
                          <a:effectLst/>
                          <a:latin typeface="+mj-ea"/>
                          <a:ea typeface="+mj-ea"/>
                        </a:rPr>
                        <a:t>状态和测量模型、状态模型参数分布</a:t>
                      </a:r>
                      <a:endParaRPr lang="zh-CN" sz="1600" dirty="0">
                        <a:solidFill>
                          <a:srgbClr val="0000FF"/>
                        </a:solidFill>
                        <a:effectLst/>
                        <a:latin typeface="+mj-ea"/>
                        <a:ea typeface="+mj-ea"/>
                      </a:endParaRPr>
                    </a:p>
                    <a:p>
                      <a:pPr algn="just">
                        <a:lnSpc>
                          <a:spcPts val="2000"/>
                        </a:lnSpc>
                        <a:spcAft>
                          <a:spcPts val="0"/>
                        </a:spcAft>
                        <a:tabLst>
                          <a:tab pos="2700655" algn="ctr"/>
                          <a:tab pos="5400040" algn="r"/>
                        </a:tabLst>
                      </a:pPr>
                      <a:r>
                        <a:rPr lang="zh-CN" sz="1600" dirty="0">
                          <a:effectLst/>
                          <a:latin typeface="+mj-ea"/>
                          <a:ea typeface="+mj-ea"/>
                        </a:rPr>
                        <a:t>输出：</a:t>
                      </a:r>
                      <a:r>
                        <a:rPr lang="zh-CN" altLang="en-US" sz="1600" dirty="0">
                          <a:effectLst/>
                          <a:latin typeface="+mj-ea"/>
                          <a:ea typeface="+mj-ea"/>
                        </a:rPr>
                        <a:t>设备性能退化曲线</a:t>
                      </a:r>
                      <a:endParaRPr lang="zh-CN" sz="1600" b="1" dirty="0">
                        <a:solidFill>
                          <a:srgbClr val="C00000"/>
                        </a:solidFill>
                        <a:effectLst/>
                        <a:latin typeface="+mj-ea"/>
                        <a:ea typeface="+mj-ea"/>
                      </a:endParaRPr>
                    </a:p>
                  </a:txBody>
                  <a:tcPr marL="44951" marR="4495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ts val="2000"/>
                        </a:lnSpc>
                        <a:spcAft>
                          <a:spcPts val="0"/>
                        </a:spcAft>
                        <a:tabLst>
                          <a:tab pos="2700655" algn="ctr"/>
                          <a:tab pos="5400040" algn="r"/>
                        </a:tabLst>
                      </a:pPr>
                      <a:r>
                        <a:rPr lang="zh-CN" altLang="en-US" sz="1600" dirty="0">
                          <a:solidFill>
                            <a:srgbClr val="C00000"/>
                          </a:solidFill>
                          <a:effectLst/>
                          <a:latin typeface="+mj-ea"/>
                          <a:ea typeface="+mj-ea"/>
                        </a:rPr>
                        <a:t>状态方程</a:t>
                      </a:r>
                      <a:r>
                        <a:rPr lang="zh-CN" altLang="en-US" sz="1600" dirty="0">
                          <a:effectLst/>
                          <a:latin typeface="+mj-ea"/>
                          <a:ea typeface="+mj-ea"/>
                        </a:rPr>
                        <a:t>、观测方程、噪声等级</a:t>
                      </a:r>
                      <a:endParaRPr lang="zh-CN" sz="1600" dirty="0">
                        <a:effectLst/>
                        <a:latin typeface="+mj-ea"/>
                        <a:ea typeface="+mj-ea"/>
                      </a:endParaRPr>
                    </a:p>
                  </a:txBody>
                  <a:tcPr marL="44951" marR="4495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751037583"/>
                  </a:ext>
                </a:extLst>
              </a:tr>
              <a:tr h="898008">
                <a:tc rowSpan="2">
                  <a:txBody>
                    <a:bodyPr/>
                    <a:lstStyle/>
                    <a:p>
                      <a:pPr algn="ctr">
                        <a:lnSpc>
                          <a:spcPts val="2000"/>
                        </a:lnSpc>
                        <a:spcAft>
                          <a:spcPts val="0"/>
                        </a:spcAft>
                        <a:tabLst>
                          <a:tab pos="2700655" algn="ctr"/>
                          <a:tab pos="5400040" algn="r"/>
                        </a:tabLst>
                      </a:pPr>
                      <a:r>
                        <a:rPr lang="zh-CN" sz="1600">
                          <a:effectLst/>
                          <a:latin typeface="+mj-ea"/>
                          <a:ea typeface="+mj-ea"/>
                        </a:rPr>
                        <a:t>数据驱动模型</a:t>
                      </a: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ts val="2000"/>
                        </a:lnSpc>
                        <a:spcAft>
                          <a:spcPts val="0"/>
                        </a:spcAft>
                        <a:tabLst>
                          <a:tab pos="2700655" algn="ctr"/>
                          <a:tab pos="5400040" algn="r"/>
                        </a:tabLst>
                      </a:pPr>
                      <a:r>
                        <a:rPr lang="zh-CN" sz="1600" dirty="0">
                          <a:effectLst/>
                          <a:latin typeface="+mj-ea"/>
                          <a:ea typeface="+mj-ea"/>
                        </a:rPr>
                        <a:t>基于统计分析的模型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ts val="2000"/>
                        </a:lnSpc>
                        <a:spcAft>
                          <a:spcPts val="0"/>
                        </a:spcAft>
                        <a:tabLst>
                          <a:tab pos="2700655" algn="ctr"/>
                          <a:tab pos="5400040" algn="r"/>
                        </a:tabLst>
                      </a:pPr>
                      <a:r>
                        <a:rPr lang="zh-CN" sz="1600" dirty="0">
                          <a:effectLst/>
                          <a:latin typeface="+mj-ea"/>
                          <a:ea typeface="+mj-ea"/>
                        </a:rPr>
                        <a:t>统计分析模型</a:t>
                      </a: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ts val="2000"/>
                        </a:lnSpc>
                        <a:spcAft>
                          <a:spcPts val="0"/>
                        </a:spcAft>
                        <a:tabLst>
                          <a:tab pos="2700655" algn="ctr"/>
                          <a:tab pos="5400040" algn="r"/>
                        </a:tabLst>
                      </a:pPr>
                      <a:r>
                        <a:rPr lang="zh-CN" sz="1600" dirty="0">
                          <a:effectLst/>
                          <a:latin typeface="+mj-ea"/>
                          <a:ea typeface="+mj-ea"/>
                        </a:rPr>
                        <a:t>输入：</a:t>
                      </a:r>
                      <a:r>
                        <a:rPr lang="zh-CN" sz="1600" dirty="0">
                          <a:solidFill>
                            <a:srgbClr val="0000FF"/>
                          </a:solidFill>
                          <a:effectLst/>
                          <a:latin typeface="+mj-ea"/>
                          <a:ea typeface="+mj-ea"/>
                        </a:rPr>
                        <a:t>故障样本</a:t>
                      </a:r>
                      <a:r>
                        <a:rPr lang="zh-CN" sz="1600" dirty="0">
                          <a:solidFill>
                            <a:schemeClr val="tx1"/>
                          </a:solidFill>
                          <a:effectLst/>
                          <a:latin typeface="+mj-ea"/>
                          <a:ea typeface="+mj-ea"/>
                        </a:rPr>
                        <a:t>数据</a:t>
                      </a:r>
                      <a:r>
                        <a:rPr lang="zh-CN" sz="1600" dirty="0">
                          <a:solidFill>
                            <a:srgbClr val="0000FF"/>
                          </a:solidFill>
                          <a:effectLst/>
                          <a:latin typeface="+mj-ea"/>
                          <a:ea typeface="+mj-ea"/>
                        </a:rPr>
                        <a:t>、退化样本</a:t>
                      </a:r>
                      <a:r>
                        <a:rPr lang="zh-CN" sz="1600" dirty="0">
                          <a:solidFill>
                            <a:schemeClr val="tx1"/>
                          </a:solidFill>
                          <a:effectLst/>
                          <a:latin typeface="+mj-ea"/>
                          <a:ea typeface="+mj-ea"/>
                        </a:rPr>
                        <a:t>数据</a:t>
                      </a:r>
                    </a:p>
                    <a:p>
                      <a:pPr algn="just">
                        <a:lnSpc>
                          <a:spcPts val="2000"/>
                        </a:lnSpc>
                        <a:spcAft>
                          <a:spcPts val="0"/>
                        </a:spcAft>
                        <a:tabLst>
                          <a:tab pos="2700655" algn="ctr"/>
                          <a:tab pos="5400040" algn="r"/>
                        </a:tabLst>
                      </a:pPr>
                      <a:r>
                        <a:rPr lang="zh-CN" sz="1600" dirty="0">
                          <a:effectLst/>
                          <a:latin typeface="+mj-ea"/>
                          <a:ea typeface="+mj-ea"/>
                        </a:rPr>
                        <a:t>输出：可靠性曲线</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ts val="2000"/>
                        </a:lnSpc>
                        <a:spcAft>
                          <a:spcPts val="0"/>
                        </a:spcAft>
                        <a:tabLst>
                          <a:tab pos="2700655" algn="ctr"/>
                          <a:tab pos="5400040" algn="r"/>
                        </a:tabLst>
                      </a:pPr>
                      <a:r>
                        <a:rPr lang="zh-CN" sz="1600" dirty="0">
                          <a:effectLst/>
                          <a:latin typeface="+mj-ea"/>
                          <a:ea typeface="+mj-ea"/>
                        </a:rPr>
                        <a:t>函数、输入数据</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869001808"/>
                  </a:ext>
                </a:extLst>
              </a:tr>
              <a:tr h="898008">
                <a:tc vMerge="1">
                  <a:txBody>
                    <a:bodyPr/>
                    <a:lstStyle/>
                    <a:p>
                      <a:endParaRPr lang="zh-CN" altLang="en-US"/>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ts val="2000"/>
                        </a:lnSpc>
                        <a:spcAft>
                          <a:spcPts val="0"/>
                        </a:spcAft>
                        <a:tabLst>
                          <a:tab pos="2700655" algn="ctr"/>
                          <a:tab pos="5400040" algn="r"/>
                        </a:tabLst>
                      </a:pPr>
                      <a:r>
                        <a:rPr lang="zh-CN" sz="1600" dirty="0">
                          <a:effectLst/>
                          <a:latin typeface="+mj-ea"/>
                          <a:ea typeface="+mj-ea"/>
                        </a:rPr>
                        <a:t>基于人工智能的模型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ts val="2000"/>
                        </a:lnSpc>
                        <a:spcAft>
                          <a:spcPts val="0"/>
                        </a:spcAft>
                        <a:tabLst>
                          <a:tab pos="2700655" algn="ctr"/>
                          <a:tab pos="5400040" algn="r"/>
                        </a:tabLst>
                      </a:pPr>
                      <a:r>
                        <a:rPr lang="zh-CN" sz="1600" dirty="0">
                          <a:effectLst/>
                          <a:latin typeface="+mj-ea"/>
                          <a:ea typeface="+mj-ea"/>
                        </a:rPr>
                        <a:t>机器学习算法</a:t>
                      </a: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ts val="2000"/>
                        </a:lnSpc>
                        <a:spcAft>
                          <a:spcPts val="0"/>
                        </a:spcAft>
                        <a:tabLst>
                          <a:tab pos="2700655" algn="ctr"/>
                          <a:tab pos="5400040" algn="r"/>
                        </a:tabLst>
                      </a:pPr>
                      <a:r>
                        <a:rPr lang="zh-CN" sz="1600" dirty="0">
                          <a:effectLst/>
                          <a:latin typeface="+mj-ea"/>
                          <a:ea typeface="+mj-ea"/>
                        </a:rPr>
                        <a:t>输入：</a:t>
                      </a:r>
                      <a:r>
                        <a:rPr lang="zh-CN" sz="1600" dirty="0">
                          <a:solidFill>
                            <a:schemeClr val="tx1"/>
                          </a:solidFill>
                          <a:effectLst/>
                          <a:latin typeface="+mj-ea"/>
                          <a:ea typeface="+mj-ea"/>
                        </a:rPr>
                        <a:t>多源状态</a:t>
                      </a:r>
                      <a:r>
                        <a:rPr lang="zh-CN" sz="1600" dirty="0">
                          <a:solidFill>
                            <a:srgbClr val="0000FF"/>
                          </a:solidFill>
                          <a:effectLst/>
                          <a:latin typeface="+mj-ea"/>
                          <a:ea typeface="+mj-ea"/>
                        </a:rPr>
                        <a:t>监测数据</a:t>
                      </a:r>
                    </a:p>
                    <a:p>
                      <a:pPr algn="just">
                        <a:lnSpc>
                          <a:spcPts val="2000"/>
                        </a:lnSpc>
                        <a:spcAft>
                          <a:spcPts val="0"/>
                        </a:spcAft>
                        <a:tabLst>
                          <a:tab pos="2700655" algn="ctr"/>
                          <a:tab pos="5400040" algn="r"/>
                        </a:tabLst>
                      </a:pPr>
                      <a:r>
                        <a:rPr lang="zh-CN" sz="1600" dirty="0">
                          <a:effectLst/>
                          <a:latin typeface="+mj-ea"/>
                          <a:ea typeface="+mj-ea"/>
                        </a:rPr>
                        <a:t>输出：故障诊断、故障预测、健康状态评估结果</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ts val="2000"/>
                        </a:lnSpc>
                        <a:spcAft>
                          <a:spcPts val="0"/>
                        </a:spcAft>
                        <a:tabLst>
                          <a:tab pos="2700655" algn="ctr"/>
                          <a:tab pos="5400040" algn="r"/>
                        </a:tabLst>
                      </a:pPr>
                      <a:r>
                        <a:rPr lang="zh-CN" sz="1600" dirty="0">
                          <a:effectLst/>
                          <a:latin typeface="+mj-ea"/>
                          <a:ea typeface="+mj-ea"/>
                        </a:rPr>
                        <a:t>函数、类、</a:t>
                      </a:r>
                      <a:r>
                        <a:rPr lang="en-US" sz="1600" dirty="0">
                          <a:effectLst/>
                          <a:latin typeface="+mj-ea"/>
                          <a:ea typeface="+mj-ea"/>
                        </a:rPr>
                        <a:t>API</a:t>
                      </a:r>
                      <a:r>
                        <a:rPr lang="zh-CN" sz="1600" dirty="0">
                          <a:effectLst/>
                          <a:latin typeface="+mj-ea"/>
                          <a:ea typeface="+mj-ea"/>
                        </a:rPr>
                        <a:t>或控件、输入数据</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927386168"/>
                  </a:ext>
                </a:extLst>
              </a:tr>
              <a:tr h="898008">
                <a:tc gridSpan="2">
                  <a:txBody>
                    <a:bodyPr/>
                    <a:lstStyle/>
                    <a:p>
                      <a:pPr algn="ctr">
                        <a:lnSpc>
                          <a:spcPts val="2000"/>
                        </a:lnSpc>
                        <a:spcAft>
                          <a:spcPts val="0"/>
                        </a:spcAft>
                        <a:tabLst>
                          <a:tab pos="2700655" algn="ctr"/>
                          <a:tab pos="5400040" algn="r"/>
                        </a:tabLst>
                      </a:pPr>
                      <a:r>
                        <a:rPr lang="zh-CN" altLang="en-US" sz="1600" dirty="0">
                          <a:effectLst/>
                          <a:latin typeface="+mj-ea"/>
                          <a:ea typeface="+mj-ea"/>
                        </a:rPr>
                        <a:t>综合评价模型</a:t>
                      </a:r>
                      <a:endParaRPr lang="zh-CN" altLang="zh-CN" sz="1600" dirty="0">
                        <a:effectLst/>
                        <a:latin typeface="+mj-ea"/>
                        <a:ea typeface="+mj-ea"/>
                      </a:endParaRPr>
                    </a:p>
                  </a:txBody>
                  <a:tcPr marL="89162" marR="89162" marT="44581" marB="44581"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pPr algn="ctr">
                        <a:lnSpc>
                          <a:spcPts val="2000"/>
                        </a:lnSpc>
                        <a:spcAft>
                          <a:spcPts val="0"/>
                        </a:spcAft>
                        <a:tabLst>
                          <a:tab pos="2700655" algn="ctr"/>
                          <a:tab pos="5400040" algn="r"/>
                        </a:tabLst>
                      </a:pPr>
                      <a:endParaRPr lang="zh-CN" sz="1200" dirty="0">
                        <a:effectLst/>
                        <a:latin typeface="+mj-ea"/>
                        <a:ea typeface="+mj-ea"/>
                      </a:endParaRPr>
                    </a:p>
                  </a:txBody>
                  <a:tcPr marL="44951" marR="4495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ts val="2000"/>
                        </a:lnSpc>
                        <a:spcAft>
                          <a:spcPts val="0"/>
                        </a:spcAft>
                        <a:tabLst>
                          <a:tab pos="2700655" algn="ctr"/>
                          <a:tab pos="5400040" algn="r"/>
                        </a:tabLst>
                      </a:pPr>
                      <a:r>
                        <a:rPr lang="zh-CN" altLang="en-US" sz="1600" dirty="0">
                          <a:solidFill>
                            <a:schemeClr val="tx1"/>
                          </a:solidFill>
                          <a:effectLst/>
                          <a:latin typeface="+mj-ea"/>
                          <a:ea typeface="+mj-ea"/>
                        </a:rPr>
                        <a:t>层次分析法</a:t>
                      </a:r>
                      <a:endParaRPr lang="zh-CN" sz="1600" dirty="0">
                        <a:solidFill>
                          <a:schemeClr val="tx1"/>
                        </a:solidFill>
                        <a:effectLst/>
                        <a:latin typeface="+mj-ea"/>
                        <a:ea typeface="+mj-ea"/>
                      </a:endParaRPr>
                    </a:p>
                  </a:txBody>
                  <a:tcPr marL="44951" marR="4495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just" fontAlgn="auto">
                        <a:lnSpc>
                          <a:spcPts val="2000"/>
                        </a:lnSpc>
                        <a:spcAft>
                          <a:spcPts val="0"/>
                        </a:spcAft>
                        <a:tabLst>
                          <a:tab pos="2700655" algn="ctr"/>
                          <a:tab pos="5400040" algn="r"/>
                        </a:tabLst>
                      </a:pPr>
                      <a:r>
                        <a:rPr lang="zh-CN" sz="1600" dirty="0">
                          <a:effectLst/>
                          <a:latin typeface="+mj-ea"/>
                          <a:ea typeface="+mj-ea"/>
                        </a:rPr>
                        <a:t>输入：设备底层性能指标的</a:t>
                      </a:r>
                      <a:r>
                        <a:rPr lang="zh-CN" sz="1600" dirty="0">
                          <a:solidFill>
                            <a:srgbClr val="0000FF"/>
                          </a:solidFill>
                          <a:effectLst/>
                          <a:latin typeface="+mj-ea"/>
                          <a:ea typeface="+mj-ea"/>
                        </a:rPr>
                        <a:t>监测数据</a:t>
                      </a:r>
                      <a:r>
                        <a:rPr lang="zh-CN" sz="1600" dirty="0">
                          <a:effectLst/>
                          <a:latin typeface="+mj-ea"/>
                          <a:ea typeface="+mj-ea"/>
                        </a:rPr>
                        <a:t>或</a:t>
                      </a:r>
                      <a:r>
                        <a:rPr lang="zh-CN" sz="1600" dirty="0">
                          <a:solidFill>
                            <a:srgbClr val="0000FF"/>
                          </a:solidFill>
                          <a:effectLst/>
                          <a:latin typeface="+mj-ea"/>
                          <a:ea typeface="+mj-ea"/>
                        </a:rPr>
                        <a:t>健康状态</a:t>
                      </a:r>
                    </a:p>
                    <a:p>
                      <a:pPr algn="just">
                        <a:lnSpc>
                          <a:spcPts val="2000"/>
                        </a:lnSpc>
                        <a:spcAft>
                          <a:spcPts val="0"/>
                        </a:spcAft>
                        <a:tabLst>
                          <a:tab pos="2700655" algn="ctr"/>
                          <a:tab pos="5400040" algn="r"/>
                        </a:tabLst>
                      </a:pPr>
                      <a:r>
                        <a:rPr lang="zh-CN" sz="1600" dirty="0">
                          <a:effectLst/>
                          <a:latin typeface="+mj-ea"/>
                          <a:ea typeface="+mj-ea"/>
                        </a:rPr>
                        <a:t>输出：设备健康状态等级</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just">
                        <a:lnSpc>
                          <a:spcPts val="2000"/>
                        </a:lnSpc>
                        <a:spcAft>
                          <a:spcPts val="0"/>
                        </a:spcAft>
                        <a:tabLst>
                          <a:tab pos="2700655" algn="ctr"/>
                          <a:tab pos="5400040" algn="r"/>
                        </a:tabLst>
                      </a:pPr>
                      <a:r>
                        <a:rPr lang="zh-CN" sz="1600" dirty="0">
                          <a:solidFill>
                            <a:srgbClr val="C00000"/>
                          </a:solidFill>
                          <a:effectLst/>
                          <a:latin typeface="+mj-ea"/>
                          <a:ea typeface="+mj-ea"/>
                        </a:rPr>
                        <a:t>图形化接口</a:t>
                      </a:r>
                      <a:r>
                        <a:rPr lang="zh-CN" sz="1600" dirty="0">
                          <a:effectLst/>
                          <a:latin typeface="+mj-ea"/>
                          <a:ea typeface="+mj-ea"/>
                        </a:rPr>
                        <a:t>、输入参数</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948415689"/>
                  </a:ext>
                </a:extLst>
              </a:tr>
            </a:tbl>
          </a:graphicData>
        </a:graphic>
      </p:graphicFrame>
      <p:sp>
        <p:nvSpPr>
          <p:cNvPr id="25" name="TextBox 13">
            <a:extLst>
              <a:ext uri="{FF2B5EF4-FFF2-40B4-BE49-F238E27FC236}">
                <a16:creationId xmlns:a16="http://schemas.microsoft.com/office/drawing/2014/main" id="{3A4F4DBF-6209-48AE-A11E-3FDFB475B134}"/>
              </a:ext>
            </a:extLst>
          </p:cNvPr>
          <p:cNvSpPr txBox="1"/>
          <p:nvPr/>
        </p:nvSpPr>
        <p:spPr>
          <a:xfrm>
            <a:off x="185679" y="764960"/>
            <a:ext cx="1773749" cy="400110"/>
          </a:xfrm>
          <a:prstGeom prst="rect">
            <a:avLst/>
          </a:prstGeom>
          <a:solidFill>
            <a:schemeClr val="accent5">
              <a:lumMod val="40000"/>
              <a:lumOff val="60000"/>
            </a:schemeClr>
          </a:solidFill>
          <a:effectLst>
            <a:outerShdw blurRad="50800" dist="38100" dir="5400000" algn="t" rotWithShape="0">
              <a:prstClr val="black">
                <a:alpha val="40000"/>
              </a:prstClr>
            </a:outerShdw>
          </a:effectLst>
        </p:spPr>
        <p:txBody>
          <a:bodyPr wrap="square" rtlCol="0">
            <a:spAutoFit/>
          </a:bodyPr>
          <a:lstStyle/>
          <a:p>
            <a:pPr algn="ct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接口参数要求</a:t>
            </a:r>
          </a:p>
        </p:txBody>
      </p:sp>
      <p:sp>
        <p:nvSpPr>
          <p:cNvPr id="8" name="标题 5">
            <a:extLst>
              <a:ext uri="{FF2B5EF4-FFF2-40B4-BE49-F238E27FC236}">
                <a16:creationId xmlns:a16="http://schemas.microsoft.com/office/drawing/2014/main" id="{560C111F-0D55-4938-BA3C-FE78302E580A}"/>
              </a:ext>
            </a:extLst>
          </p:cNvPr>
          <p:cNvSpPr>
            <a:spLocks noGrp="1"/>
          </p:cNvSpPr>
          <p:nvPr>
            <p:ph type="title"/>
          </p:nvPr>
        </p:nvSpPr>
        <p:spPr>
          <a:xfrm>
            <a:off x="232438" y="51908"/>
            <a:ext cx="8112026" cy="548640"/>
          </a:xfrm>
        </p:spPr>
        <p:txBody>
          <a:bodyPr>
            <a:normAutofit/>
          </a:bodyPr>
          <a:lstStyle/>
          <a:p>
            <a:r>
              <a:rPr lang="en-US" altLang="zh-CN" dirty="0"/>
              <a:t>1</a:t>
            </a:r>
            <a:r>
              <a:rPr lang="zh-CN" altLang="en-US" dirty="0"/>
              <a:t>、模型接口与参数规范</a:t>
            </a:r>
          </a:p>
        </p:txBody>
      </p:sp>
    </p:spTree>
    <p:extLst>
      <p:ext uri="{BB962C8B-B14F-4D97-AF65-F5344CB8AC3E}">
        <p14:creationId xmlns:p14="http://schemas.microsoft.com/office/powerpoint/2010/main" val="2476901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32438" y="51908"/>
            <a:ext cx="8112026" cy="548640"/>
          </a:xfrm>
        </p:spPr>
        <p:txBody>
          <a:bodyPr>
            <a:normAutofit/>
          </a:bodyPr>
          <a:lstStyle/>
          <a:p>
            <a:r>
              <a:rPr lang="en-US" altLang="zh-CN" dirty="0"/>
              <a:t>2</a:t>
            </a:r>
            <a:r>
              <a:rPr lang="zh-CN" altLang="en-US" dirty="0"/>
              <a:t>、模型存储运维规范</a:t>
            </a:r>
          </a:p>
        </p:txBody>
      </p:sp>
      <p:sp>
        <p:nvSpPr>
          <p:cNvPr id="60" name="文本框 59">
            <a:extLst>
              <a:ext uri="{FF2B5EF4-FFF2-40B4-BE49-F238E27FC236}">
                <a16:creationId xmlns:a16="http://schemas.microsoft.com/office/drawing/2014/main" id="{3FD2EA7D-767B-4043-8562-62352F838A14}"/>
              </a:ext>
            </a:extLst>
          </p:cNvPr>
          <p:cNvSpPr txBox="1"/>
          <p:nvPr/>
        </p:nvSpPr>
        <p:spPr>
          <a:xfrm>
            <a:off x="232436" y="3308995"/>
            <a:ext cx="8622313" cy="369332"/>
          </a:xfrm>
          <a:prstGeom prst="rect">
            <a:avLst/>
          </a:prstGeom>
          <a:solidFill>
            <a:schemeClr val="accent5">
              <a:lumMod val="20000"/>
              <a:lumOff val="80000"/>
            </a:schemeClr>
          </a:solidFill>
          <a:effectLst>
            <a:outerShdw blurRad="50800" dist="38100" dir="5400000" algn="t" rotWithShape="0">
              <a:prstClr val="black">
                <a:alpha val="40000"/>
              </a:prstClr>
            </a:outerShdw>
          </a:effectLst>
        </p:spPr>
        <p:txBody>
          <a:bodyPr wrap="square" rtlCol="0" anchor="ctr">
            <a:spAutoFit/>
          </a:bodyPr>
          <a:lstStyle>
            <a:defPPr>
              <a:defRPr lang="zh-CN"/>
            </a:defPPr>
            <a:lvl1pPr>
              <a:defRPr b="1">
                <a:latin typeface="Times New Roman" panose="02020603050405020304" pitchFamily="18" charset="0"/>
                <a:ea typeface="微软雅黑" panose="020B0503020204020204" pitchFamily="34" charset="-122"/>
                <a:cs typeface="Times New Roman" panose="02020603050405020304" pitchFamily="18" charset="0"/>
              </a:defRPr>
            </a:lvl1pPr>
          </a:lstStyle>
          <a:p>
            <a:pPr marL="285750" indent="-285750">
              <a:spcBef>
                <a:spcPts val="600"/>
              </a:spcBef>
              <a:buFont typeface="Arial" panose="020B0604020202020204" pitchFamily="34" charset="0"/>
              <a:buChar char="•"/>
            </a:pPr>
            <a:r>
              <a:rPr lang="zh-CN" altLang="en-US" b="0" dirty="0"/>
              <a:t>风洞设备相关的</a:t>
            </a:r>
            <a:r>
              <a:rPr lang="en-US" altLang="zh-CN" b="0" dirty="0"/>
              <a:t>PHM</a:t>
            </a:r>
            <a:r>
              <a:rPr lang="zh-CN" altLang="en-US" b="0" dirty="0"/>
              <a:t>模型码编码基于</a:t>
            </a:r>
            <a:r>
              <a:rPr lang="en-US" altLang="zh-CN" dirty="0">
                <a:solidFill>
                  <a:srgbClr val="C00000"/>
                </a:solidFill>
              </a:rPr>
              <a:t>Q/QD 9-2021</a:t>
            </a:r>
            <a:r>
              <a:rPr lang="zh-CN" altLang="en-US" dirty="0">
                <a:solidFill>
                  <a:srgbClr val="C00000"/>
                </a:solidFill>
              </a:rPr>
              <a:t>中的装备台账码编码规范</a:t>
            </a:r>
            <a:r>
              <a:rPr lang="zh-CN" altLang="en-US" b="0" dirty="0"/>
              <a:t>编写</a:t>
            </a:r>
            <a:endParaRPr lang="en-US" altLang="zh-CN" b="0" dirty="0"/>
          </a:p>
        </p:txBody>
      </p:sp>
      <p:grpSp>
        <p:nvGrpSpPr>
          <p:cNvPr id="68" name="组合 67">
            <a:extLst>
              <a:ext uri="{FF2B5EF4-FFF2-40B4-BE49-F238E27FC236}">
                <a16:creationId xmlns:a16="http://schemas.microsoft.com/office/drawing/2014/main" id="{E341F617-C7AE-4CBE-9A22-475476D307D2}"/>
              </a:ext>
            </a:extLst>
          </p:cNvPr>
          <p:cNvGrpSpPr/>
          <p:nvPr/>
        </p:nvGrpSpPr>
        <p:grpSpPr>
          <a:xfrm>
            <a:off x="141081" y="746243"/>
            <a:ext cx="3432544" cy="380048"/>
            <a:chOff x="4040748" y="225934"/>
            <a:chExt cx="4481391" cy="745309"/>
          </a:xfrm>
          <a:solidFill>
            <a:srgbClr val="25276D"/>
          </a:solidFill>
          <a:effectLst>
            <a:outerShdw blurRad="50800" dist="38100" dir="10800000" algn="r" rotWithShape="0">
              <a:prstClr val="black">
                <a:alpha val="40000"/>
              </a:prstClr>
            </a:outerShdw>
          </a:effectLst>
        </p:grpSpPr>
        <p:sp>
          <p:nvSpPr>
            <p:cNvPr id="69" name="燕尾形 4">
              <a:extLst>
                <a:ext uri="{FF2B5EF4-FFF2-40B4-BE49-F238E27FC236}">
                  <a16:creationId xmlns:a16="http://schemas.microsoft.com/office/drawing/2014/main" id="{C7441600-B126-451B-8221-2D8BC030B838}"/>
                </a:ext>
              </a:extLst>
            </p:cNvPr>
            <p:cNvSpPr/>
            <p:nvPr/>
          </p:nvSpPr>
          <p:spPr>
            <a:xfrm>
              <a:off x="4040748" y="225934"/>
              <a:ext cx="4481391" cy="745309"/>
            </a:xfrm>
            <a:prstGeom prst="chevron">
              <a:avLst/>
            </a:prstGeom>
            <a:grpFill/>
            <a:ln>
              <a:noFill/>
            </a:ln>
          </p:spPr>
          <p:style>
            <a:lnRef idx="2">
              <a:schemeClr val="lt1">
                <a:hueOff val="0"/>
                <a:satOff val="0"/>
                <a:lumOff val="0"/>
                <a:alphaOff val="0"/>
              </a:schemeClr>
            </a:lnRef>
            <a:fillRef idx="1">
              <a:schemeClr val="accent5">
                <a:hueOff val="3257026"/>
                <a:satOff val="11196"/>
                <a:lumOff val="-53722"/>
                <a:alphaOff val="0"/>
              </a:schemeClr>
            </a:fillRef>
            <a:effectRef idx="0">
              <a:schemeClr val="accent5">
                <a:hueOff val="3257026"/>
                <a:satOff val="11196"/>
                <a:lumOff val="-53722"/>
                <a:alphaOff val="0"/>
              </a:schemeClr>
            </a:effectRef>
            <a:fontRef idx="minor">
              <a:schemeClr val="lt1"/>
            </a:fontRef>
          </p:style>
        </p:sp>
        <p:sp>
          <p:nvSpPr>
            <p:cNvPr id="70" name="燕尾形 6">
              <a:extLst>
                <a:ext uri="{FF2B5EF4-FFF2-40B4-BE49-F238E27FC236}">
                  <a16:creationId xmlns:a16="http://schemas.microsoft.com/office/drawing/2014/main" id="{ABD3467A-4A4B-4A5C-AAD3-7B971BB8D9D1}"/>
                </a:ext>
              </a:extLst>
            </p:cNvPr>
            <p:cNvSpPr txBox="1"/>
            <p:nvPr/>
          </p:nvSpPr>
          <p:spPr>
            <a:xfrm>
              <a:off x="4492235" y="225934"/>
              <a:ext cx="3571052" cy="745309"/>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72009" tIns="24003" rIns="24003" bIns="24003" numCol="1" spcCol="1270" anchor="ctr" anchorCtr="0">
              <a:noAutofit/>
            </a:bodyPr>
            <a:lstStyle/>
            <a:p>
              <a:pPr defTabSz="685800"/>
              <a:r>
                <a:rPr lang="en-US" altLang="zh-CN" b="1" dirty="0">
                  <a:solidFill>
                    <a:schemeClr val="bg1"/>
                  </a:solidFill>
                  <a:latin typeface="微软雅黑" panose="020B0503020204020204" pitchFamily="34" charset="-122"/>
                  <a:ea typeface="微软雅黑" panose="020B0503020204020204" pitchFamily="34" charset="-122"/>
                </a:rPr>
                <a:t>①</a:t>
              </a:r>
              <a:r>
                <a:rPr lang="zh-CN" altLang="en-US" b="1" dirty="0">
                  <a:solidFill>
                    <a:schemeClr val="bg1"/>
                  </a:solidFill>
                  <a:latin typeface="微软雅黑" panose="020B0503020204020204" pitchFamily="34" charset="-122"/>
                  <a:ea typeface="微软雅黑" panose="020B0503020204020204" pitchFamily="34" charset="-122"/>
                </a:rPr>
                <a:t>通用型</a:t>
              </a:r>
              <a:r>
                <a:rPr lang="en-US" altLang="zh-CN" b="1" dirty="0">
                  <a:solidFill>
                    <a:schemeClr val="bg1"/>
                  </a:solidFill>
                  <a:latin typeface="微软雅黑" panose="020B0503020204020204" pitchFamily="34" charset="-122"/>
                  <a:ea typeface="微软雅黑" panose="020B0503020204020204" pitchFamily="34" charset="-122"/>
                </a:rPr>
                <a:t>PHM</a:t>
              </a:r>
              <a:r>
                <a:rPr lang="zh-CN" altLang="en-US" b="1" dirty="0">
                  <a:solidFill>
                    <a:schemeClr val="bg1"/>
                  </a:solidFill>
                  <a:latin typeface="微软雅黑" panose="020B0503020204020204" pitchFamily="34" charset="-122"/>
                  <a:ea typeface="微软雅黑" panose="020B0503020204020204" pitchFamily="34" charset="-122"/>
                </a:rPr>
                <a:t>模型码结构</a:t>
              </a:r>
            </a:p>
          </p:txBody>
        </p:sp>
      </p:grpSp>
      <p:sp>
        <p:nvSpPr>
          <p:cNvPr id="71" name="矩形 70">
            <a:extLst>
              <a:ext uri="{FF2B5EF4-FFF2-40B4-BE49-F238E27FC236}">
                <a16:creationId xmlns:a16="http://schemas.microsoft.com/office/drawing/2014/main" id="{6A2B33EF-E5B7-4BE6-9822-CA42518F5AEB}"/>
              </a:ext>
            </a:extLst>
          </p:cNvPr>
          <p:cNvSpPr/>
          <p:nvPr/>
        </p:nvSpPr>
        <p:spPr>
          <a:xfrm>
            <a:off x="232437" y="1230938"/>
            <a:ext cx="8622313" cy="1332602"/>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72" name="组合 71">
            <a:extLst>
              <a:ext uri="{FF2B5EF4-FFF2-40B4-BE49-F238E27FC236}">
                <a16:creationId xmlns:a16="http://schemas.microsoft.com/office/drawing/2014/main" id="{C947AE15-1D78-4FC2-9805-5B3D40A07E54}"/>
              </a:ext>
            </a:extLst>
          </p:cNvPr>
          <p:cNvGrpSpPr/>
          <p:nvPr/>
        </p:nvGrpSpPr>
        <p:grpSpPr>
          <a:xfrm>
            <a:off x="141081" y="2696587"/>
            <a:ext cx="4570878" cy="380048"/>
            <a:chOff x="4040748" y="225934"/>
            <a:chExt cx="4481391" cy="745309"/>
          </a:xfrm>
          <a:solidFill>
            <a:srgbClr val="25276D"/>
          </a:solidFill>
          <a:effectLst>
            <a:outerShdw blurRad="50800" dist="38100" dir="10800000" algn="r" rotWithShape="0">
              <a:prstClr val="black">
                <a:alpha val="40000"/>
              </a:prstClr>
            </a:outerShdw>
          </a:effectLst>
        </p:grpSpPr>
        <p:sp>
          <p:nvSpPr>
            <p:cNvPr id="73" name="燕尾形 4">
              <a:extLst>
                <a:ext uri="{FF2B5EF4-FFF2-40B4-BE49-F238E27FC236}">
                  <a16:creationId xmlns:a16="http://schemas.microsoft.com/office/drawing/2014/main" id="{542E1C75-A771-4D35-8B67-B8F5EC2861A5}"/>
                </a:ext>
              </a:extLst>
            </p:cNvPr>
            <p:cNvSpPr/>
            <p:nvPr/>
          </p:nvSpPr>
          <p:spPr>
            <a:xfrm>
              <a:off x="4040748" y="225934"/>
              <a:ext cx="4481391" cy="745309"/>
            </a:xfrm>
            <a:prstGeom prst="chevron">
              <a:avLst/>
            </a:prstGeom>
            <a:grpFill/>
            <a:ln>
              <a:noFill/>
            </a:ln>
          </p:spPr>
          <p:style>
            <a:lnRef idx="2">
              <a:schemeClr val="lt1">
                <a:hueOff val="0"/>
                <a:satOff val="0"/>
                <a:lumOff val="0"/>
                <a:alphaOff val="0"/>
              </a:schemeClr>
            </a:lnRef>
            <a:fillRef idx="1">
              <a:schemeClr val="accent5">
                <a:hueOff val="3257026"/>
                <a:satOff val="11196"/>
                <a:lumOff val="-53722"/>
                <a:alphaOff val="0"/>
              </a:schemeClr>
            </a:fillRef>
            <a:effectRef idx="0">
              <a:schemeClr val="accent5">
                <a:hueOff val="3257026"/>
                <a:satOff val="11196"/>
                <a:lumOff val="-53722"/>
                <a:alphaOff val="0"/>
              </a:schemeClr>
            </a:effectRef>
            <a:fontRef idx="minor">
              <a:schemeClr val="lt1"/>
            </a:fontRef>
          </p:style>
        </p:sp>
        <p:sp>
          <p:nvSpPr>
            <p:cNvPr id="74" name="燕尾形 6">
              <a:extLst>
                <a:ext uri="{FF2B5EF4-FFF2-40B4-BE49-F238E27FC236}">
                  <a16:creationId xmlns:a16="http://schemas.microsoft.com/office/drawing/2014/main" id="{03590F8D-0161-4086-8177-7D8853889B20}"/>
                </a:ext>
              </a:extLst>
            </p:cNvPr>
            <p:cNvSpPr txBox="1"/>
            <p:nvPr/>
          </p:nvSpPr>
          <p:spPr>
            <a:xfrm>
              <a:off x="4492235" y="225934"/>
              <a:ext cx="3571052" cy="745309"/>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72009" tIns="24003" rIns="24003" bIns="24003" numCol="1" spcCol="1270" anchor="ctr" anchorCtr="0">
              <a:noAutofit/>
            </a:bodyPr>
            <a:lstStyle/>
            <a:p>
              <a:pPr defTabSz="685800"/>
              <a:r>
                <a:rPr lang="zh-CN" altLang="en-US" b="1" dirty="0">
                  <a:solidFill>
                    <a:schemeClr val="bg1"/>
                  </a:solidFill>
                  <a:latin typeface="微软雅黑" panose="020B0503020204020204" pitchFamily="34" charset="-122"/>
                  <a:ea typeface="微软雅黑" panose="020B0503020204020204" pitchFamily="34" charset="-122"/>
                </a:rPr>
                <a:t>②风洞设备相关的</a:t>
              </a:r>
              <a:r>
                <a:rPr lang="en-US" altLang="zh-CN" b="1" dirty="0">
                  <a:solidFill>
                    <a:schemeClr val="bg1"/>
                  </a:solidFill>
                  <a:latin typeface="微软雅黑" panose="020B0503020204020204" pitchFamily="34" charset="-122"/>
                  <a:ea typeface="微软雅黑" panose="020B0503020204020204" pitchFamily="34" charset="-122"/>
                </a:rPr>
                <a:t>PHM</a:t>
              </a:r>
              <a:r>
                <a:rPr lang="zh-CN" altLang="en-US" b="1" dirty="0">
                  <a:solidFill>
                    <a:schemeClr val="bg1"/>
                  </a:solidFill>
                  <a:latin typeface="微软雅黑" panose="020B0503020204020204" pitchFamily="34" charset="-122"/>
                  <a:ea typeface="微软雅黑" panose="020B0503020204020204" pitchFamily="34" charset="-122"/>
                </a:rPr>
                <a:t>模型码结构</a:t>
              </a:r>
            </a:p>
          </p:txBody>
        </p:sp>
      </p:grpSp>
      <p:sp>
        <p:nvSpPr>
          <p:cNvPr id="75" name="矩形 74">
            <a:extLst>
              <a:ext uri="{FF2B5EF4-FFF2-40B4-BE49-F238E27FC236}">
                <a16:creationId xmlns:a16="http://schemas.microsoft.com/office/drawing/2014/main" id="{58DFF8AE-59DC-493E-9574-EFE29EC6594A}"/>
              </a:ext>
            </a:extLst>
          </p:cNvPr>
          <p:cNvSpPr/>
          <p:nvPr/>
        </p:nvSpPr>
        <p:spPr>
          <a:xfrm>
            <a:off x="232436" y="3301122"/>
            <a:ext cx="8622313" cy="3141842"/>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8" name="表格 7">
            <a:extLst>
              <a:ext uri="{FF2B5EF4-FFF2-40B4-BE49-F238E27FC236}">
                <a16:creationId xmlns:a16="http://schemas.microsoft.com/office/drawing/2014/main" id="{E7DE15AD-46A3-45D0-A2F6-2B460898EB66}"/>
              </a:ext>
            </a:extLst>
          </p:cNvPr>
          <p:cNvGraphicFramePr>
            <a:graphicFrameLocks noGrp="1"/>
          </p:cNvGraphicFramePr>
          <p:nvPr>
            <p:extLst>
              <p:ext uri="{D42A27DB-BD31-4B8C-83A1-F6EECF244321}">
                <p14:modId xmlns:p14="http://schemas.microsoft.com/office/powerpoint/2010/main" val="635575083"/>
              </p:ext>
            </p:extLst>
          </p:nvPr>
        </p:nvGraphicFramePr>
        <p:xfrm>
          <a:off x="1787980" y="1382385"/>
          <a:ext cx="5568040" cy="1080000"/>
        </p:xfrm>
        <a:graphic>
          <a:graphicData uri="http://schemas.openxmlformats.org/drawingml/2006/table">
            <a:tbl>
              <a:tblPr firstRow="1" firstCol="1" bandRow="1"/>
              <a:tblGrid>
                <a:gridCol w="2244270">
                  <a:extLst>
                    <a:ext uri="{9D8B030D-6E8A-4147-A177-3AD203B41FA5}">
                      <a16:colId xmlns:a16="http://schemas.microsoft.com/office/drawing/2014/main" val="2876431138"/>
                    </a:ext>
                  </a:extLst>
                </a:gridCol>
                <a:gridCol w="917512">
                  <a:extLst>
                    <a:ext uri="{9D8B030D-6E8A-4147-A177-3AD203B41FA5}">
                      <a16:colId xmlns:a16="http://schemas.microsoft.com/office/drawing/2014/main" val="683733293"/>
                    </a:ext>
                  </a:extLst>
                </a:gridCol>
                <a:gridCol w="658368">
                  <a:extLst>
                    <a:ext uri="{9D8B030D-6E8A-4147-A177-3AD203B41FA5}">
                      <a16:colId xmlns:a16="http://schemas.microsoft.com/office/drawing/2014/main" val="797951915"/>
                    </a:ext>
                  </a:extLst>
                </a:gridCol>
                <a:gridCol w="100065">
                  <a:extLst>
                    <a:ext uri="{9D8B030D-6E8A-4147-A177-3AD203B41FA5}">
                      <a16:colId xmlns:a16="http://schemas.microsoft.com/office/drawing/2014/main" val="1275100850"/>
                    </a:ext>
                  </a:extLst>
                </a:gridCol>
                <a:gridCol w="1647825">
                  <a:extLst>
                    <a:ext uri="{9D8B030D-6E8A-4147-A177-3AD203B41FA5}">
                      <a16:colId xmlns:a16="http://schemas.microsoft.com/office/drawing/2014/main" val="723226513"/>
                    </a:ext>
                  </a:extLst>
                </a:gridCol>
              </a:tblGrid>
              <a:tr h="270000">
                <a:tc>
                  <a:txBody>
                    <a:bodyPr/>
                    <a:lstStyle/>
                    <a:p>
                      <a:pPr algn="just" fontAlgn="auto">
                        <a:lnSpc>
                          <a:spcPts val="1800"/>
                        </a:lnSpc>
                        <a:spcAft>
                          <a:spcPts val="0"/>
                        </a:spcAft>
                      </a:pPr>
                      <a:r>
                        <a:rPr lang="x-none" sz="1400" u="none" strike="noStrike" kern="100" dirty="0">
                          <a:effectLst/>
                          <a:latin typeface="等线" panose="02010600030101010101" pitchFamily="2" charset="-122"/>
                          <a:ea typeface="宋体" panose="02010600030101010101" pitchFamily="2" charset="-122"/>
                        </a:rPr>
                        <a:t> </a:t>
                      </a:r>
                      <a:endParaRPr lang="zh-CN" sz="1400" dirty="0">
                        <a:effectLst/>
                        <a:latin typeface="Times New Roman" panose="02020603050405020304" pitchFamily="18" charset="0"/>
                        <a:ea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just" fontAlgn="auto">
                        <a:lnSpc>
                          <a:spcPts val="1800"/>
                        </a:lnSpc>
                        <a:spcAft>
                          <a:spcPts val="0"/>
                        </a:spcAft>
                      </a:pPr>
                      <a:r>
                        <a:rPr lang="zh-CN" sz="1400" u="sng" kern="100" dirty="0">
                          <a:effectLst/>
                          <a:latin typeface="Times New Roman" panose="02020603050405020304" pitchFamily="18" charset="0"/>
                          <a:ea typeface="宋体" panose="02010600030101010101" pitchFamily="2" charset="-122"/>
                        </a:rPr>
                        <a:t>×××××</a:t>
                      </a:r>
                      <a:endParaRPr lang="zh-CN" sz="1400" dirty="0">
                        <a:effectLst/>
                        <a:latin typeface="Times New Roman" panose="02020603050405020304" pitchFamily="18" charset="0"/>
                        <a:ea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auto">
                        <a:lnSpc>
                          <a:spcPts val="1800"/>
                        </a:lnSpc>
                        <a:spcAft>
                          <a:spcPts val="0"/>
                        </a:spcAft>
                      </a:pPr>
                      <a:r>
                        <a:rPr lang="zh-CN" sz="1400" u="sng" kern="100" dirty="0">
                          <a:effectLst/>
                          <a:latin typeface="Times New Roman" panose="02020603050405020304" pitchFamily="18" charset="0"/>
                          <a:ea typeface="宋体" panose="02010600030101010101" pitchFamily="2" charset="-122"/>
                        </a:rPr>
                        <a:t>×××</a:t>
                      </a:r>
                      <a:endParaRPr lang="zh-CN" sz="1400" dirty="0">
                        <a:effectLst/>
                        <a:latin typeface="Times New Roman" panose="02020603050405020304" pitchFamily="18" charset="0"/>
                        <a:ea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auto">
                        <a:lnSpc>
                          <a:spcPts val="1800"/>
                        </a:lnSpc>
                        <a:spcAft>
                          <a:spcPts val="0"/>
                        </a:spcAft>
                      </a:pPr>
                      <a:r>
                        <a:rPr lang="en-US" sz="1400" kern="100" dirty="0">
                          <a:effectLst/>
                          <a:latin typeface="Times New Roman" panose="02020603050405020304" pitchFamily="18" charset="0"/>
                          <a:ea typeface="宋体" panose="02010600030101010101" pitchFamily="2" charset="-122"/>
                        </a:rPr>
                        <a:t>-</a:t>
                      </a:r>
                      <a:endParaRPr lang="zh-CN" sz="1400" dirty="0">
                        <a:effectLst/>
                        <a:latin typeface="Times New Roman" panose="02020603050405020304" pitchFamily="18" charset="0"/>
                        <a:ea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auto">
                        <a:lnSpc>
                          <a:spcPts val="1800"/>
                        </a:lnSpc>
                        <a:spcAft>
                          <a:spcPts val="0"/>
                        </a:spcAft>
                      </a:pPr>
                      <a:r>
                        <a:rPr lang="zh-CN" sz="1400" u="sng" kern="100" dirty="0">
                          <a:effectLst/>
                          <a:latin typeface="Times New Roman" panose="02020603050405020304" pitchFamily="18" charset="0"/>
                          <a:ea typeface="宋体" panose="02010600030101010101" pitchFamily="2" charset="-122"/>
                        </a:rPr>
                        <a:t>××××××××</a:t>
                      </a:r>
                      <a:endParaRPr lang="zh-CN" sz="1400" dirty="0">
                        <a:effectLst/>
                        <a:latin typeface="Times New Roman" panose="02020603050405020304" pitchFamily="18" charset="0"/>
                        <a:ea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974024073"/>
                  </a:ext>
                </a:extLst>
              </a:tr>
              <a:tr h="270000">
                <a:tc>
                  <a:txBody>
                    <a:bodyPr/>
                    <a:lstStyle/>
                    <a:p>
                      <a:pPr algn="just" fontAlgn="auto">
                        <a:lnSpc>
                          <a:spcPts val="1800"/>
                        </a:lnSpc>
                        <a:spcAft>
                          <a:spcPts val="0"/>
                        </a:spcAft>
                      </a:pPr>
                      <a:r>
                        <a:rPr lang="en-US" altLang="zh-CN" sz="1400" kern="100" dirty="0">
                          <a:effectLst/>
                          <a:latin typeface="等线" panose="02010600030101010101" pitchFamily="2" charset="-122"/>
                          <a:ea typeface="宋体" panose="02010600030101010101" pitchFamily="2" charset="-122"/>
                        </a:rPr>
                        <a:t> </a:t>
                      </a:r>
                      <a:r>
                        <a:rPr lang="zh-CN" sz="1400" kern="100" dirty="0">
                          <a:effectLst/>
                          <a:latin typeface="等线" panose="02010600030101010101" pitchFamily="2" charset="-122"/>
                          <a:ea typeface="宋体" panose="02010600030101010101" pitchFamily="2" charset="-122"/>
                        </a:rPr>
                        <a:t>模型原理类别码</a:t>
                      </a:r>
                      <a:endParaRPr lang="zh-CN" sz="1400" dirty="0">
                        <a:effectLst/>
                        <a:latin typeface="Times New Roman" panose="02020603050405020304" pitchFamily="18" charset="0"/>
                        <a:ea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just" fontAlgn="auto">
                        <a:lnSpc>
                          <a:spcPts val="1800"/>
                        </a:lnSpc>
                        <a:spcAft>
                          <a:spcPts val="0"/>
                        </a:spcAft>
                      </a:pPr>
                      <a:r>
                        <a:rPr lang="x-none" sz="1400" kern="100" dirty="0">
                          <a:effectLst/>
                          <a:latin typeface="等线" panose="02010600030101010101" pitchFamily="2" charset="-122"/>
                          <a:ea typeface="宋体" panose="02010600030101010101" pitchFamily="2" charset="-122"/>
                        </a:rPr>
                        <a:t> </a:t>
                      </a:r>
                      <a:endParaRPr lang="zh-CN" sz="1400" dirty="0">
                        <a:effectLst/>
                        <a:latin typeface="Times New Roman" panose="02020603050405020304" pitchFamily="18" charset="0"/>
                        <a:ea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just" fontAlgn="auto">
                        <a:lnSpc>
                          <a:spcPts val="1800"/>
                        </a:lnSpc>
                        <a:spcAft>
                          <a:spcPts val="0"/>
                        </a:spcAft>
                      </a:pPr>
                      <a:endParaRPr lang="x-none" sz="1400" kern="100" dirty="0">
                        <a:effectLst/>
                        <a:latin typeface="等线" panose="02010600030101010101" pitchFamily="2" charset="-122"/>
                        <a:ea typeface="宋体" panose="02010600030101010101" pitchFamily="2" charset="-122"/>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just" fontAlgn="auto">
                        <a:lnSpc>
                          <a:spcPts val="1800"/>
                        </a:lnSpc>
                        <a:spcAft>
                          <a:spcPts val="0"/>
                        </a:spcAft>
                      </a:pPr>
                      <a:r>
                        <a:rPr lang="en-US" sz="1400" u="none" strike="noStrike" kern="100" dirty="0">
                          <a:effectLst/>
                          <a:latin typeface="宋体" panose="02010600030101010101" pitchFamily="2" charset="-122"/>
                          <a:ea typeface="Times New Roman" panose="02020603050405020304" pitchFamily="18" charset="0"/>
                        </a:rPr>
                        <a:t> </a:t>
                      </a:r>
                      <a:endParaRPr lang="zh-CN" sz="1400" dirty="0">
                        <a:effectLst/>
                        <a:latin typeface="Times New Roman" panose="02020603050405020304" pitchFamily="18" charset="0"/>
                        <a:ea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just" fontAlgn="auto">
                        <a:lnSpc>
                          <a:spcPts val="1800"/>
                        </a:lnSpc>
                        <a:spcAft>
                          <a:spcPts val="0"/>
                        </a:spcAft>
                      </a:pPr>
                      <a:endParaRPr lang="x-none" sz="1400" kern="100" dirty="0">
                        <a:effectLst/>
                        <a:latin typeface="等线" panose="02010600030101010101" pitchFamily="2" charset="-122"/>
                        <a:ea typeface="宋体" panose="02010600030101010101" pitchFamily="2" charset="-122"/>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2250087214"/>
                  </a:ext>
                </a:extLst>
              </a:tr>
              <a:tr h="270000">
                <a:tc>
                  <a:txBody>
                    <a:bodyPr/>
                    <a:lstStyle/>
                    <a:p>
                      <a:pPr algn="just" fontAlgn="auto">
                        <a:lnSpc>
                          <a:spcPts val="1800"/>
                        </a:lnSpc>
                        <a:spcAft>
                          <a:spcPts val="0"/>
                        </a:spcAft>
                      </a:pPr>
                      <a:r>
                        <a:rPr lang="en-US" altLang="zh-CN" sz="1400" kern="100" dirty="0">
                          <a:effectLst/>
                          <a:latin typeface="等线" panose="02010600030101010101" pitchFamily="2" charset="-122"/>
                          <a:ea typeface="宋体" panose="02010600030101010101" pitchFamily="2" charset="-122"/>
                        </a:rPr>
                        <a:t> </a:t>
                      </a:r>
                      <a:r>
                        <a:rPr lang="zh-CN" sz="1400" kern="100" dirty="0">
                          <a:effectLst/>
                          <a:latin typeface="等线" panose="02010600030101010101" pitchFamily="2" charset="-122"/>
                          <a:ea typeface="宋体" panose="02010600030101010101" pitchFamily="2" charset="-122"/>
                        </a:rPr>
                        <a:t>模型任务与功能类别码</a:t>
                      </a:r>
                      <a:endParaRPr lang="zh-CN" sz="1400" dirty="0">
                        <a:effectLst/>
                        <a:latin typeface="Times New Roman" panose="02020603050405020304" pitchFamily="18" charset="0"/>
                        <a:ea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just" fontAlgn="auto">
                        <a:lnSpc>
                          <a:spcPts val="1800"/>
                        </a:lnSpc>
                        <a:spcAft>
                          <a:spcPts val="0"/>
                        </a:spcAft>
                      </a:pPr>
                      <a:endParaRPr lang="x-none" sz="1400" kern="100" dirty="0">
                        <a:effectLst/>
                        <a:latin typeface="等线" panose="02010600030101010101" pitchFamily="2" charset="-122"/>
                        <a:ea typeface="宋体" panose="02010600030101010101" pitchFamily="2" charset="-122"/>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just" fontAlgn="auto">
                        <a:lnSpc>
                          <a:spcPts val="1800"/>
                        </a:lnSpc>
                        <a:spcAft>
                          <a:spcPts val="0"/>
                        </a:spcAft>
                      </a:pPr>
                      <a:r>
                        <a:rPr lang="x-none" sz="1400" kern="100" dirty="0">
                          <a:effectLst/>
                          <a:latin typeface="等线" panose="02010600030101010101" pitchFamily="2" charset="-122"/>
                          <a:ea typeface="宋体" panose="02010600030101010101" pitchFamily="2" charset="-122"/>
                        </a:rPr>
                        <a:t> </a:t>
                      </a:r>
                      <a:endParaRPr lang="zh-CN" sz="1400" dirty="0">
                        <a:effectLst/>
                        <a:latin typeface="Times New Roman" panose="02020603050405020304" pitchFamily="18" charset="0"/>
                        <a:ea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just" fontAlgn="auto">
                        <a:lnSpc>
                          <a:spcPts val="1800"/>
                        </a:lnSpc>
                        <a:spcAft>
                          <a:spcPts val="0"/>
                        </a:spcAft>
                      </a:pPr>
                      <a:r>
                        <a:rPr lang="x-none" sz="1400" kern="100" dirty="0">
                          <a:effectLst/>
                          <a:latin typeface="等线" panose="02010600030101010101" pitchFamily="2" charset="-122"/>
                          <a:ea typeface="宋体" panose="02010600030101010101" pitchFamily="2" charset="-122"/>
                        </a:rPr>
                        <a:t> </a:t>
                      </a:r>
                      <a:endParaRPr lang="zh-CN" sz="1400" dirty="0">
                        <a:effectLst/>
                        <a:latin typeface="Times New Roman" panose="02020603050405020304" pitchFamily="18" charset="0"/>
                        <a:ea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just" fontAlgn="auto">
                        <a:lnSpc>
                          <a:spcPts val="1800"/>
                        </a:lnSpc>
                        <a:spcAft>
                          <a:spcPts val="0"/>
                        </a:spcAft>
                      </a:pPr>
                      <a:r>
                        <a:rPr lang="x-none" sz="1400" kern="100" dirty="0">
                          <a:effectLst/>
                          <a:latin typeface="等线" panose="02010600030101010101" pitchFamily="2" charset="-122"/>
                          <a:ea typeface="宋体" panose="02010600030101010101" pitchFamily="2" charset="-122"/>
                        </a:rPr>
                        <a:t> </a:t>
                      </a:r>
                      <a:endParaRPr lang="zh-CN" sz="1400" dirty="0">
                        <a:effectLst/>
                        <a:latin typeface="Times New Roman" panose="02020603050405020304" pitchFamily="18" charset="0"/>
                        <a:ea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898556132"/>
                  </a:ext>
                </a:extLst>
              </a:tr>
              <a:tr h="270000">
                <a:tc>
                  <a:txBody>
                    <a:bodyPr/>
                    <a:lstStyle/>
                    <a:p>
                      <a:pPr algn="just" fontAlgn="auto">
                        <a:lnSpc>
                          <a:spcPts val="1800"/>
                        </a:lnSpc>
                        <a:spcAft>
                          <a:spcPts val="0"/>
                        </a:spcAft>
                      </a:pPr>
                      <a:r>
                        <a:rPr lang="en-US" altLang="zh-CN" sz="1400" kern="100" dirty="0">
                          <a:effectLst/>
                          <a:latin typeface="等线" panose="02010600030101010101" pitchFamily="2" charset="-122"/>
                          <a:ea typeface="宋体" panose="02010600030101010101" pitchFamily="2" charset="-122"/>
                        </a:rPr>
                        <a:t> </a:t>
                      </a:r>
                      <a:r>
                        <a:rPr lang="zh-CN" sz="1400" kern="100" dirty="0">
                          <a:effectLst/>
                          <a:latin typeface="等线" panose="02010600030101010101" pitchFamily="2" charset="-122"/>
                          <a:ea typeface="宋体" panose="02010600030101010101" pitchFamily="2" charset="-122"/>
                        </a:rPr>
                        <a:t>模型版本号编码</a:t>
                      </a:r>
                      <a:endParaRPr lang="zh-CN" sz="1400" dirty="0">
                        <a:effectLst/>
                        <a:latin typeface="Times New Roman" panose="02020603050405020304" pitchFamily="18" charset="0"/>
                        <a:ea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just" fontAlgn="auto">
                        <a:lnSpc>
                          <a:spcPts val="1800"/>
                        </a:lnSpc>
                        <a:spcAft>
                          <a:spcPts val="0"/>
                        </a:spcAft>
                      </a:pPr>
                      <a:r>
                        <a:rPr lang="x-none" sz="1400" kern="100" dirty="0">
                          <a:effectLst/>
                          <a:latin typeface="等线" panose="02010600030101010101" pitchFamily="2" charset="-122"/>
                          <a:ea typeface="宋体" panose="02010600030101010101" pitchFamily="2" charset="-122"/>
                        </a:rPr>
                        <a:t> </a:t>
                      </a:r>
                      <a:endParaRPr lang="zh-CN" sz="1400" dirty="0">
                        <a:effectLst/>
                        <a:latin typeface="Times New Roman" panose="02020603050405020304" pitchFamily="18" charset="0"/>
                        <a:ea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just" fontAlgn="auto">
                        <a:lnSpc>
                          <a:spcPts val="1800"/>
                        </a:lnSpc>
                        <a:spcAft>
                          <a:spcPts val="0"/>
                        </a:spcAft>
                      </a:pPr>
                      <a:endParaRPr lang="x-none" sz="1400" kern="100" dirty="0">
                        <a:effectLst/>
                        <a:latin typeface="等线" panose="02010600030101010101" pitchFamily="2" charset="-122"/>
                        <a:ea typeface="宋体" panose="02010600030101010101" pitchFamily="2" charset="-122"/>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just" fontAlgn="auto">
                        <a:lnSpc>
                          <a:spcPts val="1800"/>
                        </a:lnSpc>
                        <a:spcAft>
                          <a:spcPts val="0"/>
                        </a:spcAft>
                      </a:pPr>
                      <a:r>
                        <a:rPr lang="x-none" sz="1400" kern="100" dirty="0">
                          <a:effectLst/>
                          <a:latin typeface="等线" panose="02010600030101010101" pitchFamily="2" charset="-122"/>
                          <a:ea typeface="宋体" panose="02010600030101010101" pitchFamily="2" charset="-122"/>
                        </a:rPr>
                        <a:t> </a:t>
                      </a:r>
                      <a:endParaRPr lang="zh-CN" sz="1400" dirty="0">
                        <a:effectLst/>
                        <a:latin typeface="Times New Roman" panose="02020603050405020304" pitchFamily="18" charset="0"/>
                        <a:ea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just" fontAlgn="auto">
                        <a:lnSpc>
                          <a:spcPts val="1800"/>
                        </a:lnSpc>
                        <a:spcAft>
                          <a:spcPts val="0"/>
                        </a:spcAft>
                      </a:pPr>
                      <a:r>
                        <a:rPr lang="x-none" sz="1400" kern="100" dirty="0">
                          <a:effectLst/>
                          <a:latin typeface="等线" panose="02010600030101010101" pitchFamily="2" charset="-122"/>
                          <a:ea typeface="宋体" panose="02010600030101010101" pitchFamily="2" charset="-122"/>
                        </a:rPr>
                        <a:t> </a:t>
                      </a:r>
                      <a:endParaRPr lang="zh-CN" sz="1400" dirty="0">
                        <a:effectLst/>
                        <a:latin typeface="Times New Roman" panose="02020603050405020304" pitchFamily="18" charset="0"/>
                        <a:ea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241959043"/>
                  </a:ext>
                </a:extLst>
              </a:tr>
            </a:tbl>
          </a:graphicData>
        </a:graphic>
      </p:graphicFrame>
      <p:cxnSp>
        <p:nvCxnSpPr>
          <p:cNvPr id="78" name="直接连接符 77">
            <a:extLst>
              <a:ext uri="{FF2B5EF4-FFF2-40B4-BE49-F238E27FC236}">
                <a16:creationId xmlns:a16="http://schemas.microsoft.com/office/drawing/2014/main" id="{B045F11E-25C5-4A65-B89B-3A0DF4DF6584}"/>
              </a:ext>
            </a:extLst>
          </p:cNvPr>
          <p:cNvCxnSpPr>
            <a:cxnSpLocks/>
          </p:cNvCxnSpPr>
          <p:nvPr/>
        </p:nvCxnSpPr>
        <p:spPr>
          <a:xfrm>
            <a:off x="4029630" y="1790087"/>
            <a:ext cx="438388" cy="0"/>
          </a:xfrm>
          <a:prstGeom prst="line">
            <a:avLst/>
          </a:prstGeom>
          <a:noFill/>
          <a:ln w="12700" cap="flat" cmpd="sng" algn="ctr">
            <a:solidFill>
              <a:schemeClr val="tx1"/>
            </a:solidFill>
            <a:prstDash val="solid"/>
            <a:miter lim="800000"/>
          </a:ln>
          <a:effectLst/>
        </p:spPr>
      </p:cxnSp>
      <p:cxnSp>
        <p:nvCxnSpPr>
          <p:cNvPr id="79" name="直接连接符 78">
            <a:extLst>
              <a:ext uri="{FF2B5EF4-FFF2-40B4-BE49-F238E27FC236}">
                <a16:creationId xmlns:a16="http://schemas.microsoft.com/office/drawing/2014/main" id="{1D949036-00C6-4E6A-A5A9-58C67D8A1EC2}"/>
              </a:ext>
            </a:extLst>
          </p:cNvPr>
          <p:cNvCxnSpPr>
            <a:cxnSpLocks/>
          </p:cNvCxnSpPr>
          <p:nvPr/>
        </p:nvCxnSpPr>
        <p:spPr>
          <a:xfrm>
            <a:off x="6538516" y="1574959"/>
            <a:ext cx="0" cy="754878"/>
          </a:xfrm>
          <a:prstGeom prst="line">
            <a:avLst/>
          </a:prstGeom>
          <a:noFill/>
          <a:ln w="12700" cap="flat" cmpd="sng" algn="ctr">
            <a:solidFill>
              <a:schemeClr val="tx1"/>
            </a:solidFill>
            <a:prstDash val="solid"/>
            <a:miter lim="800000"/>
          </a:ln>
          <a:effectLst/>
        </p:spPr>
      </p:cxnSp>
      <p:cxnSp>
        <p:nvCxnSpPr>
          <p:cNvPr id="80" name="直接连接符 79">
            <a:extLst>
              <a:ext uri="{FF2B5EF4-FFF2-40B4-BE49-F238E27FC236}">
                <a16:creationId xmlns:a16="http://schemas.microsoft.com/office/drawing/2014/main" id="{299D29A1-0ABC-428E-85CC-E4B876A1D573}"/>
              </a:ext>
            </a:extLst>
          </p:cNvPr>
          <p:cNvCxnSpPr>
            <a:cxnSpLocks/>
          </p:cNvCxnSpPr>
          <p:nvPr/>
        </p:nvCxnSpPr>
        <p:spPr>
          <a:xfrm>
            <a:off x="4029630" y="2329837"/>
            <a:ext cx="2508886" cy="0"/>
          </a:xfrm>
          <a:prstGeom prst="line">
            <a:avLst/>
          </a:prstGeom>
          <a:noFill/>
          <a:ln w="12700" cap="flat" cmpd="sng" algn="ctr">
            <a:solidFill>
              <a:schemeClr val="tx1"/>
            </a:solidFill>
            <a:prstDash val="solid"/>
            <a:miter lim="800000"/>
          </a:ln>
          <a:effectLst/>
        </p:spPr>
      </p:cxnSp>
      <p:cxnSp>
        <p:nvCxnSpPr>
          <p:cNvPr id="81" name="直接连接符 80">
            <a:extLst>
              <a:ext uri="{FF2B5EF4-FFF2-40B4-BE49-F238E27FC236}">
                <a16:creationId xmlns:a16="http://schemas.microsoft.com/office/drawing/2014/main" id="{D208E588-09D0-48DB-BF7B-7B20E356874A}"/>
              </a:ext>
            </a:extLst>
          </p:cNvPr>
          <p:cNvCxnSpPr>
            <a:cxnSpLocks/>
          </p:cNvCxnSpPr>
          <p:nvPr/>
        </p:nvCxnSpPr>
        <p:spPr>
          <a:xfrm flipH="1">
            <a:off x="5279230" y="1574959"/>
            <a:ext cx="2" cy="484189"/>
          </a:xfrm>
          <a:prstGeom prst="line">
            <a:avLst/>
          </a:prstGeom>
          <a:noFill/>
          <a:ln w="12700" cap="flat" cmpd="sng" algn="ctr">
            <a:solidFill>
              <a:schemeClr val="tx1"/>
            </a:solidFill>
            <a:prstDash val="solid"/>
            <a:miter lim="800000"/>
          </a:ln>
          <a:effectLst/>
        </p:spPr>
      </p:cxnSp>
      <p:cxnSp>
        <p:nvCxnSpPr>
          <p:cNvPr id="82" name="直接连接符 81">
            <a:extLst>
              <a:ext uri="{FF2B5EF4-FFF2-40B4-BE49-F238E27FC236}">
                <a16:creationId xmlns:a16="http://schemas.microsoft.com/office/drawing/2014/main" id="{70874EC2-BB0E-404A-88F7-BD2C9D8BCFD3}"/>
              </a:ext>
            </a:extLst>
          </p:cNvPr>
          <p:cNvCxnSpPr>
            <a:cxnSpLocks/>
          </p:cNvCxnSpPr>
          <p:nvPr/>
        </p:nvCxnSpPr>
        <p:spPr>
          <a:xfrm>
            <a:off x="4468018" y="1574959"/>
            <a:ext cx="0" cy="215128"/>
          </a:xfrm>
          <a:prstGeom prst="line">
            <a:avLst/>
          </a:prstGeom>
          <a:noFill/>
          <a:ln w="12700" cap="flat" cmpd="sng" algn="ctr">
            <a:solidFill>
              <a:schemeClr val="tx1"/>
            </a:solidFill>
            <a:prstDash val="solid"/>
            <a:miter lim="800000"/>
          </a:ln>
          <a:effectLst/>
        </p:spPr>
      </p:cxnSp>
      <p:cxnSp>
        <p:nvCxnSpPr>
          <p:cNvPr id="83" name="直接连接符 82">
            <a:extLst>
              <a:ext uri="{FF2B5EF4-FFF2-40B4-BE49-F238E27FC236}">
                <a16:creationId xmlns:a16="http://schemas.microsoft.com/office/drawing/2014/main" id="{65C89883-D293-46F3-AD5D-BB73175D726E}"/>
              </a:ext>
            </a:extLst>
          </p:cNvPr>
          <p:cNvCxnSpPr>
            <a:cxnSpLocks/>
          </p:cNvCxnSpPr>
          <p:nvPr/>
        </p:nvCxnSpPr>
        <p:spPr>
          <a:xfrm flipV="1">
            <a:off x="4029630" y="2059148"/>
            <a:ext cx="1249600" cy="1586"/>
          </a:xfrm>
          <a:prstGeom prst="line">
            <a:avLst/>
          </a:prstGeom>
          <a:noFill/>
          <a:ln w="12700" cap="flat" cmpd="sng" algn="ctr">
            <a:solidFill>
              <a:schemeClr val="tx1"/>
            </a:solidFill>
            <a:prstDash val="solid"/>
            <a:miter lim="800000"/>
          </a:ln>
          <a:effectLst/>
        </p:spPr>
      </p:cxnSp>
      <p:graphicFrame>
        <p:nvGraphicFramePr>
          <p:cNvPr id="46" name="表格 45">
            <a:extLst>
              <a:ext uri="{FF2B5EF4-FFF2-40B4-BE49-F238E27FC236}">
                <a16:creationId xmlns:a16="http://schemas.microsoft.com/office/drawing/2014/main" id="{7FA35E8E-D649-4965-8F1F-498A14A93C9A}"/>
              </a:ext>
            </a:extLst>
          </p:cNvPr>
          <p:cNvGraphicFramePr>
            <a:graphicFrameLocks noGrp="1"/>
          </p:cNvGraphicFramePr>
          <p:nvPr>
            <p:extLst>
              <p:ext uri="{D42A27DB-BD31-4B8C-83A1-F6EECF244321}">
                <p14:modId xmlns:p14="http://schemas.microsoft.com/office/powerpoint/2010/main" val="3939847246"/>
              </p:ext>
            </p:extLst>
          </p:nvPr>
        </p:nvGraphicFramePr>
        <p:xfrm>
          <a:off x="342900" y="3728646"/>
          <a:ext cx="8151587" cy="2663999"/>
        </p:xfrm>
        <a:graphic>
          <a:graphicData uri="http://schemas.openxmlformats.org/drawingml/2006/table">
            <a:tbl>
              <a:tblPr firstRow="1" firstCol="1" bandRow="1"/>
              <a:tblGrid>
                <a:gridCol w="1841909">
                  <a:extLst>
                    <a:ext uri="{9D8B030D-6E8A-4147-A177-3AD203B41FA5}">
                      <a16:colId xmlns:a16="http://schemas.microsoft.com/office/drawing/2014/main" val="1895874778"/>
                    </a:ext>
                  </a:extLst>
                </a:gridCol>
                <a:gridCol w="662385">
                  <a:extLst>
                    <a:ext uri="{9D8B030D-6E8A-4147-A177-3AD203B41FA5}">
                      <a16:colId xmlns:a16="http://schemas.microsoft.com/office/drawing/2014/main" val="2819338944"/>
                    </a:ext>
                  </a:extLst>
                </a:gridCol>
                <a:gridCol w="127688">
                  <a:extLst>
                    <a:ext uri="{9D8B030D-6E8A-4147-A177-3AD203B41FA5}">
                      <a16:colId xmlns:a16="http://schemas.microsoft.com/office/drawing/2014/main" val="608778686"/>
                    </a:ext>
                  </a:extLst>
                </a:gridCol>
                <a:gridCol w="677857">
                  <a:extLst>
                    <a:ext uri="{9D8B030D-6E8A-4147-A177-3AD203B41FA5}">
                      <a16:colId xmlns:a16="http://schemas.microsoft.com/office/drawing/2014/main" val="441414898"/>
                    </a:ext>
                  </a:extLst>
                </a:gridCol>
                <a:gridCol w="594360">
                  <a:extLst>
                    <a:ext uri="{9D8B030D-6E8A-4147-A177-3AD203B41FA5}">
                      <a16:colId xmlns:a16="http://schemas.microsoft.com/office/drawing/2014/main" val="3209473741"/>
                    </a:ext>
                  </a:extLst>
                </a:gridCol>
                <a:gridCol w="118872">
                  <a:extLst>
                    <a:ext uri="{9D8B030D-6E8A-4147-A177-3AD203B41FA5}">
                      <a16:colId xmlns:a16="http://schemas.microsoft.com/office/drawing/2014/main" val="3067391555"/>
                    </a:ext>
                  </a:extLst>
                </a:gridCol>
                <a:gridCol w="722376">
                  <a:extLst>
                    <a:ext uri="{9D8B030D-6E8A-4147-A177-3AD203B41FA5}">
                      <a16:colId xmlns:a16="http://schemas.microsoft.com/office/drawing/2014/main" val="1598796010"/>
                    </a:ext>
                  </a:extLst>
                </a:gridCol>
                <a:gridCol w="557784">
                  <a:extLst>
                    <a:ext uri="{9D8B030D-6E8A-4147-A177-3AD203B41FA5}">
                      <a16:colId xmlns:a16="http://schemas.microsoft.com/office/drawing/2014/main" val="3610245194"/>
                    </a:ext>
                  </a:extLst>
                </a:gridCol>
                <a:gridCol w="118872">
                  <a:extLst>
                    <a:ext uri="{9D8B030D-6E8A-4147-A177-3AD203B41FA5}">
                      <a16:colId xmlns:a16="http://schemas.microsoft.com/office/drawing/2014/main" val="1536193684"/>
                    </a:ext>
                  </a:extLst>
                </a:gridCol>
                <a:gridCol w="914400">
                  <a:extLst>
                    <a:ext uri="{9D8B030D-6E8A-4147-A177-3AD203B41FA5}">
                      <a16:colId xmlns:a16="http://schemas.microsoft.com/office/drawing/2014/main" val="733596707"/>
                    </a:ext>
                  </a:extLst>
                </a:gridCol>
                <a:gridCol w="594360">
                  <a:extLst>
                    <a:ext uri="{9D8B030D-6E8A-4147-A177-3AD203B41FA5}">
                      <a16:colId xmlns:a16="http://schemas.microsoft.com/office/drawing/2014/main" val="428370416"/>
                    </a:ext>
                  </a:extLst>
                </a:gridCol>
                <a:gridCol w="128016">
                  <a:extLst>
                    <a:ext uri="{9D8B030D-6E8A-4147-A177-3AD203B41FA5}">
                      <a16:colId xmlns:a16="http://schemas.microsoft.com/office/drawing/2014/main" val="2143142784"/>
                    </a:ext>
                  </a:extLst>
                </a:gridCol>
                <a:gridCol w="1092708">
                  <a:extLst>
                    <a:ext uri="{9D8B030D-6E8A-4147-A177-3AD203B41FA5}">
                      <a16:colId xmlns:a16="http://schemas.microsoft.com/office/drawing/2014/main" val="3384085445"/>
                    </a:ext>
                  </a:extLst>
                </a:gridCol>
              </a:tblGrid>
              <a:tr h="258769">
                <a:tc>
                  <a:txBody>
                    <a:bodyPr/>
                    <a:lstStyle/>
                    <a:p>
                      <a:pPr algn="just" fontAlgn="auto">
                        <a:lnSpc>
                          <a:spcPts val="1800"/>
                        </a:lnSpc>
                        <a:spcAft>
                          <a:spcPts val="0"/>
                        </a:spcAft>
                      </a:pPr>
                      <a:r>
                        <a:rPr lang="x-none" sz="1400" u="none" strike="noStrike"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lgn="ctr" fontAlgn="auto">
                        <a:lnSpc>
                          <a:spcPts val="1800"/>
                        </a:lnSpc>
                        <a:spcAft>
                          <a:spcPts val="0"/>
                        </a:spcAft>
                      </a:pPr>
                      <a:r>
                        <a:rPr lang="en-US" sz="1400" u="sng" kern="100" dirty="0">
                          <a:effectLst/>
                          <a:latin typeface="Times New Roman" panose="02020603050405020304" pitchFamily="18" charset="0"/>
                          <a:ea typeface="微软雅黑" panose="020B0503020204020204" pitchFamily="34" charset="-122"/>
                          <a:cs typeface="Times New Roman" panose="02020603050405020304" pitchFamily="18" charset="0"/>
                        </a:rPr>
                        <a:t>510</a:t>
                      </a:r>
                      <a:r>
                        <a:rPr lang="zh-CN" sz="1400" u="sng"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auto">
                        <a:lnSpc>
                          <a:spcPts val="1800"/>
                        </a:lnSpc>
                        <a:spcAft>
                          <a:spcPts val="0"/>
                        </a:spcAft>
                      </a:pPr>
                      <a:r>
                        <a:rPr lang="en-US" sz="1400"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auto">
                        <a:lnSpc>
                          <a:spcPts val="1800"/>
                        </a:lnSpc>
                        <a:spcAft>
                          <a:spcPts val="0"/>
                        </a:spcAft>
                      </a:pPr>
                      <a:r>
                        <a:rPr lang="zh-CN" sz="1400" u="sng"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auto">
                        <a:lnSpc>
                          <a:spcPts val="1800"/>
                        </a:lnSpc>
                        <a:spcAft>
                          <a:spcPts val="0"/>
                        </a:spcAft>
                      </a:pPr>
                      <a:r>
                        <a:rPr lang="zh-CN" sz="1400" u="sng"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auto">
                        <a:lnSpc>
                          <a:spcPts val="1800"/>
                        </a:lnSpc>
                        <a:spcAft>
                          <a:spcPts val="0"/>
                        </a:spcAft>
                      </a:pPr>
                      <a:r>
                        <a:rPr lang="en-US" sz="1400"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auto">
                        <a:lnSpc>
                          <a:spcPts val="1800"/>
                        </a:lnSpc>
                        <a:spcAft>
                          <a:spcPts val="0"/>
                        </a:spcAft>
                      </a:pPr>
                      <a:r>
                        <a:rPr lang="zh-CN" sz="1400" u="sng"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just" fontAlgn="auto">
                        <a:lnSpc>
                          <a:spcPts val="1800"/>
                        </a:lnSpc>
                        <a:spcAft>
                          <a:spcPts val="0"/>
                        </a:spcAft>
                      </a:pPr>
                      <a:r>
                        <a:rPr lang="zh-CN" sz="1400" u="sng"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auto">
                        <a:lnSpc>
                          <a:spcPts val="1800"/>
                        </a:lnSpc>
                        <a:spcAft>
                          <a:spcPts val="0"/>
                        </a:spcAft>
                      </a:pPr>
                      <a:r>
                        <a:rPr lang="en-US" sz="1400"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auto">
                        <a:lnSpc>
                          <a:spcPts val="1800"/>
                        </a:lnSpc>
                        <a:spcAft>
                          <a:spcPts val="0"/>
                        </a:spcAft>
                      </a:pPr>
                      <a:r>
                        <a:rPr lang="zh-CN" sz="1400" u="sng"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auto">
                        <a:lnSpc>
                          <a:spcPts val="1800"/>
                        </a:lnSpc>
                        <a:spcAft>
                          <a:spcPts val="0"/>
                        </a:spcAft>
                      </a:pPr>
                      <a:r>
                        <a:rPr lang="zh-CN" sz="1400" u="sng"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auto">
                        <a:lnSpc>
                          <a:spcPts val="1800"/>
                        </a:lnSpc>
                        <a:spcAft>
                          <a:spcPts val="0"/>
                        </a:spcAft>
                      </a:pPr>
                      <a:r>
                        <a:rPr lang="en-US" sz="1400"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auto">
                        <a:lnSpc>
                          <a:spcPts val="1800"/>
                        </a:lnSpc>
                        <a:spcAft>
                          <a:spcPts val="0"/>
                        </a:spcAft>
                      </a:pPr>
                      <a:r>
                        <a:rPr lang="zh-CN" sz="1400" u="sng"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765786260"/>
                  </a:ext>
                </a:extLst>
              </a:tr>
              <a:tr h="299345">
                <a:tc>
                  <a:txBody>
                    <a:bodyPr/>
                    <a:lstStyle/>
                    <a:p>
                      <a:pPr algn="l" fontAlgn="auto">
                        <a:lnSpc>
                          <a:spcPts val="1800"/>
                        </a:lnSpc>
                        <a:spcAft>
                          <a:spcPts val="0"/>
                        </a:spcAft>
                      </a:pP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管理机构码（前</a:t>
                      </a: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5</a:t>
                      </a:r>
                      <a:r>
                        <a:rPr 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位）</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auto">
                        <a:lnSpc>
                          <a:spcPts val="1800"/>
                        </a:lnSpc>
                        <a:spcAft>
                          <a:spcPts val="0"/>
                        </a:spcAft>
                      </a:pPr>
                      <a:r>
                        <a:rPr lang="en-US" sz="1400" u="none" strike="noStrike" kern="100" dirty="0">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auto">
                        <a:lnSpc>
                          <a:spcPts val="1800"/>
                        </a:lnSpc>
                        <a:spcAft>
                          <a:spcPts val="0"/>
                        </a:spcAft>
                      </a:pPr>
                      <a:r>
                        <a:rPr lang="en-US" sz="1400" u="none" strike="noStrike" kern="100" dirty="0">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auto">
                        <a:lnSpc>
                          <a:spcPts val="1800"/>
                        </a:lnSpc>
                        <a:spcAft>
                          <a:spcPts val="0"/>
                        </a:spcAft>
                      </a:pPr>
                      <a:r>
                        <a:rPr lang="en-US" sz="1400" u="none" strike="noStrike" kern="100" dirty="0">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870333392"/>
                  </a:ext>
                </a:extLst>
              </a:tr>
              <a:tr h="301090">
                <a:tc>
                  <a:txBody>
                    <a:bodyPr/>
                    <a:lstStyle/>
                    <a:p>
                      <a:pPr algn="l" fontAlgn="auto">
                        <a:lnSpc>
                          <a:spcPts val="1800"/>
                        </a:lnSpc>
                        <a:spcAft>
                          <a:spcPts val="0"/>
                        </a:spcAft>
                      </a:pP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所属系统类别码</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just" fontAlgn="auto">
                        <a:lnSpc>
                          <a:spcPts val="1800"/>
                        </a:lnSpc>
                        <a:spcAft>
                          <a:spcPts val="0"/>
                        </a:spcAft>
                      </a:pPr>
                      <a:endPar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just" fontAlgn="auto">
                        <a:lnSpc>
                          <a:spcPts val="1800"/>
                        </a:lnSpc>
                        <a:spcAft>
                          <a:spcPts val="0"/>
                        </a:spcAft>
                      </a:pPr>
                      <a:endPar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auto">
                        <a:lnSpc>
                          <a:spcPts val="1800"/>
                        </a:lnSpc>
                        <a:spcAft>
                          <a:spcPts val="0"/>
                        </a:spcAft>
                      </a:pPr>
                      <a:r>
                        <a:rPr lang="en-US" sz="1400" u="none" strike="noStrike" kern="100" dirty="0">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auto">
                        <a:lnSpc>
                          <a:spcPts val="1800"/>
                        </a:lnSpc>
                        <a:spcAft>
                          <a:spcPts val="0"/>
                        </a:spcAft>
                      </a:pPr>
                      <a:r>
                        <a:rPr lang="en-US" sz="1400" u="none" strike="noStrike" kern="100" dirty="0">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auto">
                        <a:lnSpc>
                          <a:spcPts val="1800"/>
                        </a:lnSpc>
                        <a:spcAft>
                          <a:spcPts val="0"/>
                        </a:spcAft>
                      </a:pPr>
                      <a:r>
                        <a:rPr lang="en-US" sz="1400" u="none" strike="noStrike" kern="100" dirty="0">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908525888"/>
                  </a:ext>
                </a:extLst>
              </a:tr>
              <a:tr h="301090">
                <a:tc>
                  <a:txBody>
                    <a:bodyPr/>
                    <a:lstStyle/>
                    <a:p>
                      <a:pPr algn="l" fontAlgn="auto">
                        <a:lnSpc>
                          <a:spcPts val="1800"/>
                        </a:lnSpc>
                        <a:spcAft>
                          <a:spcPts val="0"/>
                        </a:spcAft>
                      </a:pP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所属系统序号</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just" fontAlgn="auto">
                        <a:lnSpc>
                          <a:spcPts val="1800"/>
                        </a:lnSpc>
                        <a:spcAft>
                          <a:spcPts val="0"/>
                        </a:spcAft>
                      </a:pPr>
                      <a:endPar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auto">
                        <a:lnSpc>
                          <a:spcPts val="1800"/>
                        </a:lnSpc>
                        <a:spcAft>
                          <a:spcPts val="0"/>
                        </a:spcAft>
                      </a:pPr>
                      <a:r>
                        <a:rPr lang="en-US" sz="1400" u="none" strike="noStrike" kern="100" dirty="0">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auto">
                        <a:lnSpc>
                          <a:spcPts val="1800"/>
                        </a:lnSpc>
                        <a:spcAft>
                          <a:spcPts val="0"/>
                        </a:spcAft>
                      </a:pPr>
                      <a:r>
                        <a:rPr lang="en-US" sz="1400" u="none" strike="noStrike" kern="100" dirty="0">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auto">
                        <a:lnSpc>
                          <a:spcPts val="1800"/>
                        </a:lnSpc>
                        <a:spcAft>
                          <a:spcPts val="0"/>
                        </a:spcAft>
                      </a:pPr>
                      <a:r>
                        <a:rPr lang="en-US" sz="1400" u="none" strike="noStrike" kern="100" dirty="0">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934043510"/>
                  </a:ext>
                </a:extLst>
              </a:tr>
              <a:tr h="299345">
                <a:tc>
                  <a:txBody>
                    <a:bodyPr/>
                    <a:lstStyle/>
                    <a:p>
                      <a:pPr algn="l" fontAlgn="auto">
                        <a:lnSpc>
                          <a:spcPts val="1800"/>
                        </a:lnSpc>
                        <a:spcAft>
                          <a:spcPts val="0"/>
                        </a:spcAft>
                      </a:pP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装备类别码</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auto">
                        <a:lnSpc>
                          <a:spcPts val="1800"/>
                        </a:lnSpc>
                        <a:spcAft>
                          <a:spcPts val="0"/>
                        </a:spcAft>
                      </a:pPr>
                      <a:r>
                        <a:rPr lang="en-US" sz="1400" u="none" strike="noStrike" kern="100" dirty="0">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auto">
                        <a:lnSpc>
                          <a:spcPts val="1800"/>
                        </a:lnSpc>
                        <a:spcAft>
                          <a:spcPts val="0"/>
                        </a:spcAft>
                      </a:pPr>
                      <a:r>
                        <a:rPr lang="en-US" sz="1400" u="none" strike="noStrike" kern="100" dirty="0">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auto">
                        <a:lnSpc>
                          <a:spcPts val="1800"/>
                        </a:lnSpc>
                        <a:spcAft>
                          <a:spcPts val="0"/>
                        </a:spcAft>
                      </a:pPr>
                      <a:r>
                        <a:rPr lang="en-US" sz="1400" u="none" strike="noStrike" kern="100" dirty="0">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598428428"/>
                  </a:ext>
                </a:extLst>
              </a:tr>
              <a:tr h="301090">
                <a:tc>
                  <a:txBody>
                    <a:bodyPr/>
                    <a:lstStyle/>
                    <a:p>
                      <a:pPr algn="l" fontAlgn="auto">
                        <a:lnSpc>
                          <a:spcPts val="1800"/>
                        </a:lnSpc>
                        <a:spcAft>
                          <a:spcPts val="0"/>
                        </a:spcAft>
                      </a:pP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设备序号</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just" fontAlgn="auto">
                        <a:lnSpc>
                          <a:spcPts val="1800"/>
                        </a:lnSpc>
                        <a:spcAft>
                          <a:spcPts val="0"/>
                        </a:spcAft>
                      </a:pPr>
                      <a:endPar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706953804"/>
                  </a:ext>
                </a:extLst>
              </a:tr>
              <a:tr h="301090">
                <a:tc>
                  <a:txBody>
                    <a:bodyPr/>
                    <a:lstStyle/>
                    <a:p>
                      <a:pPr algn="l" fontAlgn="auto">
                        <a:lnSpc>
                          <a:spcPts val="1800"/>
                        </a:lnSpc>
                        <a:spcAft>
                          <a:spcPts val="0"/>
                        </a:spcAft>
                      </a:pP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模型原理类别码</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just" fontAlgn="auto">
                        <a:lnSpc>
                          <a:spcPts val="1800"/>
                        </a:lnSpc>
                        <a:spcAft>
                          <a:spcPts val="0"/>
                        </a:spcAft>
                      </a:pPr>
                      <a:r>
                        <a:rPr lang="en-US" sz="1400" u="none" strike="noStrike" kern="100" dirty="0">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just" fontAlgn="auto">
                        <a:lnSpc>
                          <a:spcPts val="1800"/>
                        </a:lnSpc>
                        <a:spcAft>
                          <a:spcPts val="0"/>
                        </a:spcAft>
                      </a:pPr>
                      <a:endPar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336640419"/>
                  </a:ext>
                </a:extLst>
              </a:tr>
              <a:tr h="301090">
                <a:tc>
                  <a:txBody>
                    <a:bodyPr/>
                    <a:lstStyle/>
                    <a:p>
                      <a:pPr algn="l" fontAlgn="auto">
                        <a:lnSpc>
                          <a:spcPts val="1800"/>
                        </a:lnSpc>
                        <a:spcAft>
                          <a:spcPts val="0"/>
                        </a:spcAft>
                      </a:pPr>
                      <a:r>
                        <a:rPr lang="en-US" alt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sz="1400" kern="100" dirty="0">
                          <a:effectLst/>
                          <a:latin typeface="Times New Roman" panose="02020603050405020304" pitchFamily="18" charset="0"/>
                          <a:ea typeface="微软雅黑" panose="020B0503020204020204" pitchFamily="34" charset="-122"/>
                          <a:cs typeface="Times New Roman" panose="02020603050405020304" pitchFamily="18" charset="0"/>
                        </a:rPr>
                        <a:t>模型任务与功能类别码</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just" fontAlgn="auto">
                        <a:lnSpc>
                          <a:spcPts val="1800"/>
                        </a:lnSpc>
                        <a:spcAft>
                          <a:spcPts val="0"/>
                        </a:spcAft>
                      </a:pPr>
                      <a:endPar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just" fontAlgn="auto">
                        <a:lnSpc>
                          <a:spcPts val="1800"/>
                        </a:lnSpc>
                        <a:spcAft>
                          <a:spcPts val="0"/>
                        </a:spcAft>
                      </a:pPr>
                      <a:r>
                        <a:rPr lang="x-none" sz="1400" kern="10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just" fontAlgn="auto">
                        <a:lnSpc>
                          <a:spcPts val="1800"/>
                        </a:lnSpc>
                        <a:spcAft>
                          <a:spcPts val="0"/>
                        </a:spcAft>
                      </a:pPr>
                      <a:r>
                        <a:rPr lang="x-none" sz="1400" kern="10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467634212"/>
                  </a:ext>
                </a:extLst>
              </a:tr>
              <a:tr h="301090">
                <a:tc>
                  <a:txBody>
                    <a:bodyPr/>
                    <a:lstStyle/>
                    <a:p>
                      <a:pPr algn="l" fontAlgn="auto">
                        <a:lnSpc>
                          <a:spcPts val="1800"/>
                        </a:lnSpc>
                        <a:spcAft>
                          <a:spcPts val="0"/>
                        </a:spcAft>
                      </a:pPr>
                      <a:r>
                        <a:rPr lang="en-US" sz="14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en-US" sz="1400" dirty="0" err="1">
                          <a:effectLst/>
                          <a:latin typeface="Times New Roman" panose="02020603050405020304" pitchFamily="18" charset="0"/>
                          <a:ea typeface="微软雅黑" panose="020B0503020204020204" pitchFamily="34" charset="-122"/>
                          <a:cs typeface="Times New Roman" panose="02020603050405020304" pitchFamily="18" charset="0"/>
                        </a:rPr>
                        <a:t>模型版本号编码</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just" fontAlgn="auto">
                        <a:lnSpc>
                          <a:spcPts val="1800"/>
                        </a:lnSpc>
                        <a:spcAft>
                          <a:spcPts val="0"/>
                        </a:spcAft>
                      </a:pPr>
                      <a:endPar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just" fontAlgn="auto">
                        <a:lnSpc>
                          <a:spcPts val="1800"/>
                        </a:lnSpc>
                        <a:spcAft>
                          <a:spcPts val="0"/>
                        </a:spcAft>
                      </a:pPr>
                      <a:r>
                        <a:rPr lang="x-none" sz="1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sz="14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720953916"/>
                  </a:ext>
                </a:extLst>
              </a:tr>
            </a:tbl>
          </a:graphicData>
        </a:graphic>
      </p:graphicFrame>
      <p:cxnSp>
        <p:nvCxnSpPr>
          <p:cNvPr id="120" name="直接连接符 119">
            <a:extLst>
              <a:ext uri="{FF2B5EF4-FFF2-40B4-BE49-F238E27FC236}">
                <a16:creationId xmlns:a16="http://schemas.microsoft.com/office/drawing/2014/main" id="{D149ED52-DC40-41D9-9DA6-63B7F576EA35}"/>
              </a:ext>
            </a:extLst>
          </p:cNvPr>
          <p:cNvCxnSpPr>
            <a:cxnSpLocks/>
          </p:cNvCxnSpPr>
          <p:nvPr/>
        </p:nvCxnSpPr>
        <p:spPr>
          <a:xfrm>
            <a:off x="2174072" y="4134909"/>
            <a:ext cx="322923" cy="0"/>
          </a:xfrm>
          <a:prstGeom prst="line">
            <a:avLst/>
          </a:prstGeom>
          <a:noFill/>
          <a:ln w="12700" cap="flat" cmpd="sng" algn="ctr">
            <a:solidFill>
              <a:schemeClr val="tx1"/>
            </a:solidFill>
            <a:prstDash val="solid"/>
            <a:miter lim="800000"/>
          </a:ln>
          <a:effectLst/>
        </p:spPr>
      </p:cxnSp>
      <p:cxnSp>
        <p:nvCxnSpPr>
          <p:cNvPr id="121" name="直接连接符 120">
            <a:extLst>
              <a:ext uri="{FF2B5EF4-FFF2-40B4-BE49-F238E27FC236}">
                <a16:creationId xmlns:a16="http://schemas.microsoft.com/office/drawing/2014/main" id="{7C335378-09FE-4C39-90F1-BF9D965E088E}"/>
              </a:ext>
            </a:extLst>
          </p:cNvPr>
          <p:cNvCxnSpPr>
            <a:cxnSpLocks/>
          </p:cNvCxnSpPr>
          <p:nvPr/>
        </p:nvCxnSpPr>
        <p:spPr>
          <a:xfrm flipV="1">
            <a:off x="2182746" y="4448807"/>
            <a:ext cx="1130759" cy="6791"/>
          </a:xfrm>
          <a:prstGeom prst="line">
            <a:avLst/>
          </a:prstGeom>
          <a:noFill/>
          <a:ln w="12700" cap="flat" cmpd="sng" algn="ctr">
            <a:solidFill>
              <a:schemeClr val="tx1"/>
            </a:solidFill>
            <a:prstDash val="solid"/>
            <a:miter lim="800000"/>
          </a:ln>
          <a:effectLst/>
        </p:spPr>
      </p:cxnSp>
      <p:cxnSp>
        <p:nvCxnSpPr>
          <p:cNvPr id="122" name="直接连接符 121">
            <a:extLst>
              <a:ext uri="{FF2B5EF4-FFF2-40B4-BE49-F238E27FC236}">
                <a16:creationId xmlns:a16="http://schemas.microsoft.com/office/drawing/2014/main" id="{C3BFCF12-CED4-4309-8FF8-EC411CED2873}"/>
              </a:ext>
            </a:extLst>
          </p:cNvPr>
          <p:cNvCxnSpPr>
            <a:cxnSpLocks/>
          </p:cNvCxnSpPr>
          <p:nvPr/>
        </p:nvCxnSpPr>
        <p:spPr>
          <a:xfrm>
            <a:off x="2173606" y="4729240"/>
            <a:ext cx="1771147" cy="0"/>
          </a:xfrm>
          <a:prstGeom prst="line">
            <a:avLst/>
          </a:prstGeom>
          <a:noFill/>
          <a:ln w="12700" cap="flat" cmpd="sng" algn="ctr">
            <a:solidFill>
              <a:schemeClr val="tx1"/>
            </a:solidFill>
            <a:prstDash val="solid"/>
            <a:miter lim="800000"/>
          </a:ln>
          <a:effectLst/>
        </p:spPr>
      </p:cxnSp>
      <p:cxnSp>
        <p:nvCxnSpPr>
          <p:cNvPr id="123" name="直接连接符 122">
            <a:extLst>
              <a:ext uri="{FF2B5EF4-FFF2-40B4-BE49-F238E27FC236}">
                <a16:creationId xmlns:a16="http://schemas.microsoft.com/office/drawing/2014/main" id="{0D62BCEA-62FF-4396-BDF0-C42489F051AA}"/>
              </a:ext>
            </a:extLst>
          </p:cNvPr>
          <p:cNvCxnSpPr>
            <a:cxnSpLocks/>
          </p:cNvCxnSpPr>
          <p:nvPr/>
        </p:nvCxnSpPr>
        <p:spPr>
          <a:xfrm>
            <a:off x="2181793" y="5058888"/>
            <a:ext cx="2540576" cy="0"/>
          </a:xfrm>
          <a:prstGeom prst="line">
            <a:avLst/>
          </a:prstGeom>
          <a:noFill/>
          <a:ln w="12700" cap="flat" cmpd="sng" algn="ctr">
            <a:solidFill>
              <a:schemeClr val="tx1"/>
            </a:solidFill>
            <a:prstDash val="solid"/>
            <a:miter lim="800000"/>
          </a:ln>
          <a:effectLst/>
        </p:spPr>
      </p:cxnSp>
      <p:cxnSp>
        <p:nvCxnSpPr>
          <p:cNvPr id="124" name="直接连接符 123">
            <a:extLst>
              <a:ext uri="{FF2B5EF4-FFF2-40B4-BE49-F238E27FC236}">
                <a16:creationId xmlns:a16="http://schemas.microsoft.com/office/drawing/2014/main" id="{628339C1-377B-425B-9CFE-EE9C6E08A7F9}"/>
              </a:ext>
            </a:extLst>
          </p:cNvPr>
          <p:cNvCxnSpPr>
            <a:cxnSpLocks/>
          </p:cNvCxnSpPr>
          <p:nvPr/>
        </p:nvCxnSpPr>
        <p:spPr>
          <a:xfrm>
            <a:off x="2181793" y="5347599"/>
            <a:ext cx="3171825" cy="11294"/>
          </a:xfrm>
          <a:prstGeom prst="line">
            <a:avLst/>
          </a:prstGeom>
          <a:noFill/>
          <a:ln w="12700" cap="flat" cmpd="sng" algn="ctr">
            <a:solidFill>
              <a:schemeClr val="tx1"/>
            </a:solidFill>
            <a:prstDash val="solid"/>
            <a:miter lim="800000"/>
          </a:ln>
          <a:effectLst/>
        </p:spPr>
      </p:cxnSp>
      <p:cxnSp>
        <p:nvCxnSpPr>
          <p:cNvPr id="125" name="直接连接符 124">
            <a:extLst>
              <a:ext uri="{FF2B5EF4-FFF2-40B4-BE49-F238E27FC236}">
                <a16:creationId xmlns:a16="http://schemas.microsoft.com/office/drawing/2014/main" id="{9C1A66C3-4882-41C8-B1D5-6026BE1E6D51}"/>
              </a:ext>
            </a:extLst>
          </p:cNvPr>
          <p:cNvCxnSpPr>
            <a:cxnSpLocks/>
          </p:cNvCxnSpPr>
          <p:nvPr/>
        </p:nvCxnSpPr>
        <p:spPr>
          <a:xfrm>
            <a:off x="2496995" y="3920283"/>
            <a:ext cx="0" cy="214626"/>
          </a:xfrm>
          <a:prstGeom prst="line">
            <a:avLst/>
          </a:prstGeom>
          <a:noFill/>
          <a:ln w="12700" cap="flat" cmpd="sng" algn="ctr">
            <a:solidFill>
              <a:schemeClr val="tx1"/>
            </a:solidFill>
            <a:prstDash val="solid"/>
            <a:miter lim="800000"/>
          </a:ln>
          <a:effectLst/>
        </p:spPr>
      </p:cxnSp>
      <p:cxnSp>
        <p:nvCxnSpPr>
          <p:cNvPr id="126" name="直接连接符 125">
            <a:extLst>
              <a:ext uri="{FF2B5EF4-FFF2-40B4-BE49-F238E27FC236}">
                <a16:creationId xmlns:a16="http://schemas.microsoft.com/office/drawing/2014/main" id="{6AE4B685-51C8-4366-A188-3AB9F06B512B}"/>
              </a:ext>
            </a:extLst>
          </p:cNvPr>
          <p:cNvCxnSpPr>
            <a:cxnSpLocks/>
          </p:cNvCxnSpPr>
          <p:nvPr/>
        </p:nvCxnSpPr>
        <p:spPr>
          <a:xfrm>
            <a:off x="3313505" y="3924565"/>
            <a:ext cx="0" cy="524242"/>
          </a:xfrm>
          <a:prstGeom prst="line">
            <a:avLst/>
          </a:prstGeom>
          <a:noFill/>
          <a:ln w="12700" cap="flat" cmpd="sng" algn="ctr">
            <a:solidFill>
              <a:schemeClr val="tx1"/>
            </a:solidFill>
            <a:prstDash val="solid"/>
            <a:miter lim="800000"/>
          </a:ln>
          <a:effectLst/>
        </p:spPr>
      </p:cxnSp>
      <p:cxnSp>
        <p:nvCxnSpPr>
          <p:cNvPr id="127" name="直接连接符 126">
            <a:extLst>
              <a:ext uri="{FF2B5EF4-FFF2-40B4-BE49-F238E27FC236}">
                <a16:creationId xmlns:a16="http://schemas.microsoft.com/office/drawing/2014/main" id="{51795CFE-A4D5-4ED1-87B8-DD2FB0647256}"/>
              </a:ext>
            </a:extLst>
          </p:cNvPr>
          <p:cNvCxnSpPr>
            <a:cxnSpLocks/>
          </p:cNvCxnSpPr>
          <p:nvPr/>
        </p:nvCxnSpPr>
        <p:spPr>
          <a:xfrm flipH="1">
            <a:off x="3944753" y="3922664"/>
            <a:ext cx="1" cy="806576"/>
          </a:xfrm>
          <a:prstGeom prst="line">
            <a:avLst/>
          </a:prstGeom>
          <a:noFill/>
          <a:ln w="12700" cap="flat" cmpd="sng" algn="ctr">
            <a:solidFill>
              <a:schemeClr val="tx1"/>
            </a:solidFill>
            <a:prstDash val="solid"/>
            <a:miter lim="800000"/>
          </a:ln>
          <a:effectLst/>
        </p:spPr>
      </p:cxnSp>
      <p:cxnSp>
        <p:nvCxnSpPr>
          <p:cNvPr id="128" name="直接连接符 127">
            <a:extLst>
              <a:ext uri="{FF2B5EF4-FFF2-40B4-BE49-F238E27FC236}">
                <a16:creationId xmlns:a16="http://schemas.microsoft.com/office/drawing/2014/main" id="{592C74FB-25C8-4520-BEB1-2A253A241320}"/>
              </a:ext>
            </a:extLst>
          </p:cNvPr>
          <p:cNvCxnSpPr>
            <a:cxnSpLocks/>
          </p:cNvCxnSpPr>
          <p:nvPr/>
        </p:nvCxnSpPr>
        <p:spPr>
          <a:xfrm>
            <a:off x="4722369" y="3920283"/>
            <a:ext cx="0" cy="1138605"/>
          </a:xfrm>
          <a:prstGeom prst="line">
            <a:avLst/>
          </a:prstGeom>
          <a:noFill/>
          <a:ln w="12700" cap="flat" cmpd="sng" algn="ctr">
            <a:solidFill>
              <a:schemeClr val="tx1"/>
            </a:solidFill>
            <a:prstDash val="solid"/>
            <a:miter lim="800000"/>
          </a:ln>
          <a:effectLst/>
        </p:spPr>
      </p:cxnSp>
      <p:cxnSp>
        <p:nvCxnSpPr>
          <p:cNvPr id="129" name="直接连接符 128">
            <a:extLst>
              <a:ext uri="{FF2B5EF4-FFF2-40B4-BE49-F238E27FC236}">
                <a16:creationId xmlns:a16="http://schemas.microsoft.com/office/drawing/2014/main" id="{47326E34-CAA4-4154-BBA2-646262897AEC}"/>
              </a:ext>
            </a:extLst>
          </p:cNvPr>
          <p:cNvCxnSpPr>
            <a:cxnSpLocks/>
          </p:cNvCxnSpPr>
          <p:nvPr/>
        </p:nvCxnSpPr>
        <p:spPr>
          <a:xfrm>
            <a:off x="5353618" y="3921870"/>
            <a:ext cx="0" cy="1437023"/>
          </a:xfrm>
          <a:prstGeom prst="line">
            <a:avLst/>
          </a:prstGeom>
          <a:noFill/>
          <a:ln w="12700" cap="flat" cmpd="sng" algn="ctr">
            <a:solidFill>
              <a:schemeClr val="tx1"/>
            </a:solidFill>
            <a:prstDash val="solid"/>
            <a:miter lim="800000"/>
          </a:ln>
          <a:effectLst/>
        </p:spPr>
      </p:cxnSp>
      <p:cxnSp>
        <p:nvCxnSpPr>
          <p:cNvPr id="130" name="直接连接符 129">
            <a:extLst>
              <a:ext uri="{FF2B5EF4-FFF2-40B4-BE49-F238E27FC236}">
                <a16:creationId xmlns:a16="http://schemas.microsoft.com/office/drawing/2014/main" id="{51C32DAA-007E-4622-9424-41222B0BDE42}"/>
              </a:ext>
            </a:extLst>
          </p:cNvPr>
          <p:cNvCxnSpPr>
            <a:cxnSpLocks/>
          </p:cNvCxnSpPr>
          <p:nvPr/>
        </p:nvCxnSpPr>
        <p:spPr>
          <a:xfrm>
            <a:off x="6215948" y="3920283"/>
            <a:ext cx="0" cy="1732756"/>
          </a:xfrm>
          <a:prstGeom prst="line">
            <a:avLst/>
          </a:prstGeom>
          <a:noFill/>
          <a:ln w="12700" cap="flat" cmpd="sng" algn="ctr">
            <a:solidFill>
              <a:schemeClr val="tx1"/>
            </a:solidFill>
            <a:prstDash val="solid"/>
            <a:miter lim="800000"/>
          </a:ln>
          <a:effectLst/>
        </p:spPr>
      </p:cxnSp>
      <p:cxnSp>
        <p:nvCxnSpPr>
          <p:cNvPr id="131" name="直接连接符 130">
            <a:extLst>
              <a:ext uri="{FF2B5EF4-FFF2-40B4-BE49-F238E27FC236}">
                <a16:creationId xmlns:a16="http://schemas.microsoft.com/office/drawing/2014/main" id="{56388E96-2BA7-43D0-8443-46988A42B63C}"/>
              </a:ext>
            </a:extLst>
          </p:cNvPr>
          <p:cNvCxnSpPr>
            <a:cxnSpLocks/>
          </p:cNvCxnSpPr>
          <p:nvPr/>
        </p:nvCxnSpPr>
        <p:spPr>
          <a:xfrm>
            <a:off x="2181793" y="5653039"/>
            <a:ext cx="4034155" cy="0"/>
          </a:xfrm>
          <a:prstGeom prst="line">
            <a:avLst/>
          </a:prstGeom>
          <a:noFill/>
          <a:ln w="12700" cap="flat" cmpd="sng" algn="ctr">
            <a:solidFill>
              <a:schemeClr val="tx1"/>
            </a:solidFill>
            <a:prstDash val="solid"/>
            <a:miter lim="800000"/>
          </a:ln>
          <a:effectLst/>
        </p:spPr>
      </p:cxnSp>
      <p:cxnSp>
        <p:nvCxnSpPr>
          <p:cNvPr id="132" name="直接连接符 131">
            <a:extLst>
              <a:ext uri="{FF2B5EF4-FFF2-40B4-BE49-F238E27FC236}">
                <a16:creationId xmlns:a16="http://schemas.microsoft.com/office/drawing/2014/main" id="{6A76BD4B-0BA8-4EE0-8662-9970750D89F0}"/>
              </a:ext>
            </a:extLst>
          </p:cNvPr>
          <p:cNvCxnSpPr>
            <a:cxnSpLocks/>
          </p:cNvCxnSpPr>
          <p:nvPr/>
        </p:nvCxnSpPr>
        <p:spPr>
          <a:xfrm flipH="1">
            <a:off x="7951223" y="3920283"/>
            <a:ext cx="1" cy="2315051"/>
          </a:xfrm>
          <a:prstGeom prst="line">
            <a:avLst/>
          </a:prstGeom>
          <a:noFill/>
          <a:ln w="12700" cap="flat" cmpd="sng" algn="ctr">
            <a:solidFill>
              <a:schemeClr val="tx1"/>
            </a:solidFill>
            <a:prstDash val="solid"/>
            <a:miter lim="800000"/>
          </a:ln>
          <a:effectLst/>
        </p:spPr>
      </p:cxnSp>
      <p:cxnSp>
        <p:nvCxnSpPr>
          <p:cNvPr id="133" name="直接连接符 132">
            <a:extLst>
              <a:ext uri="{FF2B5EF4-FFF2-40B4-BE49-F238E27FC236}">
                <a16:creationId xmlns:a16="http://schemas.microsoft.com/office/drawing/2014/main" id="{83A76D70-C898-446B-84CF-59FE1C4B7BEC}"/>
              </a:ext>
            </a:extLst>
          </p:cNvPr>
          <p:cNvCxnSpPr>
            <a:cxnSpLocks/>
          </p:cNvCxnSpPr>
          <p:nvPr/>
        </p:nvCxnSpPr>
        <p:spPr>
          <a:xfrm>
            <a:off x="2181793" y="6235334"/>
            <a:ext cx="5769430" cy="0"/>
          </a:xfrm>
          <a:prstGeom prst="line">
            <a:avLst/>
          </a:prstGeom>
          <a:noFill/>
          <a:ln w="12700" cap="flat" cmpd="sng" algn="ctr">
            <a:solidFill>
              <a:schemeClr val="tx1"/>
            </a:solidFill>
            <a:prstDash val="solid"/>
            <a:miter lim="800000"/>
          </a:ln>
          <a:effectLst/>
        </p:spPr>
      </p:cxnSp>
      <p:cxnSp>
        <p:nvCxnSpPr>
          <p:cNvPr id="134" name="直接连接符 133">
            <a:extLst>
              <a:ext uri="{FF2B5EF4-FFF2-40B4-BE49-F238E27FC236}">
                <a16:creationId xmlns:a16="http://schemas.microsoft.com/office/drawing/2014/main" id="{490C14E6-C357-4A59-99E0-322BE961FC0E}"/>
              </a:ext>
            </a:extLst>
          </p:cNvPr>
          <p:cNvCxnSpPr>
            <a:cxnSpLocks/>
          </p:cNvCxnSpPr>
          <p:nvPr/>
        </p:nvCxnSpPr>
        <p:spPr>
          <a:xfrm>
            <a:off x="2173606" y="5949470"/>
            <a:ext cx="4811484" cy="5688"/>
          </a:xfrm>
          <a:prstGeom prst="line">
            <a:avLst/>
          </a:prstGeom>
          <a:noFill/>
          <a:ln w="12700" cap="flat" cmpd="sng" algn="ctr">
            <a:solidFill>
              <a:schemeClr val="tx1"/>
            </a:solidFill>
            <a:prstDash val="solid"/>
            <a:miter lim="800000"/>
          </a:ln>
          <a:effectLst/>
        </p:spPr>
      </p:cxnSp>
      <p:cxnSp>
        <p:nvCxnSpPr>
          <p:cNvPr id="135" name="直接连接符 134">
            <a:extLst>
              <a:ext uri="{FF2B5EF4-FFF2-40B4-BE49-F238E27FC236}">
                <a16:creationId xmlns:a16="http://schemas.microsoft.com/office/drawing/2014/main" id="{B3B11CE1-D1F0-45B1-B615-D3947A9D0636}"/>
              </a:ext>
            </a:extLst>
          </p:cNvPr>
          <p:cNvCxnSpPr>
            <a:cxnSpLocks/>
          </p:cNvCxnSpPr>
          <p:nvPr/>
        </p:nvCxnSpPr>
        <p:spPr>
          <a:xfrm>
            <a:off x="6971600" y="3920283"/>
            <a:ext cx="10118" cy="2029187"/>
          </a:xfrm>
          <a:prstGeom prst="line">
            <a:avLst/>
          </a:prstGeom>
          <a:noFill/>
          <a:ln w="12700" cap="flat" cmpd="sng" algn="ctr">
            <a:solidFill>
              <a:schemeClr val="tx1"/>
            </a:solidFill>
            <a:prstDash val="solid"/>
            <a:miter lim="800000"/>
          </a:ln>
          <a:effectLst/>
        </p:spPr>
      </p:cxnSp>
    </p:spTree>
    <p:extLst>
      <p:ext uri="{BB962C8B-B14F-4D97-AF65-F5344CB8AC3E}">
        <p14:creationId xmlns:p14="http://schemas.microsoft.com/office/powerpoint/2010/main" val="3894046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32438" y="51908"/>
            <a:ext cx="8112026" cy="548640"/>
          </a:xfrm>
        </p:spPr>
        <p:txBody>
          <a:bodyPr>
            <a:normAutofit/>
          </a:bodyPr>
          <a:lstStyle/>
          <a:p>
            <a:r>
              <a:rPr lang="en-US" altLang="zh-CN" dirty="0"/>
              <a:t>3</a:t>
            </a:r>
            <a:r>
              <a:rPr lang="zh-CN" altLang="en-US" dirty="0"/>
              <a:t>、模型存储规范</a:t>
            </a:r>
          </a:p>
        </p:txBody>
      </p:sp>
      <p:sp>
        <p:nvSpPr>
          <p:cNvPr id="67" name="TextBox 13">
            <a:extLst>
              <a:ext uri="{FF2B5EF4-FFF2-40B4-BE49-F238E27FC236}">
                <a16:creationId xmlns:a16="http://schemas.microsoft.com/office/drawing/2014/main" id="{2C7FD602-F5C4-430E-8E8E-BBDA58063F08}"/>
              </a:ext>
            </a:extLst>
          </p:cNvPr>
          <p:cNvSpPr txBox="1"/>
          <p:nvPr/>
        </p:nvSpPr>
        <p:spPr>
          <a:xfrm>
            <a:off x="103024" y="758410"/>
            <a:ext cx="2187110" cy="400110"/>
          </a:xfrm>
          <a:prstGeom prst="rect">
            <a:avLst/>
          </a:prstGeom>
          <a:solidFill>
            <a:schemeClr val="accent5">
              <a:lumMod val="40000"/>
              <a:lumOff val="60000"/>
            </a:schemeClr>
          </a:solidFill>
          <a:effectLst>
            <a:outerShdw blurRad="50800" dist="38100" dir="5400000" algn="t" rotWithShape="0">
              <a:prstClr val="black">
                <a:alpha val="40000"/>
              </a:prstClr>
            </a:outerShdw>
          </a:effectLst>
        </p:spPr>
        <p:txBody>
          <a:bodyPr wrap="square" rtlCol="0">
            <a:spAutoFit/>
          </a:bodyPr>
          <a:lstStyle/>
          <a:p>
            <a:pPr algn="ct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模型的存储过程</a:t>
            </a:r>
          </a:p>
        </p:txBody>
      </p:sp>
      <p:pic>
        <p:nvPicPr>
          <p:cNvPr id="128" name="图片 127">
            <a:extLst>
              <a:ext uri="{FF2B5EF4-FFF2-40B4-BE49-F238E27FC236}">
                <a16:creationId xmlns:a16="http://schemas.microsoft.com/office/drawing/2014/main" id="{9C9E4BBC-5A2B-47CD-A2E5-417C6DA44054}"/>
              </a:ext>
            </a:extLst>
          </p:cNvPr>
          <p:cNvPicPr>
            <a:picLocks noChangeAspect="1"/>
          </p:cNvPicPr>
          <p:nvPr/>
        </p:nvPicPr>
        <p:blipFill>
          <a:blip r:embed="rId4"/>
          <a:stretch>
            <a:fillRect/>
          </a:stretch>
        </p:blipFill>
        <p:spPr>
          <a:xfrm>
            <a:off x="8457363" y="801047"/>
            <a:ext cx="415327" cy="516017"/>
          </a:xfrm>
          <a:prstGeom prst="rect">
            <a:avLst/>
          </a:prstGeom>
          <a:ln>
            <a:noFill/>
          </a:ln>
          <a:effectLst>
            <a:outerShdw blurRad="190500" algn="tl" rotWithShape="0">
              <a:srgbClr val="000000">
                <a:alpha val="70000"/>
              </a:srgbClr>
            </a:outerShdw>
          </a:effectLst>
        </p:spPr>
      </p:pic>
      <p:grpSp>
        <p:nvGrpSpPr>
          <p:cNvPr id="11" name="组合 10">
            <a:extLst>
              <a:ext uri="{FF2B5EF4-FFF2-40B4-BE49-F238E27FC236}">
                <a16:creationId xmlns:a16="http://schemas.microsoft.com/office/drawing/2014/main" id="{0D16A8B3-0001-46F5-96CD-ECB59FB69985}"/>
              </a:ext>
            </a:extLst>
          </p:cNvPr>
          <p:cNvGrpSpPr/>
          <p:nvPr/>
        </p:nvGrpSpPr>
        <p:grpSpPr>
          <a:xfrm>
            <a:off x="2391217" y="1322566"/>
            <a:ext cx="2240266" cy="1754363"/>
            <a:chOff x="2519997" y="1529889"/>
            <a:chExt cx="1765425" cy="1376231"/>
          </a:xfrm>
        </p:grpSpPr>
        <p:grpSp>
          <p:nvGrpSpPr>
            <p:cNvPr id="35" name="组合 34">
              <a:extLst>
                <a:ext uri="{FF2B5EF4-FFF2-40B4-BE49-F238E27FC236}">
                  <a16:creationId xmlns:a16="http://schemas.microsoft.com/office/drawing/2014/main" id="{F644C80A-A98E-4F72-BE9D-36D5BAEE05C2}"/>
                </a:ext>
              </a:extLst>
            </p:cNvPr>
            <p:cNvGrpSpPr/>
            <p:nvPr/>
          </p:nvGrpSpPr>
          <p:grpSpPr>
            <a:xfrm>
              <a:off x="2519997" y="1529889"/>
              <a:ext cx="1765425" cy="1376231"/>
              <a:chOff x="380246" y="1339809"/>
              <a:chExt cx="2417275" cy="1819850"/>
            </a:xfrm>
            <a:effectLst/>
          </p:grpSpPr>
          <p:sp>
            <p:nvSpPr>
              <p:cNvPr id="38" name="矩形 37">
                <a:extLst>
                  <a:ext uri="{FF2B5EF4-FFF2-40B4-BE49-F238E27FC236}">
                    <a16:creationId xmlns:a16="http://schemas.microsoft.com/office/drawing/2014/main" id="{D4814D5E-3CB9-41E8-A1B0-0AE2C4A1C5BA}"/>
                  </a:ext>
                </a:extLst>
              </p:cNvPr>
              <p:cNvSpPr/>
              <p:nvPr/>
            </p:nvSpPr>
            <p:spPr>
              <a:xfrm>
                <a:off x="380246" y="1339809"/>
                <a:ext cx="2417275" cy="1819850"/>
              </a:xfrm>
              <a:prstGeom prst="rect">
                <a:avLst/>
              </a:prstGeom>
              <a:noFill/>
              <a:ln w="28575">
                <a:solidFill>
                  <a:srgbClr val="BDD7EE"/>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9" name="矩形 38">
                <a:extLst>
                  <a:ext uri="{FF2B5EF4-FFF2-40B4-BE49-F238E27FC236}">
                    <a16:creationId xmlns:a16="http://schemas.microsoft.com/office/drawing/2014/main" id="{DFE19E56-882D-4A49-9E78-F93518767EA1}"/>
                  </a:ext>
                </a:extLst>
              </p:cNvPr>
              <p:cNvSpPr/>
              <p:nvPr/>
            </p:nvSpPr>
            <p:spPr>
              <a:xfrm>
                <a:off x="380247" y="1339809"/>
                <a:ext cx="2417274" cy="400110"/>
              </a:xfrm>
              <a:prstGeom prst="rect">
                <a:avLst/>
              </a:prstGeom>
              <a:solidFill>
                <a:schemeClr val="accent1">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设置表的编码类型</a:t>
                </a:r>
              </a:p>
            </p:txBody>
          </p:sp>
        </p:grpSp>
        <p:pic>
          <p:nvPicPr>
            <p:cNvPr id="36" name="Picture 2" descr="Json 的图像结果">
              <a:extLst>
                <a:ext uri="{FF2B5EF4-FFF2-40B4-BE49-F238E27FC236}">
                  <a16:creationId xmlns:a16="http://schemas.microsoft.com/office/drawing/2014/main" id="{C92045BB-0B47-416A-9F08-A98A4F1387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7142" y="1964197"/>
              <a:ext cx="1086133" cy="798627"/>
            </a:xfrm>
            <a:prstGeom prst="rect">
              <a:avLst/>
            </a:prstGeom>
            <a:noFill/>
            <a:extLst>
              <a:ext uri="{909E8E84-426E-40DD-AFC4-6F175D3DCCD1}">
                <a14:hiddenFill xmlns:a14="http://schemas.microsoft.com/office/drawing/2010/main">
                  <a:solidFill>
                    <a:srgbClr val="FFFFFF"/>
                  </a:solidFill>
                </a14:hiddenFill>
              </a:ext>
            </a:extLst>
          </p:spPr>
        </p:pic>
        <p:sp>
          <p:nvSpPr>
            <p:cNvPr id="37" name="文本框 36">
              <a:extLst>
                <a:ext uri="{FF2B5EF4-FFF2-40B4-BE49-F238E27FC236}">
                  <a16:creationId xmlns:a16="http://schemas.microsoft.com/office/drawing/2014/main" id="{A6051F54-3FEE-41AC-B65E-B2397264F052}"/>
                </a:ext>
              </a:extLst>
            </p:cNvPr>
            <p:cNvSpPr txBox="1"/>
            <p:nvPr/>
          </p:nvSpPr>
          <p:spPr>
            <a:xfrm>
              <a:off x="3529079" y="2177460"/>
              <a:ext cx="715977" cy="546066"/>
            </a:xfrm>
            <a:prstGeom prst="rect">
              <a:avLst/>
            </a:prstGeom>
            <a:noFill/>
          </p:spPr>
          <p:txBody>
            <a:bodyPr wrap="square">
              <a:spAutoFit/>
            </a:bodyPr>
            <a:lstStyle/>
            <a:p>
              <a:r>
                <a:rPr lang="en-US" altLang="zh-CN" b="1" dirty="0">
                  <a:effectLst/>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utf-8</a:t>
              </a:r>
              <a:r>
                <a:rPr lang="zh-CN" altLang="en-US" b="1" dirty="0">
                  <a:effectLst/>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编码</a:t>
              </a:r>
              <a:endParaRPr lang="zh-CN" altLang="en-US" b="1" dirty="0">
                <a:latin typeface="Times New Roman" panose="02020603050405020304" pitchFamily="18" charset="0"/>
                <a:ea typeface="微软雅黑" panose="020B0503020204020204" pitchFamily="34" charset="-122"/>
                <a:sym typeface="Times New Roman" panose="02020603050405020304" pitchFamily="18" charset="0"/>
              </a:endParaRPr>
            </a:p>
          </p:txBody>
        </p:sp>
      </p:grpSp>
      <p:grpSp>
        <p:nvGrpSpPr>
          <p:cNvPr id="14" name="组合 13">
            <a:extLst>
              <a:ext uri="{FF2B5EF4-FFF2-40B4-BE49-F238E27FC236}">
                <a16:creationId xmlns:a16="http://schemas.microsoft.com/office/drawing/2014/main" id="{C912940D-42BA-432A-94DA-7E361B386EE4}"/>
              </a:ext>
            </a:extLst>
          </p:cNvPr>
          <p:cNvGrpSpPr/>
          <p:nvPr/>
        </p:nvGrpSpPr>
        <p:grpSpPr>
          <a:xfrm>
            <a:off x="103024" y="1331746"/>
            <a:ext cx="2109767" cy="1754363"/>
            <a:chOff x="259844" y="1509755"/>
            <a:chExt cx="1765425" cy="1376231"/>
          </a:xfrm>
        </p:grpSpPr>
        <p:grpSp>
          <p:nvGrpSpPr>
            <p:cNvPr id="15" name="组合 14">
              <a:extLst>
                <a:ext uri="{FF2B5EF4-FFF2-40B4-BE49-F238E27FC236}">
                  <a16:creationId xmlns:a16="http://schemas.microsoft.com/office/drawing/2014/main" id="{7A018FA4-6834-4465-BC41-4F57696679CB}"/>
                </a:ext>
              </a:extLst>
            </p:cNvPr>
            <p:cNvGrpSpPr/>
            <p:nvPr/>
          </p:nvGrpSpPr>
          <p:grpSpPr>
            <a:xfrm>
              <a:off x="259844" y="1509755"/>
              <a:ext cx="1765425" cy="1376231"/>
              <a:chOff x="380246" y="1339809"/>
              <a:chExt cx="2417275" cy="1819850"/>
            </a:xfrm>
            <a:effectLst/>
          </p:grpSpPr>
          <p:sp>
            <p:nvSpPr>
              <p:cNvPr id="22" name="矩形 21">
                <a:extLst>
                  <a:ext uri="{FF2B5EF4-FFF2-40B4-BE49-F238E27FC236}">
                    <a16:creationId xmlns:a16="http://schemas.microsoft.com/office/drawing/2014/main" id="{D4795389-6833-44BD-B1D5-6EB1297AE0B6}"/>
                  </a:ext>
                </a:extLst>
              </p:cNvPr>
              <p:cNvSpPr/>
              <p:nvPr/>
            </p:nvSpPr>
            <p:spPr>
              <a:xfrm>
                <a:off x="380246" y="1339809"/>
                <a:ext cx="2417275" cy="1819850"/>
              </a:xfrm>
              <a:prstGeom prst="rect">
                <a:avLst/>
              </a:prstGeom>
              <a:noFill/>
              <a:ln w="28575">
                <a:solidFill>
                  <a:srgbClr val="F8CBA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3" name="矩形 22">
                <a:extLst>
                  <a:ext uri="{FF2B5EF4-FFF2-40B4-BE49-F238E27FC236}">
                    <a16:creationId xmlns:a16="http://schemas.microsoft.com/office/drawing/2014/main" id="{8366399B-50A9-4398-A42E-23E1F4314055}"/>
                  </a:ext>
                </a:extLst>
              </p:cNvPr>
              <p:cNvSpPr/>
              <p:nvPr/>
            </p:nvSpPr>
            <p:spPr>
              <a:xfrm>
                <a:off x="380247" y="1339809"/>
                <a:ext cx="2417274" cy="400110"/>
              </a:xfrm>
              <a:prstGeom prst="rect">
                <a:avLst/>
              </a:prstGeom>
              <a:solidFill>
                <a:schemeClr val="accent2">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设计模型存储表</a:t>
                </a:r>
              </a:p>
            </p:txBody>
          </p:sp>
        </p:grpSp>
        <p:sp>
          <p:nvSpPr>
            <p:cNvPr id="16" name="矩形: 圆角 15">
              <a:extLst>
                <a:ext uri="{FF2B5EF4-FFF2-40B4-BE49-F238E27FC236}">
                  <a16:creationId xmlns:a16="http://schemas.microsoft.com/office/drawing/2014/main" id="{6AA5B65A-D7DB-4090-8F51-8DE79A435B76}"/>
                </a:ext>
              </a:extLst>
            </p:cNvPr>
            <p:cNvSpPr/>
            <p:nvPr/>
          </p:nvSpPr>
          <p:spPr>
            <a:xfrm>
              <a:off x="348890" y="1909864"/>
              <a:ext cx="416693" cy="929395"/>
            </a:xfrm>
            <a:prstGeom prst="round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应该有哪些表</a:t>
              </a:r>
            </a:p>
          </p:txBody>
        </p:sp>
        <p:sp>
          <p:nvSpPr>
            <p:cNvPr id="17" name="矩形: 圆角 16">
              <a:extLst>
                <a:ext uri="{FF2B5EF4-FFF2-40B4-BE49-F238E27FC236}">
                  <a16:creationId xmlns:a16="http://schemas.microsoft.com/office/drawing/2014/main" id="{C108BA9E-B53D-4867-A989-17916FAA3190}"/>
                </a:ext>
              </a:extLst>
            </p:cNvPr>
            <p:cNvSpPr/>
            <p:nvPr/>
          </p:nvSpPr>
          <p:spPr>
            <a:xfrm>
              <a:off x="1124645" y="1915286"/>
              <a:ext cx="864930" cy="302576"/>
            </a:xfrm>
            <a:prstGeom prst="round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模型参数表</a:t>
              </a:r>
            </a:p>
          </p:txBody>
        </p:sp>
        <p:sp>
          <p:nvSpPr>
            <p:cNvPr id="18" name="矩形: 圆角 17">
              <a:extLst>
                <a:ext uri="{FF2B5EF4-FFF2-40B4-BE49-F238E27FC236}">
                  <a16:creationId xmlns:a16="http://schemas.microsoft.com/office/drawing/2014/main" id="{73B1208D-1074-4596-9675-28885ACD36E9}"/>
                </a:ext>
              </a:extLst>
            </p:cNvPr>
            <p:cNvSpPr/>
            <p:nvPr/>
          </p:nvSpPr>
          <p:spPr>
            <a:xfrm>
              <a:off x="1124645" y="2522797"/>
              <a:ext cx="864930" cy="302576"/>
            </a:xfrm>
            <a:prstGeom prst="round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故障信息表</a:t>
              </a:r>
            </a:p>
          </p:txBody>
        </p:sp>
        <p:cxnSp>
          <p:nvCxnSpPr>
            <p:cNvPr id="19" name="连接符: 肘形 18">
              <a:extLst>
                <a:ext uri="{FF2B5EF4-FFF2-40B4-BE49-F238E27FC236}">
                  <a16:creationId xmlns:a16="http://schemas.microsoft.com/office/drawing/2014/main" id="{910AEA04-73BC-44D7-82BC-B7145A74BC82}"/>
                </a:ext>
              </a:extLst>
            </p:cNvPr>
            <p:cNvCxnSpPr>
              <a:cxnSpLocks/>
              <a:stCxn id="16" idx="3"/>
              <a:endCxn id="17" idx="1"/>
            </p:cNvCxnSpPr>
            <p:nvPr/>
          </p:nvCxnSpPr>
          <p:spPr>
            <a:xfrm flipV="1">
              <a:off x="765583" y="2066574"/>
              <a:ext cx="359062" cy="307988"/>
            </a:xfrm>
            <a:prstGeom prst="bentConnector3">
              <a:avLst/>
            </a:prstGeom>
            <a:ln w="12700">
              <a:tailEnd type="triangle"/>
            </a:ln>
          </p:spPr>
          <p:style>
            <a:lnRef idx="1">
              <a:schemeClr val="dk1"/>
            </a:lnRef>
            <a:fillRef idx="0">
              <a:schemeClr val="dk1"/>
            </a:fillRef>
            <a:effectRef idx="0">
              <a:schemeClr val="dk1"/>
            </a:effectRef>
            <a:fontRef idx="minor">
              <a:schemeClr val="tx1"/>
            </a:fontRef>
          </p:style>
        </p:cxnSp>
        <p:cxnSp>
          <p:nvCxnSpPr>
            <p:cNvPr id="20" name="连接符: 肘形 19">
              <a:extLst>
                <a:ext uri="{FF2B5EF4-FFF2-40B4-BE49-F238E27FC236}">
                  <a16:creationId xmlns:a16="http://schemas.microsoft.com/office/drawing/2014/main" id="{0B295E3F-29A7-42C3-94AF-D407AE8B6949}"/>
                </a:ext>
              </a:extLst>
            </p:cNvPr>
            <p:cNvCxnSpPr>
              <a:cxnSpLocks/>
              <a:stCxn id="16" idx="3"/>
              <a:endCxn id="18" idx="1"/>
            </p:cNvCxnSpPr>
            <p:nvPr/>
          </p:nvCxnSpPr>
          <p:spPr>
            <a:xfrm>
              <a:off x="765583" y="2374562"/>
              <a:ext cx="359062" cy="299523"/>
            </a:xfrm>
            <a:prstGeom prst="bentConnector3">
              <a:avLst/>
            </a:prstGeom>
            <a:ln w="12700">
              <a:tailEnd type="triangle"/>
            </a:ln>
          </p:spPr>
          <p:style>
            <a:lnRef idx="1">
              <a:schemeClr val="dk1"/>
            </a:lnRef>
            <a:fillRef idx="0">
              <a:schemeClr val="dk1"/>
            </a:fillRef>
            <a:effectRef idx="0">
              <a:schemeClr val="dk1"/>
            </a:effectRef>
            <a:fontRef idx="minor">
              <a:schemeClr val="tx1"/>
            </a:fontRef>
          </p:style>
        </p:cxnSp>
        <p:graphicFrame>
          <p:nvGraphicFramePr>
            <p:cNvPr id="21" name="对象 20">
              <a:extLst>
                <a:ext uri="{FF2B5EF4-FFF2-40B4-BE49-F238E27FC236}">
                  <a16:creationId xmlns:a16="http://schemas.microsoft.com/office/drawing/2014/main" id="{DF45C84F-8C80-4BF3-B173-AB183C5FE6EB}"/>
                </a:ext>
              </a:extLst>
            </p:cNvPr>
            <p:cNvGraphicFramePr>
              <a:graphicFrameLocks noChangeAspect="1"/>
            </p:cNvGraphicFramePr>
            <p:nvPr/>
          </p:nvGraphicFramePr>
          <p:xfrm>
            <a:off x="1487703" y="2206894"/>
            <a:ext cx="142810" cy="333223"/>
          </p:xfrm>
          <a:graphic>
            <a:graphicData uri="http://schemas.openxmlformats.org/presentationml/2006/ole">
              <mc:AlternateContent xmlns:mc="http://schemas.openxmlformats.org/markup-compatibility/2006">
                <mc:Choice xmlns:v="urn:schemas-microsoft-com:vml" Requires="v">
                  <p:oleObj name="Equation" r:id="rId6" imgW="75960" imgH="177480" progId="Equation.DSMT4">
                    <p:embed/>
                  </p:oleObj>
                </mc:Choice>
                <mc:Fallback>
                  <p:oleObj name="Equation" r:id="rId6" imgW="75960" imgH="177480" progId="Equation.DSMT4">
                    <p:embed/>
                    <p:pic>
                      <p:nvPicPr>
                        <p:cNvPr id="21" name="对象 20">
                          <a:extLst>
                            <a:ext uri="{FF2B5EF4-FFF2-40B4-BE49-F238E27FC236}">
                              <a16:creationId xmlns:a16="http://schemas.microsoft.com/office/drawing/2014/main" id="{DF45C84F-8C80-4BF3-B173-AB183C5FE6EB}"/>
                            </a:ext>
                          </a:extLst>
                        </p:cNvPr>
                        <p:cNvPicPr/>
                        <p:nvPr/>
                      </p:nvPicPr>
                      <p:blipFill>
                        <a:blip r:embed="rId7"/>
                        <a:stretch>
                          <a:fillRect/>
                        </a:stretch>
                      </p:blipFill>
                      <p:spPr>
                        <a:xfrm>
                          <a:off x="1487703" y="2206894"/>
                          <a:ext cx="142810" cy="333223"/>
                        </a:xfrm>
                        <a:prstGeom prst="rect">
                          <a:avLst/>
                        </a:prstGeom>
                      </p:spPr>
                    </p:pic>
                  </p:oleObj>
                </mc:Fallback>
              </mc:AlternateContent>
            </a:graphicData>
          </a:graphic>
        </p:graphicFrame>
      </p:grpSp>
      <p:grpSp>
        <p:nvGrpSpPr>
          <p:cNvPr id="2" name="组合 1">
            <a:extLst>
              <a:ext uri="{FF2B5EF4-FFF2-40B4-BE49-F238E27FC236}">
                <a16:creationId xmlns:a16="http://schemas.microsoft.com/office/drawing/2014/main" id="{841203F9-6AD8-423F-AFAD-DD9B53B574BF}"/>
              </a:ext>
            </a:extLst>
          </p:cNvPr>
          <p:cNvGrpSpPr/>
          <p:nvPr/>
        </p:nvGrpSpPr>
        <p:grpSpPr>
          <a:xfrm>
            <a:off x="4751294" y="1268077"/>
            <a:ext cx="2006623" cy="1808852"/>
            <a:chOff x="6463893" y="4278271"/>
            <a:chExt cx="1606898" cy="1621728"/>
          </a:xfrm>
        </p:grpSpPr>
        <p:sp>
          <p:nvSpPr>
            <p:cNvPr id="29" name="矩形 28">
              <a:extLst>
                <a:ext uri="{FF2B5EF4-FFF2-40B4-BE49-F238E27FC236}">
                  <a16:creationId xmlns:a16="http://schemas.microsoft.com/office/drawing/2014/main" id="{39EFDC18-E0F1-46F8-A2F9-56764DC8D95E}"/>
                </a:ext>
              </a:extLst>
            </p:cNvPr>
            <p:cNvSpPr/>
            <p:nvPr/>
          </p:nvSpPr>
          <p:spPr>
            <a:xfrm>
              <a:off x="6463893" y="4278271"/>
              <a:ext cx="1606898" cy="1621728"/>
            </a:xfrm>
            <a:prstGeom prst="rect">
              <a:avLst/>
            </a:prstGeom>
            <a:noFill/>
            <a:ln w="28575">
              <a:solidFill>
                <a:srgbClr val="DBDB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0" name="矩形 29">
              <a:extLst>
                <a:ext uri="{FF2B5EF4-FFF2-40B4-BE49-F238E27FC236}">
                  <a16:creationId xmlns:a16="http://schemas.microsoft.com/office/drawing/2014/main" id="{472F98F3-BF23-45DF-AEB5-CE66E27204A5}"/>
                </a:ext>
              </a:extLst>
            </p:cNvPr>
            <p:cNvSpPr/>
            <p:nvPr/>
          </p:nvSpPr>
          <p:spPr>
            <a:xfrm>
              <a:off x="6463894" y="4278271"/>
              <a:ext cx="1598361" cy="356551"/>
            </a:xfrm>
            <a:prstGeom prst="rect">
              <a:avLst/>
            </a:prstGeom>
            <a:solidFill>
              <a:schemeClr val="accent3">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设计表中字段</a:t>
              </a:r>
            </a:p>
          </p:txBody>
        </p:sp>
        <p:sp>
          <p:nvSpPr>
            <p:cNvPr id="31" name="矩形: 圆角 30">
              <a:extLst>
                <a:ext uri="{FF2B5EF4-FFF2-40B4-BE49-F238E27FC236}">
                  <a16:creationId xmlns:a16="http://schemas.microsoft.com/office/drawing/2014/main" id="{BE68C9AF-1677-43BC-9A85-85894653F337}"/>
                </a:ext>
              </a:extLst>
            </p:cNvPr>
            <p:cNvSpPr/>
            <p:nvPr/>
          </p:nvSpPr>
          <p:spPr>
            <a:xfrm>
              <a:off x="6539426" y="4701792"/>
              <a:ext cx="732368" cy="505794"/>
            </a:xfrm>
            <a:prstGeom prst="round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唯一标识</a:t>
              </a:r>
            </a:p>
          </p:txBody>
        </p:sp>
        <p:sp>
          <p:nvSpPr>
            <p:cNvPr id="32" name="矩形: 圆角 31">
              <a:extLst>
                <a:ext uri="{FF2B5EF4-FFF2-40B4-BE49-F238E27FC236}">
                  <a16:creationId xmlns:a16="http://schemas.microsoft.com/office/drawing/2014/main" id="{5BE67E04-F59E-42C5-9815-0098C4DDBD35}"/>
                </a:ext>
              </a:extLst>
            </p:cNvPr>
            <p:cNvSpPr/>
            <p:nvPr/>
          </p:nvSpPr>
          <p:spPr>
            <a:xfrm>
              <a:off x="7334457" y="4701792"/>
              <a:ext cx="732368" cy="505794"/>
            </a:xfrm>
            <a:prstGeom prst="round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参数</a:t>
              </a:r>
              <a:r>
                <a:rPr lang="en-US" altLang="zh-CN" sz="14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1</a:t>
              </a:r>
              <a:endParaRPr lang="zh-CN" altLang="en-US" sz="14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3" name="矩形: 圆角 32">
              <a:extLst>
                <a:ext uri="{FF2B5EF4-FFF2-40B4-BE49-F238E27FC236}">
                  <a16:creationId xmlns:a16="http://schemas.microsoft.com/office/drawing/2014/main" id="{3C90280A-14FE-408A-A755-3225B9A51314}"/>
                </a:ext>
              </a:extLst>
            </p:cNvPr>
            <p:cNvSpPr/>
            <p:nvPr/>
          </p:nvSpPr>
          <p:spPr>
            <a:xfrm>
              <a:off x="6527088" y="5324566"/>
              <a:ext cx="732368" cy="505794"/>
            </a:xfrm>
            <a:prstGeom prst="round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参数</a:t>
              </a:r>
              <a:r>
                <a:rPr lang="en-US" altLang="zh-CN" sz="14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2</a:t>
              </a:r>
              <a:endParaRPr lang="zh-CN" altLang="en-US" sz="14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4" name="矩形: 圆角 33">
              <a:extLst>
                <a:ext uri="{FF2B5EF4-FFF2-40B4-BE49-F238E27FC236}">
                  <a16:creationId xmlns:a16="http://schemas.microsoft.com/office/drawing/2014/main" id="{2A1818A6-1313-4758-9F3C-3DD18D1AF40D}"/>
                </a:ext>
              </a:extLst>
            </p:cNvPr>
            <p:cNvSpPr/>
            <p:nvPr/>
          </p:nvSpPr>
          <p:spPr>
            <a:xfrm>
              <a:off x="7329887" y="5288764"/>
              <a:ext cx="732368" cy="505794"/>
            </a:xfrm>
            <a:prstGeom prst="round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记录时间</a:t>
              </a:r>
            </a:p>
          </p:txBody>
        </p:sp>
      </p:grpSp>
      <p:grpSp>
        <p:nvGrpSpPr>
          <p:cNvPr id="3" name="组合 2">
            <a:extLst>
              <a:ext uri="{FF2B5EF4-FFF2-40B4-BE49-F238E27FC236}">
                <a16:creationId xmlns:a16="http://schemas.microsoft.com/office/drawing/2014/main" id="{E689AEB0-AD48-42F3-BD33-4DEA18C7D6B3}"/>
              </a:ext>
            </a:extLst>
          </p:cNvPr>
          <p:cNvGrpSpPr/>
          <p:nvPr/>
        </p:nvGrpSpPr>
        <p:grpSpPr>
          <a:xfrm>
            <a:off x="6958791" y="1224091"/>
            <a:ext cx="2099498" cy="1852838"/>
            <a:chOff x="3997664" y="4233920"/>
            <a:chExt cx="1685604" cy="1594017"/>
          </a:xfrm>
        </p:grpSpPr>
        <p:sp>
          <p:nvSpPr>
            <p:cNvPr id="101" name="矩形: 圆角 100">
              <a:extLst>
                <a:ext uri="{FF2B5EF4-FFF2-40B4-BE49-F238E27FC236}">
                  <a16:creationId xmlns:a16="http://schemas.microsoft.com/office/drawing/2014/main" id="{B18DF847-AB71-4945-92E6-4161460B7AF9}"/>
                </a:ext>
              </a:extLst>
            </p:cNvPr>
            <p:cNvSpPr/>
            <p:nvPr/>
          </p:nvSpPr>
          <p:spPr>
            <a:xfrm>
              <a:off x="4895635" y="4631922"/>
              <a:ext cx="732368" cy="505794"/>
            </a:xfrm>
            <a:prstGeom prst="round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param_1</a:t>
              </a:r>
              <a:endParaRPr lang="zh-CN" altLang="en-US" sz="14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13" name="组合 12">
              <a:extLst>
                <a:ext uri="{FF2B5EF4-FFF2-40B4-BE49-F238E27FC236}">
                  <a16:creationId xmlns:a16="http://schemas.microsoft.com/office/drawing/2014/main" id="{3815317F-2E32-449F-9E1D-7BC183080C54}"/>
                </a:ext>
              </a:extLst>
            </p:cNvPr>
            <p:cNvGrpSpPr>
              <a:grpSpLocks noChangeAspect="1"/>
            </p:cNvGrpSpPr>
            <p:nvPr/>
          </p:nvGrpSpPr>
          <p:grpSpPr>
            <a:xfrm>
              <a:off x="3997664" y="4233920"/>
              <a:ext cx="1685604" cy="1594017"/>
              <a:chOff x="6983162" y="1529889"/>
              <a:chExt cx="1455305" cy="1376231"/>
            </a:xfrm>
          </p:grpSpPr>
          <p:sp>
            <p:nvSpPr>
              <p:cNvPr id="24" name="矩形 23">
                <a:extLst>
                  <a:ext uri="{FF2B5EF4-FFF2-40B4-BE49-F238E27FC236}">
                    <a16:creationId xmlns:a16="http://schemas.microsoft.com/office/drawing/2014/main" id="{A550677B-CEC4-42FF-8A21-CF9A9F5F3343}"/>
                  </a:ext>
                </a:extLst>
              </p:cNvPr>
              <p:cNvSpPr/>
              <p:nvPr/>
            </p:nvSpPr>
            <p:spPr>
              <a:xfrm>
                <a:off x="6983162" y="1529889"/>
                <a:ext cx="1455305" cy="1376231"/>
              </a:xfrm>
              <a:prstGeom prst="rect">
                <a:avLst/>
              </a:prstGeom>
              <a:noFill/>
              <a:ln w="28575">
                <a:solidFill>
                  <a:srgbClr val="C5E0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5" name="矩形 24">
                <a:extLst>
                  <a:ext uri="{FF2B5EF4-FFF2-40B4-BE49-F238E27FC236}">
                    <a16:creationId xmlns:a16="http://schemas.microsoft.com/office/drawing/2014/main" id="{ED2607E6-2C24-4E59-94A4-65583C76646D}"/>
                  </a:ext>
                </a:extLst>
              </p:cNvPr>
              <p:cNvSpPr/>
              <p:nvPr/>
            </p:nvSpPr>
            <p:spPr>
              <a:xfrm>
                <a:off x="6983162" y="1529889"/>
                <a:ext cx="1407592" cy="302576"/>
              </a:xfrm>
              <a:prstGeom prst="rect">
                <a:avLst/>
              </a:prstGeom>
              <a:solidFill>
                <a:schemeClr val="accent6">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规范字段命名</a:t>
                </a:r>
              </a:p>
            </p:txBody>
          </p:sp>
          <p:sp>
            <p:nvSpPr>
              <p:cNvPr id="27" name="矩形: 圆角 26">
                <a:extLst>
                  <a:ext uri="{FF2B5EF4-FFF2-40B4-BE49-F238E27FC236}">
                    <a16:creationId xmlns:a16="http://schemas.microsoft.com/office/drawing/2014/main" id="{76544905-633D-445E-B8F6-DA15F16A3EF3}"/>
                  </a:ext>
                </a:extLst>
              </p:cNvPr>
              <p:cNvSpPr/>
              <p:nvPr/>
            </p:nvSpPr>
            <p:spPr>
              <a:xfrm>
                <a:off x="7046603" y="1863843"/>
                <a:ext cx="632307" cy="429227"/>
              </a:xfrm>
              <a:prstGeom prst="round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id</a:t>
                </a:r>
                <a:endParaRPr lang="zh-CN" altLang="en-US" sz="14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8" name="矩形: 圆角 27">
                <a:extLst>
                  <a:ext uri="{FF2B5EF4-FFF2-40B4-BE49-F238E27FC236}">
                    <a16:creationId xmlns:a16="http://schemas.microsoft.com/office/drawing/2014/main" id="{4BD16847-E78B-4B5C-9ACF-5C20F8122CC7}"/>
                  </a:ext>
                </a:extLst>
              </p:cNvPr>
              <p:cNvSpPr/>
              <p:nvPr/>
            </p:nvSpPr>
            <p:spPr>
              <a:xfrm>
                <a:off x="7046150" y="2377745"/>
                <a:ext cx="632307" cy="429227"/>
              </a:xfrm>
              <a:prstGeom prst="round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param_2</a:t>
                </a:r>
                <a:endParaRPr lang="zh-CN" altLang="en-US" sz="14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102" name="矩形: 圆角 101">
              <a:extLst>
                <a:ext uri="{FF2B5EF4-FFF2-40B4-BE49-F238E27FC236}">
                  <a16:creationId xmlns:a16="http://schemas.microsoft.com/office/drawing/2014/main" id="{61336039-4B35-4C9B-B461-AEFB1AAAD73E}"/>
                </a:ext>
              </a:extLst>
            </p:cNvPr>
            <p:cNvSpPr/>
            <p:nvPr/>
          </p:nvSpPr>
          <p:spPr>
            <a:xfrm>
              <a:off x="4890126" y="5229929"/>
              <a:ext cx="732368" cy="505794"/>
            </a:xfrm>
            <a:prstGeom prst="round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time</a:t>
              </a:r>
            </a:p>
          </p:txBody>
        </p:sp>
      </p:grpSp>
      <p:sp>
        <p:nvSpPr>
          <p:cNvPr id="105" name="箭头: 右 104">
            <a:extLst>
              <a:ext uri="{FF2B5EF4-FFF2-40B4-BE49-F238E27FC236}">
                <a16:creationId xmlns:a16="http://schemas.microsoft.com/office/drawing/2014/main" id="{DD8F2A74-7BCF-4653-B06B-404E53C354FE}"/>
              </a:ext>
            </a:extLst>
          </p:cNvPr>
          <p:cNvSpPr/>
          <p:nvPr/>
        </p:nvSpPr>
        <p:spPr>
          <a:xfrm>
            <a:off x="2245046" y="2040808"/>
            <a:ext cx="108000" cy="36000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0" name="箭头: 右 39">
            <a:extLst>
              <a:ext uri="{FF2B5EF4-FFF2-40B4-BE49-F238E27FC236}">
                <a16:creationId xmlns:a16="http://schemas.microsoft.com/office/drawing/2014/main" id="{2569F219-E415-4453-A511-204710E54E94}"/>
              </a:ext>
            </a:extLst>
          </p:cNvPr>
          <p:cNvSpPr/>
          <p:nvPr/>
        </p:nvSpPr>
        <p:spPr>
          <a:xfrm>
            <a:off x="4632835" y="2040808"/>
            <a:ext cx="108000" cy="36000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7" name="箭头: 右 56">
            <a:extLst>
              <a:ext uri="{FF2B5EF4-FFF2-40B4-BE49-F238E27FC236}">
                <a16:creationId xmlns:a16="http://schemas.microsoft.com/office/drawing/2014/main" id="{A59208D2-587A-4797-8A94-03E0CE94A866}"/>
              </a:ext>
            </a:extLst>
          </p:cNvPr>
          <p:cNvSpPr/>
          <p:nvPr/>
        </p:nvSpPr>
        <p:spPr>
          <a:xfrm>
            <a:off x="6810151" y="2040808"/>
            <a:ext cx="108000" cy="36000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9" name="TextBox 13">
            <a:extLst>
              <a:ext uri="{FF2B5EF4-FFF2-40B4-BE49-F238E27FC236}">
                <a16:creationId xmlns:a16="http://schemas.microsoft.com/office/drawing/2014/main" id="{5260BBE1-C61B-462D-B37F-EB18B9C03554}"/>
              </a:ext>
            </a:extLst>
          </p:cNvPr>
          <p:cNvSpPr txBox="1"/>
          <p:nvPr/>
        </p:nvSpPr>
        <p:spPr>
          <a:xfrm>
            <a:off x="103024" y="3438358"/>
            <a:ext cx="2518061" cy="400110"/>
          </a:xfrm>
          <a:prstGeom prst="rect">
            <a:avLst/>
          </a:prstGeom>
          <a:solidFill>
            <a:schemeClr val="accent5">
              <a:lumMod val="40000"/>
              <a:lumOff val="60000"/>
            </a:schemeClr>
          </a:solidFill>
          <a:effectLst>
            <a:outerShdw blurRad="50800" dist="38100" dir="5400000" algn="t" rotWithShape="0">
              <a:prstClr val="black">
                <a:alpha val="40000"/>
              </a:prstClr>
            </a:outerShdw>
          </a:effectLst>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模型数据备份与恢复</a:t>
            </a:r>
          </a:p>
        </p:txBody>
      </p:sp>
      <p:sp>
        <p:nvSpPr>
          <p:cNvPr id="61" name="文本框 60">
            <a:extLst>
              <a:ext uri="{FF2B5EF4-FFF2-40B4-BE49-F238E27FC236}">
                <a16:creationId xmlns:a16="http://schemas.microsoft.com/office/drawing/2014/main" id="{DD317D60-16A7-49B3-8CCF-51A78D563817}"/>
              </a:ext>
            </a:extLst>
          </p:cNvPr>
          <p:cNvSpPr txBox="1"/>
          <p:nvPr/>
        </p:nvSpPr>
        <p:spPr>
          <a:xfrm>
            <a:off x="103024" y="4735077"/>
            <a:ext cx="2619856" cy="1277273"/>
          </a:xfrm>
          <a:prstGeom prst="rect">
            <a:avLst/>
          </a:prstGeom>
          <a:solidFill>
            <a:schemeClr val="bg2">
              <a:lumMod val="90000"/>
            </a:schemeClr>
          </a:solidFill>
          <a:ln>
            <a:gradFill>
              <a:gsLst>
                <a:gs pos="100000">
                  <a:srgbClr val="B8D4ED"/>
                </a:gs>
                <a:gs pos="0">
                  <a:schemeClr val="accent1">
                    <a:lumMod val="6000"/>
                    <a:lumOff val="94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5400000" algn="t" rotWithShape="0">
              <a:prstClr val="black">
                <a:alpha val="40000"/>
              </a:prstClr>
            </a:outerShdw>
          </a:effectLst>
        </p:spPr>
        <p:txBody>
          <a:bodyPr wrap="square" rtlCol="0" anchor="ctr">
            <a:spAutoFit/>
          </a:bodyPr>
          <a:lstStyle>
            <a:defPPr>
              <a:defRPr lang="zh-CN"/>
            </a:defPPr>
            <a:lvl1pPr>
              <a:defRPr b="1">
                <a:latin typeface="Times New Roman" panose="02020603050405020304" pitchFamily="18" charset="0"/>
                <a:ea typeface="微软雅黑" panose="020B0503020204020204" pitchFamily="34" charset="-122"/>
                <a:cs typeface="Times New Roman" panose="02020603050405020304" pitchFamily="18" charset="0"/>
              </a:defRPr>
            </a:lvl1pPr>
          </a:lstStyle>
          <a:p>
            <a:pPr marL="285750" indent="-285750">
              <a:spcBef>
                <a:spcPts val="600"/>
              </a:spcBef>
              <a:buFont typeface="Arial" panose="020B0604020202020204" pitchFamily="34" charset="0"/>
              <a:buChar char="•"/>
            </a:pPr>
            <a:r>
              <a:rPr lang="zh-CN" altLang="en-US" b="0" dirty="0"/>
              <a:t>对模型库中新增的数据进行</a:t>
            </a:r>
            <a:r>
              <a:rPr lang="zh-CN" altLang="en-US" dirty="0">
                <a:solidFill>
                  <a:srgbClr val="C00000"/>
                </a:solidFill>
              </a:rPr>
              <a:t>增量备份</a:t>
            </a:r>
            <a:endParaRPr lang="en-US" altLang="zh-CN" dirty="0">
              <a:solidFill>
                <a:srgbClr val="C00000"/>
              </a:solidFill>
            </a:endParaRPr>
          </a:p>
          <a:p>
            <a:pPr marL="285750" indent="-285750">
              <a:spcBef>
                <a:spcPts val="600"/>
              </a:spcBef>
              <a:buFont typeface="Arial" panose="020B0604020202020204" pitchFamily="34" charset="0"/>
              <a:buChar char="•"/>
            </a:pPr>
            <a:r>
              <a:rPr lang="zh-CN" altLang="en-US" b="0" dirty="0"/>
              <a:t>对被修改的数据进行</a:t>
            </a:r>
            <a:r>
              <a:rPr lang="zh-CN" altLang="en-US" dirty="0">
                <a:solidFill>
                  <a:srgbClr val="C00000"/>
                </a:solidFill>
              </a:rPr>
              <a:t>差异备份</a:t>
            </a:r>
            <a:endParaRPr lang="en-US" altLang="zh-CN" dirty="0">
              <a:solidFill>
                <a:srgbClr val="C00000"/>
              </a:solidFill>
            </a:endParaRPr>
          </a:p>
        </p:txBody>
      </p:sp>
      <p:pic>
        <p:nvPicPr>
          <p:cNvPr id="63" name="图片 62">
            <a:extLst>
              <a:ext uri="{FF2B5EF4-FFF2-40B4-BE49-F238E27FC236}">
                <a16:creationId xmlns:a16="http://schemas.microsoft.com/office/drawing/2014/main" id="{1E4DECF3-AEC2-4050-9E9B-6234297C0529}"/>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20575" y="3151626"/>
            <a:ext cx="1833800" cy="3457149"/>
          </a:xfrm>
          <a:prstGeom prst="rect">
            <a:avLst/>
          </a:prstGeom>
          <a:noFill/>
        </p:spPr>
      </p:pic>
      <p:sp>
        <p:nvSpPr>
          <p:cNvPr id="68" name="Freeform 53">
            <a:extLst>
              <a:ext uri="{FF2B5EF4-FFF2-40B4-BE49-F238E27FC236}">
                <a16:creationId xmlns:a16="http://schemas.microsoft.com/office/drawing/2014/main" id="{8A526BD4-8493-4BD3-ABB6-D861341BEAED}"/>
              </a:ext>
            </a:extLst>
          </p:cNvPr>
          <p:cNvSpPr>
            <a:spLocks/>
          </p:cNvSpPr>
          <p:nvPr/>
        </p:nvSpPr>
        <p:spPr bwMode="auto">
          <a:xfrm>
            <a:off x="6261258" y="3469431"/>
            <a:ext cx="2168906" cy="615003"/>
          </a:xfrm>
          <a:custGeom>
            <a:avLst/>
            <a:gdLst>
              <a:gd name="T0" fmla="*/ 302 w 3024"/>
              <a:gd name="T1" fmla="*/ 2570 h 2570"/>
              <a:gd name="T2" fmla="*/ 2721 w 3024"/>
              <a:gd name="T3" fmla="*/ 2570 h 2570"/>
              <a:gd name="T4" fmla="*/ 3024 w 3024"/>
              <a:gd name="T5" fmla="*/ 2267 h 2570"/>
              <a:gd name="T6" fmla="*/ 3024 w 3024"/>
              <a:gd name="T7" fmla="*/ 302 h 2570"/>
              <a:gd name="T8" fmla="*/ 2721 w 3024"/>
              <a:gd name="T9" fmla="*/ 0 h 2570"/>
              <a:gd name="T10" fmla="*/ 302 w 3024"/>
              <a:gd name="T11" fmla="*/ 0 h 2570"/>
              <a:gd name="T12" fmla="*/ 0 w 3024"/>
              <a:gd name="T13" fmla="*/ 302 h 2570"/>
              <a:gd name="T14" fmla="*/ 0 w 3024"/>
              <a:gd name="T15" fmla="*/ 2267 h 2570"/>
              <a:gd name="T16" fmla="*/ 302 w 3024"/>
              <a:gd name="T17" fmla="*/ 2570 h 2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4" h="2570">
                <a:moveTo>
                  <a:pt x="302" y="2570"/>
                </a:moveTo>
                <a:lnTo>
                  <a:pt x="2721" y="2570"/>
                </a:lnTo>
                <a:cubicBezTo>
                  <a:pt x="2888" y="2570"/>
                  <a:pt x="3024" y="2434"/>
                  <a:pt x="3024" y="2267"/>
                </a:cubicBezTo>
                <a:lnTo>
                  <a:pt x="3024" y="302"/>
                </a:lnTo>
                <a:cubicBezTo>
                  <a:pt x="3024" y="135"/>
                  <a:pt x="2888" y="0"/>
                  <a:pt x="2721" y="0"/>
                </a:cubicBezTo>
                <a:lnTo>
                  <a:pt x="302" y="0"/>
                </a:lnTo>
                <a:cubicBezTo>
                  <a:pt x="135" y="0"/>
                  <a:pt x="0" y="135"/>
                  <a:pt x="0" y="302"/>
                </a:cubicBezTo>
                <a:lnTo>
                  <a:pt x="0" y="2267"/>
                </a:lnTo>
                <a:cubicBezTo>
                  <a:pt x="0" y="2434"/>
                  <a:pt x="135" y="2570"/>
                  <a:pt x="302" y="2570"/>
                </a:cubicBezTo>
                <a:close/>
              </a:path>
            </a:pathLst>
          </a:custGeom>
          <a:solidFill>
            <a:schemeClr val="accent3">
              <a:lumMod val="20000"/>
              <a:lumOff val="80000"/>
            </a:schemeClr>
          </a:solidFill>
          <a:ln w="12700">
            <a:solidFill>
              <a:srgbClr val="000000"/>
            </a:solidFill>
            <a:prstDash val="lgDash"/>
            <a:round/>
            <a:headEnd/>
            <a:tailEnd/>
          </a:ln>
        </p:spPr>
        <p:txBody>
          <a:bodyPr vert="horz" wrap="square" lIns="91440" tIns="45720" rIns="91440" bIns="45720" numCol="1" anchor="t" anchorCtr="0" compatLnSpc="1">
            <a:prstTxWarp prst="textNoShape">
              <a:avLst/>
            </a:prstTxWarp>
          </a:bodyPr>
          <a:lstStyle/>
          <a:p>
            <a:pPr algn="ctr"/>
            <a:r>
              <a:rPr lang="zh-CN" altLang="en-US" sz="1800" dirty="0">
                <a:latin typeface="Times New Roman" panose="02020603050405020304" pitchFamily="18" charset="0"/>
                <a:ea typeface="微软雅黑" panose="020B0503020204020204" pitchFamily="34" charset="-122"/>
                <a:sym typeface="Times New Roman" panose="02020603050405020304" pitchFamily="18" charset="0"/>
              </a:rPr>
              <a:t>防止其它进程修改表中数据</a:t>
            </a:r>
            <a:endParaRPr lang="en-US" altLang="zh-CN" sz="1800" dirty="0">
              <a:latin typeface="Times New Roman" panose="02020603050405020304" pitchFamily="18" charset="0"/>
              <a:ea typeface="微软雅黑" panose="020B0503020204020204" pitchFamily="34" charset="-122"/>
              <a:sym typeface="Times New Roman" panose="02020603050405020304" pitchFamily="18" charset="0"/>
            </a:endParaRPr>
          </a:p>
          <a:p>
            <a:pPr algn="ct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1" name="Freeform 53">
            <a:extLst>
              <a:ext uri="{FF2B5EF4-FFF2-40B4-BE49-F238E27FC236}">
                <a16:creationId xmlns:a16="http://schemas.microsoft.com/office/drawing/2014/main" id="{F5A1C0B2-D23C-461E-B86E-EEB59558FA04}"/>
              </a:ext>
            </a:extLst>
          </p:cNvPr>
          <p:cNvSpPr>
            <a:spLocks/>
          </p:cNvSpPr>
          <p:nvPr/>
        </p:nvSpPr>
        <p:spPr bwMode="auto">
          <a:xfrm>
            <a:off x="6261258" y="4788577"/>
            <a:ext cx="1553368" cy="627997"/>
          </a:xfrm>
          <a:custGeom>
            <a:avLst/>
            <a:gdLst>
              <a:gd name="T0" fmla="*/ 302 w 3024"/>
              <a:gd name="T1" fmla="*/ 2570 h 2570"/>
              <a:gd name="T2" fmla="*/ 2721 w 3024"/>
              <a:gd name="T3" fmla="*/ 2570 h 2570"/>
              <a:gd name="T4" fmla="*/ 3024 w 3024"/>
              <a:gd name="T5" fmla="*/ 2267 h 2570"/>
              <a:gd name="T6" fmla="*/ 3024 w 3024"/>
              <a:gd name="T7" fmla="*/ 302 h 2570"/>
              <a:gd name="T8" fmla="*/ 2721 w 3024"/>
              <a:gd name="T9" fmla="*/ 0 h 2570"/>
              <a:gd name="T10" fmla="*/ 302 w 3024"/>
              <a:gd name="T11" fmla="*/ 0 h 2570"/>
              <a:gd name="T12" fmla="*/ 0 w 3024"/>
              <a:gd name="T13" fmla="*/ 302 h 2570"/>
              <a:gd name="T14" fmla="*/ 0 w 3024"/>
              <a:gd name="T15" fmla="*/ 2267 h 2570"/>
              <a:gd name="T16" fmla="*/ 302 w 3024"/>
              <a:gd name="T17" fmla="*/ 2570 h 2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4" h="2570">
                <a:moveTo>
                  <a:pt x="302" y="2570"/>
                </a:moveTo>
                <a:lnTo>
                  <a:pt x="2721" y="2570"/>
                </a:lnTo>
                <a:cubicBezTo>
                  <a:pt x="2888" y="2570"/>
                  <a:pt x="3024" y="2434"/>
                  <a:pt x="3024" y="2267"/>
                </a:cubicBezTo>
                <a:lnTo>
                  <a:pt x="3024" y="302"/>
                </a:lnTo>
                <a:cubicBezTo>
                  <a:pt x="3024" y="135"/>
                  <a:pt x="2888" y="0"/>
                  <a:pt x="2721" y="0"/>
                </a:cubicBezTo>
                <a:lnTo>
                  <a:pt x="302" y="0"/>
                </a:lnTo>
                <a:cubicBezTo>
                  <a:pt x="135" y="0"/>
                  <a:pt x="0" y="135"/>
                  <a:pt x="0" y="302"/>
                </a:cubicBezTo>
                <a:lnTo>
                  <a:pt x="0" y="2267"/>
                </a:lnTo>
                <a:cubicBezTo>
                  <a:pt x="0" y="2434"/>
                  <a:pt x="135" y="2570"/>
                  <a:pt x="302" y="2570"/>
                </a:cubicBezTo>
                <a:close/>
              </a:path>
            </a:pathLst>
          </a:custGeom>
          <a:solidFill>
            <a:schemeClr val="accent4">
              <a:lumMod val="20000"/>
              <a:lumOff val="80000"/>
            </a:schemeClr>
          </a:solidFill>
          <a:ln w="12700">
            <a:solidFill>
              <a:srgbClr val="000000"/>
            </a:solidFill>
            <a:prstDash val="lgDash"/>
            <a:round/>
            <a:headEnd/>
            <a:tailEnd/>
          </a:ln>
        </p:spPr>
        <p:txBody>
          <a:bodyPr vert="horz" wrap="square" lIns="91440" tIns="45720" rIns="91440" bIns="45720" numCol="1" anchor="t" anchorCtr="0" compatLnSpc="1">
            <a:prstTxWarp prst="textNoShape">
              <a:avLst/>
            </a:prstTxWarp>
          </a:bodyPr>
          <a:lstStyle/>
          <a:p>
            <a:pPr algn="ct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写数据之前也要加锁</a:t>
            </a:r>
            <a:endParaRPr lang="en-US" altLang="zh-CN" dirty="0">
              <a:latin typeface="Times New Roman" panose="02020603050405020304" pitchFamily="18" charset="0"/>
              <a:ea typeface="微软雅黑" panose="020B0503020204020204" pitchFamily="34" charset="-122"/>
              <a:sym typeface="Times New Roman" panose="02020603050405020304" pitchFamily="18" charset="0"/>
            </a:endParaRPr>
          </a:p>
          <a:p>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6" name="箭头: 右 55">
            <a:extLst>
              <a:ext uri="{FF2B5EF4-FFF2-40B4-BE49-F238E27FC236}">
                <a16:creationId xmlns:a16="http://schemas.microsoft.com/office/drawing/2014/main" id="{88671144-D395-459C-9C9B-CBEC18C98665}"/>
              </a:ext>
            </a:extLst>
          </p:cNvPr>
          <p:cNvSpPr/>
          <p:nvPr/>
        </p:nvSpPr>
        <p:spPr>
          <a:xfrm>
            <a:off x="2763260" y="3386878"/>
            <a:ext cx="666407" cy="503069"/>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cxnSp>
        <p:nvCxnSpPr>
          <p:cNvPr id="5" name="直接箭头连接符 4">
            <a:extLst>
              <a:ext uri="{FF2B5EF4-FFF2-40B4-BE49-F238E27FC236}">
                <a16:creationId xmlns:a16="http://schemas.microsoft.com/office/drawing/2014/main" id="{1CDBBB3F-0ADD-4CB6-A5C4-8BEFBB2E213B}"/>
              </a:ext>
            </a:extLst>
          </p:cNvPr>
          <p:cNvCxnSpPr>
            <a:cxnSpLocks/>
          </p:cNvCxnSpPr>
          <p:nvPr/>
        </p:nvCxnSpPr>
        <p:spPr>
          <a:xfrm>
            <a:off x="5454375" y="3776932"/>
            <a:ext cx="820087" cy="0"/>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0D29CC7D-C2EE-4F48-8A73-2F7160405F96}"/>
              </a:ext>
            </a:extLst>
          </p:cNvPr>
          <p:cNvCxnSpPr>
            <a:cxnSpLocks/>
          </p:cNvCxnSpPr>
          <p:nvPr/>
        </p:nvCxnSpPr>
        <p:spPr>
          <a:xfrm>
            <a:off x="5454375" y="5102575"/>
            <a:ext cx="806883" cy="0"/>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51011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fade">
                                      <p:cBhvr>
                                        <p:cTn id="15" dur="500"/>
                                        <p:tgtEl>
                                          <p:spTgt spid="68"/>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1"/>
                                        </p:tgtEl>
                                        <p:attrNameLst>
                                          <p:attrName>style.visibility</p:attrName>
                                        </p:attrNameLst>
                                      </p:cBhvr>
                                      <p:to>
                                        <p:strVal val="visible"/>
                                      </p:to>
                                    </p:set>
                                    <p:animEffect transition="in" filter="fade">
                                      <p:cBhvr>
                                        <p:cTn id="23" dur="500"/>
                                        <p:tgtEl>
                                          <p:spTgt spid="71"/>
                                        </p:tgtEl>
                                      </p:cBhvr>
                                    </p:animEffect>
                                  </p:childTnLst>
                                </p:cTn>
                              </p:par>
                              <p:par>
                                <p:cTn id="24" presetID="10" presetClass="entr" presetSubtype="0" fill="hold" nodeType="with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71" grpId="0" animBg="1"/>
      <p:bldP spid="5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C10FF9-5F03-4A10-813B-63BCF8275F3F}"/>
              </a:ext>
            </a:extLst>
          </p:cNvPr>
          <p:cNvSpPr>
            <a:spLocks noGrp="1"/>
          </p:cNvSpPr>
          <p:nvPr>
            <p:ph type="title"/>
          </p:nvPr>
        </p:nvSpPr>
        <p:spPr>
          <a:xfrm>
            <a:off x="172980" y="72419"/>
            <a:ext cx="8112026" cy="548640"/>
          </a:xfrm>
        </p:spPr>
        <p:txBody>
          <a:bodyPr/>
          <a:lstStyle/>
          <a:p>
            <a:r>
              <a:rPr lang="en-US" altLang="zh-CN" dirty="0"/>
              <a:t>4</a:t>
            </a:r>
            <a:r>
              <a:rPr lang="zh-CN" altLang="en-US" dirty="0"/>
              <a:t>、模型调用规范</a:t>
            </a:r>
          </a:p>
        </p:txBody>
      </p:sp>
      <p:sp>
        <p:nvSpPr>
          <p:cNvPr id="4" name="TextBox 13">
            <a:extLst>
              <a:ext uri="{FF2B5EF4-FFF2-40B4-BE49-F238E27FC236}">
                <a16:creationId xmlns:a16="http://schemas.microsoft.com/office/drawing/2014/main" id="{DAC1A597-D2B6-4CEC-AA41-A0F49D8606BE}"/>
              </a:ext>
            </a:extLst>
          </p:cNvPr>
          <p:cNvSpPr txBox="1"/>
          <p:nvPr/>
        </p:nvSpPr>
        <p:spPr>
          <a:xfrm>
            <a:off x="435492" y="715652"/>
            <a:ext cx="1337552" cy="400110"/>
          </a:xfrm>
          <a:prstGeom prst="rect">
            <a:avLst/>
          </a:prstGeom>
          <a:solidFill>
            <a:schemeClr val="accent5">
              <a:lumMod val="40000"/>
              <a:lumOff val="60000"/>
            </a:schemeClr>
          </a:solidFill>
          <a:effectLst>
            <a:outerShdw blurRad="50800" dist="38100" dir="5400000" algn="t" rotWithShape="0">
              <a:prstClr val="black">
                <a:alpha val="40000"/>
              </a:prstClr>
            </a:outerShdw>
          </a:effectLst>
        </p:spPr>
        <p:txBody>
          <a:bodyPr wrap="square" rtlCol="0">
            <a:spAutoFit/>
          </a:bodyPr>
          <a:lstStyle/>
          <a:p>
            <a:pPr algn="ct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问题描述</a:t>
            </a:r>
          </a:p>
        </p:txBody>
      </p:sp>
      <p:sp>
        <p:nvSpPr>
          <p:cNvPr id="24" name="箭头: 右 23">
            <a:extLst>
              <a:ext uri="{FF2B5EF4-FFF2-40B4-BE49-F238E27FC236}">
                <a16:creationId xmlns:a16="http://schemas.microsoft.com/office/drawing/2014/main" id="{00A79FD4-27EE-4DE1-8A2C-9812D807E8B4}"/>
              </a:ext>
            </a:extLst>
          </p:cNvPr>
          <p:cNvSpPr/>
          <p:nvPr/>
        </p:nvSpPr>
        <p:spPr>
          <a:xfrm>
            <a:off x="4366907" y="1965445"/>
            <a:ext cx="588098" cy="641347"/>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20" name="组合 19">
            <a:extLst>
              <a:ext uri="{FF2B5EF4-FFF2-40B4-BE49-F238E27FC236}">
                <a16:creationId xmlns:a16="http://schemas.microsoft.com/office/drawing/2014/main" id="{30C24E09-5B13-4CC0-89E7-848160E7F1AF}"/>
              </a:ext>
            </a:extLst>
          </p:cNvPr>
          <p:cNvGrpSpPr/>
          <p:nvPr/>
        </p:nvGrpSpPr>
        <p:grpSpPr>
          <a:xfrm>
            <a:off x="707233" y="1210355"/>
            <a:ext cx="2908300" cy="2313237"/>
            <a:chOff x="723900" y="1115763"/>
            <a:chExt cx="2908300" cy="2313237"/>
          </a:xfrm>
        </p:grpSpPr>
        <p:sp>
          <p:nvSpPr>
            <p:cNvPr id="5" name="矩形: 圆角 4">
              <a:extLst>
                <a:ext uri="{FF2B5EF4-FFF2-40B4-BE49-F238E27FC236}">
                  <a16:creationId xmlns:a16="http://schemas.microsoft.com/office/drawing/2014/main" id="{D34ADC0E-DC13-437E-BEB0-4A041FE7F17D}"/>
                </a:ext>
              </a:extLst>
            </p:cNvPr>
            <p:cNvSpPr/>
            <p:nvPr/>
          </p:nvSpPr>
          <p:spPr>
            <a:xfrm>
              <a:off x="947894" y="1285827"/>
              <a:ext cx="1094018" cy="914400"/>
            </a:xfrm>
            <a:prstGeom prst="round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764A90FC-3810-4EE5-9949-6544908A8462}"/>
                </a:ext>
              </a:extLst>
            </p:cNvPr>
            <p:cNvSpPr/>
            <p:nvPr/>
          </p:nvSpPr>
          <p:spPr>
            <a:xfrm>
              <a:off x="2179794" y="1285827"/>
              <a:ext cx="1094018" cy="914400"/>
            </a:xfrm>
            <a:prstGeom prst="round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圆角 6">
              <a:extLst>
                <a:ext uri="{FF2B5EF4-FFF2-40B4-BE49-F238E27FC236}">
                  <a16:creationId xmlns:a16="http://schemas.microsoft.com/office/drawing/2014/main" id="{9A0158F1-52D6-4405-AB30-9FC00C5A08E2}"/>
                </a:ext>
              </a:extLst>
            </p:cNvPr>
            <p:cNvSpPr/>
            <p:nvPr/>
          </p:nvSpPr>
          <p:spPr>
            <a:xfrm>
              <a:off x="947894" y="2370292"/>
              <a:ext cx="1096806" cy="868208"/>
            </a:xfrm>
            <a:prstGeom prst="round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436C8181-31A0-4BAB-94B7-05AB4AE8529B}"/>
                </a:ext>
              </a:extLst>
            </p:cNvPr>
            <p:cNvSpPr/>
            <p:nvPr/>
          </p:nvSpPr>
          <p:spPr>
            <a:xfrm>
              <a:off x="2179794" y="2352628"/>
              <a:ext cx="1094018" cy="914400"/>
            </a:xfrm>
            <a:prstGeom prst="round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8C96F173-3C71-4C02-9F30-FCBBEE677416}"/>
                </a:ext>
              </a:extLst>
            </p:cNvPr>
            <p:cNvCxnSpPr/>
            <p:nvPr/>
          </p:nvCxnSpPr>
          <p:spPr>
            <a:xfrm>
              <a:off x="723900" y="2276427"/>
              <a:ext cx="2908300" cy="0"/>
            </a:xfrm>
            <a:prstGeom prst="straightConnector1">
              <a:avLst/>
            </a:prstGeom>
            <a:ln>
              <a:solidFill>
                <a:srgbClr val="C00000"/>
              </a:solidFill>
              <a:prstDash val="dash"/>
              <a:tailEnd type="triangle"/>
            </a:ln>
          </p:spPr>
          <p:style>
            <a:lnRef idx="1">
              <a:schemeClr val="accent2"/>
            </a:lnRef>
            <a:fillRef idx="0">
              <a:schemeClr val="accent2"/>
            </a:fillRef>
            <a:effectRef idx="0">
              <a:schemeClr val="accent2"/>
            </a:effectRef>
            <a:fontRef idx="minor">
              <a:schemeClr val="tx1"/>
            </a:fontRef>
          </p:style>
        </p:cxnSp>
        <p:cxnSp>
          <p:nvCxnSpPr>
            <p:cNvPr id="11" name="直接箭头连接符 10">
              <a:extLst>
                <a:ext uri="{FF2B5EF4-FFF2-40B4-BE49-F238E27FC236}">
                  <a16:creationId xmlns:a16="http://schemas.microsoft.com/office/drawing/2014/main" id="{A5780C14-EF0E-4526-BCB0-AE1DF04B15C0}"/>
                </a:ext>
              </a:extLst>
            </p:cNvPr>
            <p:cNvCxnSpPr>
              <a:cxnSpLocks/>
            </p:cNvCxnSpPr>
            <p:nvPr/>
          </p:nvCxnSpPr>
          <p:spPr>
            <a:xfrm flipV="1">
              <a:off x="2101850" y="1115763"/>
              <a:ext cx="0" cy="2313237"/>
            </a:xfrm>
            <a:prstGeom prst="straightConnector1">
              <a:avLst/>
            </a:prstGeom>
            <a:ln>
              <a:solidFill>
                <a:srgbClr val="C00000"/>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14" name="流程图: 接点 13">
              <a:extLst>
                <a:ext uri="{FF2B5EF4-FFF2-40B4-BE49-F238E27FC236}">
                  <a16:creationId xmlns:a16="http://schemas.microsoft.com/office/drawing/2014/main" id="{02478ED0-1E26-4A87-B8A8-49FEE92CB020}"/>
                </a:ext>
              </a:extLst>
            </p:cNvPr>
            <p:cNvSpPr/>
            <p:nvPr/>
          </p:nvSpPr>
          <p:spPr>
            <a:xfrm>
              <a:off x="1295400" y="1460500"/>
              <a:ext cx="241300" cy="245751"/>
            </a:xfrm>
            <a:prstGeom prst="flowChartConnector">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流程图: 接点 14">
              <a:extLst>
                <a:ext uri="{FF2B5EF4-FFF2-40B4-BE49-F238E27FC236}">
                  <a16:creationId xmlns:a16="http://schemas.microsoft.com/office/drawing/2014/main" id="{44EC2BE5-C27F-4BAD-AD2F-8110B63F31BE}"/>
                </a:ext>
              </a:extLst>
            </p:cNvPr>
            <p:cNvSpPr/>
            <p:nvPr/>
          </p:nvSpPr>
          <p:spPr>
            <a:xfrm>
              <a:off x="1424144" y="1964007"/>
              <a:ext cx="500255" cy="548641"/>
            </a:xfrm>
            <a:prstGeom prst="flowChartConnector">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流程图: 接点 15">
              <a:extLst>
                <a:ext uri="{FF2B5EF4-FFF2-40B4-BE49-F238E27FC236}">
                  <a16:creationId xmlns:a16="http://schemas.microsoft.com/office/drawing/2014/main" id="{CDA92AF3-70A3-4377-A0AE-F55267EF29A1}"/>
                </a:ext>
              </a:extLst>
            </p:cNvPr>
            <p:cNvSpPr/>
            <p:nvPr/>
          </p:nvSpPr>
          <p:spPr>
            <a:xfrm>
              <a:off x="1367283" y="2688689"/>
              <a:ext cx="338834" cy="351978"/>
            </a:xfrm>
            <a:prstGeom prst="flowChartConnector">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流程图: 接点 16">
              <a:extLst>
                <a:ext uri="{FF2B5EF4-FFF2-40B4-BE49-F238E27FC236}">
                  <a16:creationId xmlns:a16="http://schemas.microsoft.com/office/drawing/2014/main" id="{7044DC76-1424-48BB-8BD9-80727CBF32A2}"/>
                </a:ext>
              </a:extLst>
            </p:cNvPr>
            <p:cNvSpPr/>
            <p:nvPr/>
          </p:nvSpPr>
          <p:spPr>
            <a:xfrm>
              <a:off x="2400649" y="1620321"/>
              <a:ext cx="359856" cy="372213"/>
            </a:xfrm>
            <a:prstGeom prst="flowChartConnector">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流程图: 接点 17">
              <a:extLst>
                <a:ext uri="{FF2B5EF4-FFF2-40B4-BE49-F238E27FC236}">
                  <a16:creationId xmlns:a16="http://schemas.microsoft.com/office/drawing/2014/main" id="{D2D42482-3260-4D39-A534-22CC47C30AB9}"/>
                </a:ext>
              </a:extLst>
            </p:cNvPr>
            <p:cNvSpPr/>
            <p:nvPr/>
          </p:nvSpPr>
          <p:spPr>
            <a:xfrm>
              <a:off x="2696100" y="2662449"/>
              <a:ext cx="359856" cy="372213"/>
            </a:xfrm>
            <a:prstGeom prst="flowChartConnector">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流程图: 接点 18">
              <a:extLst>
                <a:ext uri="{FF2B5EF4-FFF2-40B4-BE49-F238E27FC236}">
                  <a16:creationId xmlns:a16="http://schemas.microsoft.com/office/drawing/2014/main" id="{83DADE36-7B9B-4098-B829-D9C986900D4C}"/>
                </a:ext>
              </a:extLst>
            </p:cNvPr>
            <p:cNvSpPr/>
            <p:nvPr/>
          </p:nvSpPr>
          <p:spPr>
            <a:xfrm>
              <a:off x="2313599" y="2421472"/>
              <a:ext cx="174100" cy="182351"/>
            </a:xfrm>
            <a:prstGeom prst="flowChartConnector">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a:extLst>
              <a:ext uri="{FF2B5EF4-FFF2-40B4-BE49-F238E27FC236}">
                <a16:creationId xmlns:a16="http://schemas.microsoft.com/office/drawing/2014/main" id="{60402824-5C5C-4D03-813D-0E92181E98AD}"/>
              </a:ext>
            </a:extLst>
          </p:cNvPr>
          <p:cNvSpPr txBox="1"/>
          <p:nvPr/>
        </p:nvSpPr>
        <p:spPr>
          <a:xfrm>
            <a:off x="3549435" y="2110948"/>
            <a:ext cx="461665" cy="689944"/>
          </a:xfrm>
          <a:prstGeom prst="rect">
            <a:avLst/>
          </a:prstGeom>
          <a:noFill/>
        </p:spPr>
        <p:txBody>
          <a:bodyPr vert="eaVert" wrap="square" rtlCol="0">
            <a:spAutoFit/>
          </a:bodyPr>
          <a:lstStyle/>
          <a:p>
            <a:r>
              <a:rPr lang="zh-CN" altLang="en-US" dirty="0"/>
              <a:t>功能</a:t>
            </a:r>
          </a:p>
        </p:txBody>
      </p:sp>
      <p:sp>
        <p:nvSpPr>
          <p:cNvPr id="31" name="文本框 30">
            <a:extLst>
              <a:ext uri="{FF2B5EF4-FFF2-40B4-BE49-F238E27FC236}">
                <a16:creationId xmlns:a16="http://schemas.microsoft.com/office/drawing/2014/main" id="{9B161F7C-DCE1-45EF-ACCA-86A0BE4A6DEB}"/>
              </a:ext>
            </a:extLst>
          </p:cNvPr>
          <p:cNvSpPr txBox="1"/>
          <p:nvPr/>
        </p:nvSpPr>
        <p:spPr>
          <a:xfrm>
            <a:off x="2060536" y="1052027"/>
            <a:ext cx="738664" cy="290865"/>
          </a:xfrm>
          <a:prstGeom prst="rect">
            <a:avLst/>
          </a:prstGeom>
          <a:noFill/>
        </p:spPr>
        <p:txBody>
          <a:bodyPr vert="eaVert" wrap="square" rtlCol="0">
            <a:spAutoFit/>
          </a:bodyPr>
          <a:lstStyle/>
          <a:p>
            <a:r>
              <a:rPr lang="zh-CN" altLang="en-US" dirty="0"/>
              <a:t>景场</a:t>
            </a:r>
          </a:p>
        </p:txBody>
      </p:sp>
      <p:grpSp>
        <p:nvGrpSpPr>
          <p:cNvPr id="71" name="组合 70">
            <a:extLst>
              <a:ext uri="{FF2B5EF4-FFF2-40B4-BE49-F238E27FC236}">
                <a16:creationId xmlns:a16="http://schemas.microsoft.com/office/drawing/2014/main" id="{6B58ACA0-35C3-4FD4-A4CF-1B8C44D32643}"/>
              </a:ext>
            </a:extLst>
          </p:cNvPr>
          <p:cNvGrpSpPr/>
          <p:nvPr/>
        </p:nvGrpSpPr>
        <p:grpSpPr>
          <a:xfrm>
            <a:off x="5310812" y="1024384"/>
            <a:ext cx="3311422" cy="2173127"/>
            <a:chOff x="5410681" y="1051087"/>
            <a:chExt cx="3311422" cy="2173127"/>
          </a:xfrm>
        </p:grpSpPr>
        <p:grpSp>
          <p:nvGrpSpPr>
            <p:cNvPr id="29" name="组合 28">
              <a:extLst>
                <a:ext uri="{FF2B5EF4-FFF2-40B4-BE49-F238E27FC236}">
                  <a16:creationId xmlns:a16="http://schemas.microsoft.com/office/drawing/2014/main" id="{356673C6-7183-4385-B958-0DF70F68866F}"/>
                </a:ext>
              </a:extLst>
            </p:cNvPr>
            <p:cNvGrpSpPr/>
            <p:nvPr/>
          </p:nvGrpSpPr>
          <p:grpSpPr>
            <a:xfrm>
              <a:off x="5954765" y="1051087"/>
              <a:ext cx="2258008" cy="775032"/>
              <a:chOff x="5933492" y="1142668"/>
              <a:chExt cx="2319734" cy="914400"/>
            </a:xfrm>
          </p:grpSpPr>
          <p:sp>
            <p:nvSpPr>
              <p:cNvPr id="26" name="Freeform 53">
                <a:extLst>
                  <a:ext uri="{FF2B5EF4-FFF2-40B4-BE49-F238E27FC236}">
                    <a16:creationId xmlns:a16="http://schemas.microsoft.com/office/drawing/2014/main" id="{53BEF558-3DE9-4AC1-8AD4-7B9C2B70C910}"/>
                  </a:ext>
                </a:extLst>
              </p:cNvPr>
              <p:cNvSpPr>
                <a:spLocks/>
              </p:cNvSpPr>
              <p:nvPr/>
            </p:nvSpPr>
            <p:spPr bwMode="auto">
              <a:xfrm>
                <a:off x="5933492" y="1142668"/>
                <a:ext cx="2319734" cy="914400"/>
              </a:xfrm>
              <a:custGeom>
                <a:avLst/>
                <a:gdLst>
                  <a:gd name="T0" fmla="*/ 302 w 3024"/>
                  <a:gd name="T1" fmla="*/ 2570 h 2570"/>
                  <a:gd name="T2" fmla="*/ 2721 w 3024"/>
                  <a:gd name="T3" fmla="*/ 2570 h 2570"/>
                  <a:gd name="T4" fmla="*/ 3024 w 3024"/>
                  <a:gd name="T5" fmla="*/ 2267 h 2570"/>
                  <a:gd name="T6" fmla="*/ 3024 w 3024"/>
                  <a:gd name="T7" fmla="*/ 302 h 2570"/>
                  <a:gd name="T8" fmla="*/ 2721 w 3024"/>
                  <a:gd name="T9" fmla="*/ 0 h 2570"/>
                  <a:gd name="T10" fmla="*/ 302 w 3024"/>
                  <a:gd name="T11" fmla="*/ 0 h 2570"/>
                  <a:gd name="T12" fmla="*/ 0 w 3024"/>
                  <a:gd name="T13" fmla="*/ 302 h 2570"/>
                  <a:gd name="T14" fmla="*/ 0 w 3024"/>
                  <a:gd name="T15" fmla="*/ 2267 h 2570"/>
                  <a:gd name="T16" fmla="*/ 302 w 3024"/>
                  <a:gd name="T17" fmla="*/ 2570 h 2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4" h="2570">
                    <a:moveTo>
                      <a:pt x="302" y="2570"/>
                    </a:moveTo>
                    <a:lnTo>
                      <a:pt x="2721" y="2570"/>
                    </a:lnTo>
                    <a:cubicBezTo>
                      <a:pt x="2888" y="2570"/>
                      <a:pt x="3024" y="2434"/>
                      <a:pt x="3024" y="2267"/>
                    </a:cubicBezTo>
                    <a:lnTo>
                      <a:pt x="3024" y="302"/>
                    </a:lnTo>
                    <a:cubicBezTo>
                      <a:pt x="3024" y="135"/>
                      <a:pt x="2888" y="0"/>
                      <a:pt x="2721" y="0"/>
                    </a:cubicBezTo>
                    <a:lnTo>
                      <a:pt x="302" y="0"/>
                    </a:lnTo>
                    <a:cubicBezTo>
                      <a:pt x="135" y="0"/>
                      <a:pt x="0" y="135"/>
                      <a:pt x="0" y="302"/>
                    </a:cubicBezTo>
                    <a:lnTo>
                      <a:pt x="0" y="2267"/>
                    </a:lnTo>
                    <a:cubicBezTo>
                      <a:pt x="0" y="2434"/>
                      <a:pt x="135" y="2570"/>
                      <a:pt x="302" y="2570"/>
                    </a:cubicBezTo>
                    <a:close/>
                  </a:path>
                </a:pathLst>
              </a:custGeom>
              <a:solidFill>
                <a:schemeClr val="accent4">
                  <a:lumMod val="20000"/>
                  <a:lumOff val="80000"/>
                </a:schemeClr>
              </a:solidFill>
              <a:ln w="12700">
                <a:solidFill>
                  <a:srgbClr val="000000"/>
                </a:solidFill>
                <a:prstDash val="lgDash"/>
                <a:round/>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5" name="文本框 24">
                <a:extLst>
                  <a:ext uri="{FF2B5EF4-FFF2-40B4-BE49-F238E27FC236}">
                    <a16:creationId xmlns:a16="http://schemas.microsoft.com/office/drawing/2014/main" id="{00D314D6-3D11-4A0A-89ED-DDE7A1084D01}"/>
                  </a:ext>
                </a:extLst>
              </p:cNvPr>
              <p:cNvSpPr txBox="1"/>
              <p:nvPr/>
            </p:nvSpPr>
            <p:spPr>
              <a:xfrm>
                <a:off x="6047078" y="1241610"/>
                <a:ext cx="2180827" cy="646331"/>
              </a:xfrm>
              <a:prstGeom prst="rect">
                <a:avLst/>
              </a:prstGeom>
              <a:noFill/>
            </p:spPr>
            <p:txBody>
              <a:bodyPr wrap="square" rtlCol="0">
                <a:spAutoFit/>
              </a:bodyPr>
              <a:lstStyle/>
              <a:p>
                <a:r>
                  <a:rPr lang="en-US" altLang="zh-CN" dirty="0">
                    <a:latin typeface="+mj-ea"/>
                    <a:ea typeface="+mj-ea"/>
                  </a:rPr>
                  <a:t>PHM</a:t>
                </a:r>
                <a:r>
                  <a:rPr lang="zh-CN" altLang="en-US" dirty="0">
                    <a:latin typeface="+mj-ea"/>
                    <a:ea typeface="+mj-ea"/>
                  </a:rPr>
                  <a:t>模型</a:t>
                </a:r>
                <a:r>
                  <a:rPr lang="zh-CN" altLang="en-US" dirty="0">
                    <a:solidFill>
                      <a:srgbClr val="C00000"/>
                    </a:solidFill>
                    <a:latin typeface="+mj-ea"/>
                    <a:ea typeface="+mj-ea"/>
                  </a:rPr>
                  <a:t>种类繁多</a:t>
                </a:r>
                <a:endParaRPr lang="en-US" altLang="zh-CN" dirty="0">
                  <a:solidFill>
                    <a:srgbClr val="C00000"/>
                  </a:solidFill>
                  <a:latin typeface="+mj-ea"/>
                  <a:ea typeface="+mj-ea"/>
                </a:endParaRPr>
              </a:p>
              <a:p>
                <a:r>
                  <a:rPr lang="zh-CN" altLang="en-US" dirty="0">
                    <a:latin typeface="+mj-ea"/>
                    <a:ea typeface="+mj-ea"/>
                  </a:rPr>
                  <a:t>应用场景</a:t>
                </a:r>
                <a:r>
                  <a:rPr lang="zh-CN" altLang="en-US" dirty="0">
                    <a:solidFill>
                      <a:srgbClr val="C00000"/>
                    </a:solidFill>
                    <a:latin typeface="+mj-ea"/>
                    <a:ea typeface="+mj-ea"/>
                  </a:rPr>
                  <a:t>错综复杂</a:t>
                </a:r>
                <a:endParaRPr lang="zh-CN" altLang="en-US" dirty="0">
                  <a:latin typeface="+mj-ea"/>
                  <a:ea typeface="+mj-ea"/>
                </a:endParaRPr>
              </a:p>
            </p:txBody>
          </p:sp>
        </p:grpSp>
        <p:pic>
          <p:nvPicPr>
            <p:cNvPr id="33" name="图片 32">
              <a:extLst>
                <a:ext uri="{FF2B5EF4-FFF2-40B4-BE49-F238E27FC236}">
                  <a16:creationId xmlns:a16="http://schemas.microsoft.com/office/drawing/2014/main" id="{ABD7DF9D-6DCA-4E36-9D63-E4A83CA5388F}"/>
                </a:ext>
              </a:extLst>
            </p:cNvPr>
            <p:cNvPicPr>
              <a:picLocks noChangeAspect="1"/>
            </p:cNvPicPr>
            <p:nvPr/>
          </p:nvPicPr>
          <p:blipFill>
            <a:blip r:embed="rId3"/>
            <a:stretch>
              <a:fillRect/>
            </a:stretch>
          </p:blipFill>
          <p:spPr>
            <a:xfrm>
              <a:off x="6721419" y="1987946"/>
              <a:ext cx="689945" cy="689945"/>
            </a:xfrm>
            <a:prstGeom prst="rect">
              <a:avLst/>
            </a:prstGeom>
          </p:spPr>
        </p:pic>
        <p:sp>
          <p:nvSpPr>
            <p:cNvPr id="34" name="矩形: 圆角 33">
              <a:extLst>
                <a:ext uri="{FF2B5EF4-FFF2-40B4-BE49-F238E27FC236}">
                  <a16:creationId xmlns:a16="http://schemas.microsoft.com/office/drawing/2014/main" id="{0749C105-E630-4031-B2BF-4C53474418B5}"/>
                </a:ext>
              </a:extLst>
            </p:cNvPr>
            <p:cNvSpPr/>
            <p:nvPr/>
          </p:nvSpPr>
          <p:spPr>
            <a:xfrm>
              <a:off x="5410681" y="2367777"/>
              <a:ext cx="1228470" cy="856437"/>
            </a:xfrm>
            <a:prstGeom prst="roundRect">
              <a:avLst/>
            </a:prstGeom>
            <a:solidFill>
              <a:schemeClr val="accent1">
                <a:lumMod val="20000"/>
                <a:lumOff val="8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应用程序接口</a:t>
              </a:r>
              <a:r>
                <a:rPr lang="en-US" altLang="zh-CN" b="1"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(API)</a:t>
              </a:r>
              <a:endParaRPr lang="zh-CN" altLang="en-US" b="1" dirty="0">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5" name="矩形: 圆角 34">
              <a:extLst>
                <a:ext uri="{FF2B5EF4-FFF2-40B4-BE49-F238E27FC236}">
                  <a16:creationId xmlns:a16="http://schemas.microsoft.com/office/drawing/2014/main" id="{60BFA04C-80D8-47E7-9EC1-F63B756E1ED1}"/>
                </a:ext>
              </a:extLst>
            </p:cNvPr>
            <p:cNvSpPr/>
            <p:nvPr/>
          </p:nvSpPr>
          <p:spPr>
            <a:xfrm>
              <a:off x="7493633" y="2377299"/>
              <a:ext cx="1228470" cy="829785"/>
            </a:xfrm>
            <a:prstGeom prst="roundRect">
              <a:avLst/>
            </a:prstGeom>
            <a:solidFill>
              <a:schemeClr val="accent1">
                <a:lumMod val="20000"/>
                <a:lumOff val="8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可视化控件</a:t>
              </a:r>
              <a:endParaRPr lang="zh-CN" altLang="en-US" b="1" dirty="0">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cxnSp>
          <p:nvCxnSpPr>
            <p:cNvPr id="37" name="直接箭头连接符 36">
              <a:extLst>
                <a:ext uri="{FF2B5EF4-FFF2-40B4-BE49-F238E27FC236}">
                  <a16:creationId xmlns:a16="http://schemas.microsoft.com/office/drawing/2014/main" id="{CAAB7520-22B8-4278-AFBA-7E7018195AD7}"/>
                </a:ext>
              </a:extLst>
            </p:cNvPr>
            <p:cNvCxnSpPr>
              <a:stCxn id="34" idx="0"/>
            </p:cNvCxnSpPr>
            <p:nvPr/>
          </p:nvCxnSpPr>
          <p:spPr>
            <a:xfrm flipV="1">
              <a:off x="6024916" y="1826119"/>
              <a:ext cx="696503" cy="5416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8" name="直接箭头连接符 37">
              <a:extLst>
                <a:ext uri="{FF2B5EF4-FFF2-40B4-BE49-F238E27FC236}">
                  <a16:creationId xmlns:a16="http://schemas.microsoft.com/office/drawing/2014/main" id="{D6BAAA67-0BE4-433E-9B81-BEEF1A7CCB00}"/>
                </a:ext>
              </a:extLst>
            </p:cNvPr>
            <p:cNvCxnSpPr>
              <a:cxnSpLocks/>
              <a:stCxn id="35" idx="0"/>
            </p:cNvCxnSpPr>
            <p:nvPr/>
          </p:nvCxnSpPr>
          <p:spPr>
            <a:xfrm flipH="1" flipV="1">
              <a:off x="7417922" y="1844597"/>
              <a:ext cx="689946" cy="53270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41" name="文本框 40">
            <a:extLst>
              <a:ext uri="{FF2B5EF4-FFF2-40B4-BE49-F238E27FC236}">
                <a16:creationId xmlns:a16="http://schemas.microsoft.com/office/drawing/2014/main" id="{1C9F1F2C-FA0A-4D65-8011-2994A3E3C04F}"/>
              </a:ext>
            </a:extLst>
          </p:cNvPr>
          <p:cNvSpPr txBox="1"/>
          <p:nvPr/>
        </p:nvSpPr>
        <p:spPr>
          <a:xfrm>
            <a:off x="2360641" y="3020242"/>
            <a:ext cx="1142280" cy="307777"/>
          </a:xfrm>
          <a:prstGeom prst="rect">
            <a:avLst/>
          </a:prstGeom>
          <a:noFill/>
        </p:spPr>
        <p:txBody>
          <a:bodyPr wrap="square" rtlCol="0">
            <a:spAutoFit/>
          </a:bodyPr>
          <a:lstStyle/>
          <a:p>
            <a:r>
              <a:rPr lang="zh-CN" altLang="en-US" sz="1400" dirty="0"/>
              <a:t>（</a:t>
            </a:r>
            <a:r>
              <a:rPr lang="en-US" altLang="zh-CN" sz="1400" dirty="0"/>
              <a:t>PHM1</a:t>
            </a:r>
            <a:r>
              <a:rPr lang="zh-CN" altLang="en-US" sz="1400" dirty="0"/>
              <a:t>）</a:t>
            </a:r>
          </a:p>
        </p:txBody>
      </p:sp>
      <p:sp>
        <p:nvSpPr>
          <p:cNvPr id="42" name="文本框 41">
            <a:extLst>
              <a:ext uri="{FF2B5EF4-FFF2-40B4-BE49-F238E27FC236}">
                <a16:creationId xmlns:a16="http://schemas.microsoft.com/office/drawing/2014/main" id="{1F3A3990-18BE-4DD9-AAEE-0DDA1AADEB25}"/>
              </a:ext>
            </a:extLst>
          </p:cNvPr>
          <p:cNvSpPr txBox="1"/>
          <p:nvPr/>
        </p:nvSpPr>
        <p:spPr>
          <a:xfrm>
            <a:off x="860634" y="1750155"/>
            <a:ext cx="1142280" cy="307777"/>
          </a:xfrm>
          <a:prstGeom prst="rect">
            <a:avLst/>
          </a:prstGeom>
          <a:noFill/>
        </p:spPr>
        <p:txBody>
          <a:bodyPr wrap="square" rtlCol="0">
            <a:spAutoFit/>
          </a:bodyPr>
          <a:lstStyle/>
          <a:p>
            <a:r>
              <a:rPr lang="zh-CN" altLang="en-US" sz="1400" dirty="0"/>
              <a:t>（</a:t>
            </a:r>
            <a:r>
              <a:rPr lang="en-US" altLang="zh-CN" sz="1400" dirty="0"/>
              <a:t>PHM2</a:t>
            </a:r>
            <a:r>
              <a:rPr lang="zh-CN" altLang="en-US" sz="1400" dirty="0"/>
              <a:t>）</a:t>
            </a:r>
          </a:p>
        </p:txBody>
      </p:sp>
      <p:sp>
        <p:nvSpPr>
          <p:cNvPr id="43" name="TextBox 13">
            <a:extLst>
              <a:ext uri="{FF2B5EF4-FFF2-40B4-BE49-F238E27FC236}">
                <a16:creationId xmlns:a16="http://schemas.microsoft.com/office/drawing/2014/main" id="{11B45F02-C028-4011-8877-0CBF5142B28D}"/>
              </a:ext>
            </a:extLst>
          </p:cNvPr>
          <p:cNvSpPr txBox="1"/>
          <p:nvPr/>
        </p:nvSpPr>
        <p:spPr>
          <a:xfrm>
            <a:off x="467496" y="3499761"/>
            <a:ext cx="1337552" cy="400110"/>
          </a:xfrm>
          <a:prstGeom prst="rect">
            <a:avLst/>
          </a:prstGeom>
          <a:solidFill>
            <a:schemeClr val="accent5">
              <a:lumMod val="40000"/>
              <a:lumOff val="60000"/>
            </a:schemeClr>
          </a:solidFill>
          <a:effectLst>
            <a:outerShdw blurRad="50800" dist="38100" dir="5400000" algn="t" rotWithShape="0">
              <a:prstClr val="black">
                <a:alpha val="40000"/>
              </a:prstClr>
            </a:outerShdw>
          </a:effectLst>
        </p:spPr>
        <p:txBody>
          <a:bodyPr wrap="square" rtlCol="0">
            <a:spAutoFit/>
          </a:bodyPr>
          <a:lstStyle/>
          <a:p>
            <a:pPr algn="ct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API</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69" name="组合 68">
            <a:extLst>
              <a:ext uri="{FF2B5EF4-FFF2-40B4-BE49-F238E27FC236}">
                <a16:creationId xmlns:a16="http://schemas.microsoft.com/office/drawing/2014/main" id="{C922A1A9-4597-465D-963D-D8685FAEECA5}"/>
              </a:ext>
            </a:extLst>
          </p:cNvPr>
          <p:cNvGrpSpPr/>
          <p:nvPr/>
        </p:nvGrpSpPr>
        <p:grpSpPr>
          <a:xfrm>
            <a:off x="2893380" y="3529982"/>
            <a:ext cx="1628908" cy="2998776"/>
            <a:chOff x="2895803" y="3599680"/>
            <a:chExt cx="1628908" cy="2998776"/>
          </a:xfrm>
        </p:grpSpPr>
        <p:sp>
          <p:nvSpPr>
            <p:cNvPr id="46" name="Round Same Side Corner Rectangle 36">
              <a:extLst>
                <a:ext uri="{FF2B5EF4-FFF2-40B4-BE49-F238E27FC236}">
                  <a16:creationId xmlns:a16="http://schemas.microsoft.com/office/drawing/2014/main" id="{58A79CC8-F87B-4382-A8A9-32AA30AB6C2B}"/>
                </a:ext>
              </a:extLst>
            </p:cNvPr>
            <p:cNvSpPr/>
            <p:nvPr/>
          </p:nvSpPr>
          <p:spPr>
            <a:xfrm>
              <a:off x="3039289" y="3599680"/>
              <a:ext cx="1327618" cy="358048"/>
            </a:xfrm>
            <a:prstGeom prst="round2SameRect">
              <a:avLst>
                <a:gd name="adj1" fmla="val 0"/>
                <a:gd name="adj2" fmla="val 0"/>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mj-ea"/>
                  <a:ea typeface="+mj-ea"/>
                </a:rPr>
                <a:t>开始</a:t>
              </a:r>
            </a:p>
          </p:txBody>
        </p:sp>
        <p:sp>
          <p:nvSpPr>
            <p:cNvPr id="47" name="Round Same Side Corner Rectangle 36">
              <a:extLst>
                <a:ext uri="{FF2B5EF4-FFF2-40B4-BE49-F238E27FC236}">
                  <a16:creationId xmlns:a16="http://schemas.microsoft.com/office/drawing/2014/main" id="{C5C8C6A9-C983-46B3-AC6D-D8C4E09D4C5E}"/>
                </a:ext>
              </a:extLst>
            </p:cNvPr>
            <p:cNvSpPr/>
            <p:nvPr/>
          </p:nvSpPr>
          <p:spPr>
            <a:xfrm>
              <a:off x="3039289" y="4120980"/>
              <a:ext cx="1327618" cy="374721"/>
            </a:xfrm>
            <a:prstGeom prst="round2SameRect">
              <a:avLst>
                <a:gd name="adj1" fmla="val 0"/>
                <a:gd name="adj2" fmla="val 0"/>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mj-ea"/>
                  <a:ea typeface="+mj-ea"/>
                </a:rPr>
                <a:t>设置</a:t>
              </a:r>
              <a:r>
                <a:rPr lang="en-US" altLang="zh-CN" sz="1400" b="1" dirty="0">
                  <a:solidFill>
                    <a:schemeClr val="tx1"/>
                  </a:solidFill>
                  <a:latin typeface="+mj-ea"/>
                  <a:ea typeface="+mj-ea"/>
                </a:rPr>
                <a:t>API</a:t>
              </a:r>
              <a:endParaRPr lang="zh-CN" altLang="en-US" sz="1400" b="1" dirty="0">
                <a:solidFill>
                  <a:schemeClr val="tx1"/>
                </a:solidFill>
                <a:latin typeface="+mj-ea"/>
                <a:ea typeface="+mj-ea"/>
              </a:endParaRPr>
            </a:p>
          </p:txBody>
        </p:sp>
        <p:sp>
          <p:nvSpPr>
            <p:cNvPr id="48" name="Round Same Side Corner Rectangle 36">
              <a:extLst>
                <a:ext uri="{FF2B5EF4-FFF2-40B4-BE49-F238E27FC236}">
                  <a16:creationId xmlns:a16="http://schemas.microsoft.com/office/drawing/2014/main" id="{29FD77A3-07F6-463A-9143-909D9588A08E}"/>
                </a:ext>
              </a:extLst>
            </p:cNvPr>
            <p:cNvSpPr/>
            <p:nvPr/>
          </p:nvSpPr>
          <p:spPr>
            <a:xfrm>
              <a:off x="3039289" y="4664533"/>
              <a:ext cx="1327618" cy="374721"/>
            </a:xfrm>
            <a:prstGeom prst="round2SameRect">
              <a:avLst>
                <a:gd name="adj1" fmla="val 0"/>
                <a:gd name="adj2" fmla="val 0"/>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mj-ea"/>
                  <a:ea typeface="+mj-ea"/>
                </a:rPr>
                <a:t>调用</a:t>
              </a:r>
              <a:r>
                <a:rPr lang="en-US" altLang="zh-CN" sz="1400" b="1" dirty="0">
                  <a:solidFill>
                    <a:schemeClr val="tx1"/>
                  </a:solidFill>
                  <a:latin typeface="+mj-ea"/>
                  <a:ea typeface="+mj-ea"/>
                </a:rPr>
                <a:t>API</a:t>
              </a:r>
              <a:endParaRPr lang="zh-CN" altLang="en-US" sz="1400" b="1" dirty="0">
                <a:solidFill>
                  <a:schemeClr val="tx1"/>
                </a:solidFill>
                <a:latin typeface="+mj-ea"/>
                <a:ea typeface="+mj-ea"/>
              </a:endParaRPr>
            </a:p>
          </p:txBody>
        </p:sp>
        <p:sp>
          <p:nvSpPr>
            <p:cNvPr id="49" name="Round Same Side Corner Rectangle 36">
              <a:extLst>
                <a:ext uri="{FF2B5EF4-FFF2-40B4-BE49-F238E27FC236}">
                  <a16:creationId xmlns:a16="http://schemas.microsoft.com/office/drawing/2014/main" id="{60FDDBAB-1F0F-4C35-B3A2-AE6256B2EEA1}"/>
                </a:ext>
              </a:extLst>
            </p:cNvPr>
            <p:cNvSpPr/>
            <p:nvPr/>
          </p:nvSpPr>
          <p:spPr>
            <a:xfrm>
              <a:off x="3039289" y="5208086"/>
              <a:ext cx="1327618" cy="374721"/>
            </a:xfrm>
            <a:prstGeom prst="round2SameRect">
              <a:avLst>
                <a:gd name="adj1" fmla="val 0"/>
                <a:gd name="adj2" fmla="val 0"/>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mj-ea"/>
                  <a:ea typeface="+mj-ea"/>
                </a:rPr>
                <a:t>API</a:t>
              </a:r>
              <a:r>
                <a:rPr lang="zh-CN" altLang="en-US" sz="1400" b="1" dirty="0">
                  <a:solidFill>
                    <a:schemeClr val="tx1"/>
                  </a:solidFill>
                  <a:latin typeface="+mj-ea"/>
                  <a:ea typeface="+mj-ea"/>
                </a:rPr>
                <a:t>执行</a:t>
              </a:r>
            </a:p>
          </p:txBody>
        </p:sp>
        <p:sp>
          <p:nvSpPr>
            <p:cNvPr id="50" name="Round Same Side Corner Rectangle 36">
              <a:extLst>
                <a:ext uri="{FF2B5EF4-FFF2-40B4-BE49-F238E27FC236}">
                  <a16:creationId xmlns:a16="http://schemas.microsoft.com/office/drawing/2014/main" id="{3FADD18D-5FD5-4557-B5B5-09D544AB26DF}"/>
                </a:ext>
              </a:extLst>
            </p:cNvPr>
            <p:cNvSpPr/>
            <p:nvPr/>
          </p:nvSpPr>
          <p:spPr>
            <a:xfrm>
              <a:off x="2895803" y="5698666"/>
              <a:ext cx="1628908" cy="409209"/>
            </a:xfrm>
            <a:prstGeom prst="round2SameRect">
              <a:avLst>
                <a:gd name="adj1" fmla="val 0"/>
                <a:gd name="adj2" fmla="val 0"/>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mj-ea"/>
                  <a:ea typeface="+mj-ea"/>
                </a:rPr>
                <a:t>返回</a:t>
              </a:r>
              <a:r>
                <a:rPr lang="en-US" altLang="zh-CN" sz="1400" b="1" dirty="0">
                  <a:solidFill>
                    <a:schemeClr val="tx1"/>
                  </a:solidFill>
                  <a:latin typeface="+mj-ea"/>
                  <a:ea typeface="+mj-ea"/>
                </a:rPr>
                <a:t>API</a:t>
              </a:r>
              <a:r>
                <a:rPr lang="zh-CN" altLang="en-US" sz="1400" b="1" dirty="0">
                  <a:solidFill>
                    <a:schemeClr val="tx1"/>
                  </a:solidFill>
                  <a:latin typeface="+mj-ea"/>
                  <a:ea typeface="+mj-ea"/>
                </a:rPr>
                <a:t>执行结果</a:t>
              </a:r>
            </a:p>
          </p:txBody>
        </p:sp>
        <p:sp>
          <p:nvSpPr>
            <p:cNvPr id="52" name="Round Same Side Corner Rectangle 36">
              <a:extLst>
                <a:ext uri="{FF2B5EF4-FFF2-40B4-BE49-F238E27FC236}">
                  <a16:creationId xmlns:a16="http://schemas.microsoft.com/office/drawing/2014/main" id="{38161620-267E-4D9F-8716-FE37D90DF48A}"/>
                </a:ext>
              </a:extLst>
            </p:cNvPr>
            <p:cNvSpPr/>
            <p:nvPr/>
          </p:nvSpPr>
          <p:spPr>
            <a:xfrm>
              <a:off x="3046448" y="6223735"/>
              <a:ext cx="1327618" cy="374721"/>
            </a:xfrm>
            <a:prstGeom prst="round2SameRect">
              <a:avLst>
                <a:gd name="adj1" fmla="val 0"/>
                <a:gd name="adj2" fmla="val 0"/>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mj-ea"/>
                  <a:ea typeface="+mj-ea"/>
                </a:rPr>
                <a:t>结束</a:t>
              </a:r>
            </a:p>
          </p:txBody>
        </p:sp>
        <p:cxnSp>
          <p:nvCxnSpPr>
            <p:cNvPr id="54" name="直接箭头连接符 53">
              <a:extLst>
                <a:ext uri="{FF2B5EF4-FFF2-40B4-BE49-F238E27FC236}">
                  <a16:creationId xmlns:a16="http://schemas.microsoft.com/office/drawing/2014/main" id="{728D442E-37A2-4BE6-B14C-09A6213C4DF2}"/>
                </a:ext>
              </a:extLst>
            </p:cNvPr>
            <p:cNvCxnSpPr>
              <a:stCxn id="46" idx="1"/>
              <a:endCxn id="47" idx="3"/>
            </p:cNvCxnSpPr>
            <p:nvPr/>
          </p:nvCxnSpPr>
          <p:spPr>
            <a:xfrm>
              <a:off x="3703098" y="3957728"/>
              <a:ext cx="0" cy="1632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直接箭头连接符 55">
              <a:extLst>
                <a:ext uri="{FF2B5EF4-FFF2-40B4-BE49-F238E27FC236}">
                  <a16:creationId xmlns:a16="http://schemas.microsoft.com/office/drawing/2014/main" id="{4A722E01-2AEE-4F3C-8352-84832A1E27F4}"/>
                </a:ext>
              </a:extLst>
            </p:cNvPr>
            <p:cNvCxnSpPr>
              <a:stCxn id="47" idx="1"/>
              <a:endCxn id="48" idx="3"/>
            </p:cNvCxnSpPr>
            <p:nvPr/>
          </p:nvCxnSpPr>
          <p:spPr>
            <a:xfrm>
              <a:off x="3703098" y="4495701"/>
              <a:ext cx="0" cy="1688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直接箭头连接符 57">
              <a:extLst>
                <a:ext uri="{FF2B5EF4-FFF2-40B4-BE49-F238E27FC236}">
                  <a16:creationId xmlns:a16="http://schemas.microsoft.com/office/drawing/2014/main" id="{60B9D0FD-100F-48BC-B8D8-57523E73EBF3}"/>
                </a:ext>
              </a:extLst>
            </p:cNvPr>
            <p:cNvCxnSpPr>
              <a:cxnSpLocks/>
              <a:stCxn id="48" idx="1"/>
              <a:endCxn id="49" idx="3"/>
            </p:cNvCxnSpPr>
            <p:nvPr/>
          </p:nvCxnSpPr>
          <p:spPr>
            <a:xfrm>
              <a:off x="3703098" y="5039254"/>
              <a:ext cx="0" cy="1688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直接箭头连接符 60">
              <a:extLst>
                <a:ext uri="{FF2B5EF4-FFF2-40B4-BE49-F238E27FC236}">
                  <a16:creationId xmlns:a16="http://schemas.microsoft.com/office/drawing/2014/main" id="{A2396EEF-FD63-4B7B-80D1-42C403D46B70}"/>
                </a:ext>
              </a:extLst>
            </p:cNvPr>
            <p:cNvCxnSpPr>
              <a:cxnSpLocks/>
              <a:stCxn id="49" idx="1"/>
              <a:endCxn id="50" idx="3"/>
            </p:cNvCxnSpPr>
            <p:nvPr/>
          </p:nvCxnSpPr>
          <p:spPr>
            <a:xfrm>
              <a:off x="3703098" y="5582807"/>
              <a:ext cx="7159" cy="1158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7" name="直接箭头连接符 66">
              <a:extLst>
                <a:ext uri="{FF2B5EF4-FFF2-40B4-BE49-F238E27FC236}">
                  <a16:creationId xmlns:a16="http://schemas.microsoft.com/office/drawing/2014/main" id="{1CE1E57B-168C-4839-A207-A8EDC202523E}"/>
                </a:ext>
              </a:extLst>
            </p:cNvPr>
            <p:cNvCxnSpPr>
              <a:stCxn id="50" idx="1"/>
              <a:endCxn id="52" idx="3"/>
            </p:cNvCxnSpPr>
            <p:nvPr/>
          </p:nvCxnSpPr>
          <p:spPr>
            <a:xfrm>
              <a:off x="3710257" y="6107875"/>
              <a:ext cx="0" cy="1158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70" name="TextBox 13">
            <a:extLst>
              <a:ext uri="{FF2B5EF4-FFF2-40B4-BE49-F238E27FC236}">
                <a16:creationId xmlns:a16="http://schemas.microsoft.com/office/drawing/2014/main" id="{274BA3C4-C43D-43C9-AB59-36C74E144F61}"/>
              </a:ext>
            </a:extLst>
          </p:cNvPr>
          <p:cNvSpPr txBox="1"/>
          <p:nvPr/>
        </p:nvSpPr>
        <p:spPr>
          <a:xfrm>
            <a:off x="4873534" y="3499761"/>
            <a:ext cx="1652923" cy="400110"/>
          </a:xfrm>
          <a:prstGeom prst="rect">
            <a:avLst/>
          </a:prstGeom>
          <a:solidFill>
            <a:schemeClr val="accent5">
              <a:lumMod val="40000"/>
              <a:lumOff val="60000"/>
            </a:schemeClr>
          </a:solidFill>
          <a:effectLst>
            <a:outerShdw blurRad="50800" dist="38100" dir="5400000" algn="t" rotWithShape="0">
              <a:prstClr val="black">
                <a:alpha val="40000"/>
              </a:prstClr>
            </a:outerShdw>
          </a:effectLst>
        </p:spPr>
        <p:txBody>
          <a:bodyPr wrap="square" rtlCol="0">
            <a:spAutoFit/>
          </a:bodyPr>
          <a:lstStyle/>
          <a:p>
            <a:pPr algn="ct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可视化控件</a:t>
            </a:r>
          </a:p>
        </p:txBody>
      </p:sp>
      <p:grpSp>
        <p:nvGrpSpPr>
          <p:cNvPr id="72" name="组合 71">
            <a:extLst>
              <a:ext uri="{FF2B5EF4-FFF2-40B4-BE49-F238E27FC236}">
                <a16:creationId xmlns:a16="http://schemas.microsoft.com/office/drawing/2014/main" id="{18EBA867-B888-414B-B883-3FF7B68BF0CD}"/>
              </a:ext>
            </a:extLst>
          </p:cNvPr>
          <p:cNvGrpSpPr/>
          <p:nvPr/>
        </p:nvGrpSpPr>
        <p:grpSpPr>
          <a:xfrm>
            <a:off x="7310638" y="3519986"/>
            <a:ext cx="1628908" cy="2950842"/>
            <a:chOff x="2895803" y="3589684"/>
            <a:chExt cx="1628908" cy="2950842"/>
          </a:xfrm>
        </p:grpSpPr>
        <p:sp>
          <p:nvSpPr>
            <p:cNvPr id="73" name="Round Same Side Corner Rectangle 36">
              <a:extLst>
                <a:ext uri="{FF2B5EF4-FFF2-40B4-BE49-F238E27FC236}">
                  <a16:creationId xmlns:a16="http://schemas.microsoft.com/office/drawing/2014/main" id="{5FB05319-BDB3-41D7-8E10-E7FEAF1D7A41}"/>
                </a:ext>
              </a:extLst>
            </p:cNvPr>
            <p:cNvSpPr/>
            <p:nvPr/>
          </p:nvSpPr>
          <p:spPr>
            <a:xfrm>
              <a:off x="2903218" y="3589684"/>
              <a:ext cx="1621493" cy="354923"/>
            </a:xfrm>
            <a:prstGeom prst="round2SameRect">
              <a:avLst>
                <a:gd name="adj1" fmla="val 0"/>
                <a:gd name="adj2" fmla="val 0"/>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mj-ea"/>
                  <a:ea typeface="+mj-ea"/>
                </a:rPr>
                <a:t>开始</a:t>
              </a:r>
            </a:p>
          </p:txBody>
        </p:sp>
        <p:sp>
          <p:nvSpPr>
            <p:cNvPr id="74" name="Round Same Side Corner Rectangle 36">
              <a:extLst>
                <a:ext uri="{FF2B5EF4-FFF2-40B4-BE49-F238E27FC236}">
                  <a16:creationId xmlns:a16="http://schemas.microsoft.com/office/drawing/2014/main" id="{90B73B48-6CF0-4482-B7DB-986832A4FFF1}"/>
                </a:ext>
              </a:extLst>
            </p:cNvPr>
            <p:cNvSpPr/>
            <p:nvPr/>
          </p:nvSpPr>
          <p:spPr>
            <a:xfrm>
              <a:off x="2903218" y="4090725"/>
              <a:ext cx="1621493" cy="329198"/>
            </a:xfrm>
            <a:prstGeom prst="round2SameRect">
              <a:avLst>
                <a:gd name="adj1" fmla="val 0"/>
                <a:gd name="adj2" fmla="val 0"/>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mj-ea"/>
                  <a:ea typeface="+mj-ea"/>
                </a:rPr>
                <a:t>设置可视化组件</a:t>
              </a:r>
            </a:p>
          </p:txBody>
        </p:sp>
        <p:sp>
          <p:nvSpPr>
            <p:cNvPr id="75" name="Round Same Side Corner Rectangle 36">
              <a:extLst>
                <a:ext uri="{FF2B5EF4-FFF2-40B4-BE49-F238E27FC236}">
                  <a16:creationId xmlns:a16="http://schemas.microsoft.com/office/drawing/2014/main" id="{77B879A3-0F4B-4AD1-A135-7647A4CD9A1E}"/>
                </a:ext>
              </a:extLst>
            </p:cNvPr>
            <p:cNvSpPr/>
            <p:nvPr/>
          </p:nvSpPr>
          <p:spPr>
            <a:xfrm>
              <a:off x="2895803" y="4584821"/>
              <a:ext cx="1628908" cy="339605"/>
            </a:xfrm>
            <a:prstGeom prst="round2SameRect">
              <a:avLst>
                <a:gd name="adj1" fmla="val 0"/>
                <a:gd name="adj2" fmla="val 0"/>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mj-ea"/>
                  <a:ea typeface="+mj-ea"/>
                </a:rPr>
                <a:t>利用组件构建模型</a:t>
              </a:r>
            </a:p>
          </p:txBody>
        </p:sp>
        <p:sp>
          <p:nvSpPr>
            <p:cNvPr id="76" name="Round Same Side Corner Rectangle 36">
              <a:extLst>
                <a:ext uri="{FF2B5EF4-FFF2-40B4-BE49-F238E27FC236}">
                  <a16:creationId xmlns:a16="http://schemas.microsoft.com/office/drawing/2014/main" id="{12580BBE-FFA1-43B3-9DF0-5618533FF256}"/>
                </a:ext>
              </a:extLst>
            </p:cNvPr>
            <p:cNvSpPr/>
            <p:nvPr/>
          </p:nvSpPr>
          <p:spPr>
            <a:xfrm>
              <a:off x="2903218" y="5082793"/>
              <a:ext cx="1621493" cy="374721"/>
            </a:xfrm>
            <a:prstGeom prst="round2SameRect">
              <a:avLst>
                <a:gd name="adj1" fmla="val 0"/>
                <a:gd name="adj2" fmla="val 0"/>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mj-ea"/>
                  <a:ea typeface="+mj-ea"/>
                </a:rPr>
                <a:t>根据模型执行算法</a:t>
              </a:r>
            </a:p>
          </p:txBody>
        </p:sp>
        <p:sp>
          <p:nvSpPr>
            <p:cNvPr id="77" name="Round Same Side Corner Rectangle 36">
              <a:extLst>
                <a:ext uri="{FF2B5EF4-FFF2-40B4-BE49-F238E27FC236}">
                  <a16:creationId xmlns:a16="http://schemas.microsoft.com/office/drawing/2014/main" id="{03E9427B-C98B-4BB3-B701-B55AE7C94D01}"/>
                </a:ext>
              </a:extLst>
            </p:cNvPr>
            <p:cNvSpPr/>
            <p:nvPr/>
          </p:nvSpPr>
          <p:spPr>
            <a:xfrm>
              <a:off x="2895803" y="5615881"/>
              <a:ext cx="1628908" cy="409209"/>
            </a:xfrm>
            <a:prstGeom prst="round2SameRect">
              <a:avLst>
                <a:gd name="adj1" fmla="val 0"/>
                <a:gd name="adj2" fmla="val 0"/>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mj-ea"/>
                  <a:ea typeface="+mj-ea"/>
                </a:rPr>
                <a:t>返回算法执行结果</a:t>
              </a:r>
            </a:p>
          </p:txBody>
        </p:sp>
        <p:sp>
          <p:nvSpPr>
            <p:cNvPr id="78" name="Round Same Side Corner Rectangle 36">
              <a:extLst>
                <a:ext uri="{FF2B5EF4-FFF2-40B4-BE49-F238E27FC236}">
                  <a16:creationId xmlns:a16="http://schemas.microsoft.com/office/drawing/2014/main" id="{479E21D5-983D-4CA2-A3EF-363ADAC8C70A}"/>
                </a:ext>
              </a:extLst>
            </p:cNvPr>
            <p:cNvSpPr/>
            <p:nvPr/>
          </p:nvSpPr>
          <p:spPr>
            <a:xfrm>
              <a:off x="3054063" y="6165805"/>
              <a:ext cx="1327618" cy="374721"/>
            </a:xfrm>
            <a:prstGeom prst="round2SameRect">
              <a:avLst>
                <a:gd name="adj1" fmla="val 0"/>
                <a:gd name="adj2" fmla="val 0"/>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mj-ea"/>
                  <a:ea typeface="+mj-ea"/>
                </a:rPr>
                <a:t>结束</a:t>
              </a:r>
            </a:p>
          </p:txBody>
        </p:sp>
        <p:cxnSp>
          <p:nvCxnSpPr>
            <p:cNvPr id="79" name="直接箭头连接符 78">
              <a:extLst>
                <a:ext uri="{FF2B5EF4-FFF2-40B4-BE49-F238E27FC236}">
                  <a16:creationId xmlns:a16="http://schemas.microsoft.com/office/drawing/2014/main" id="{D2C456B9-BCC9-4291-B5FA-7DC8775042CD}"/>
                </a:ext>
              </a:extLst>
            </p:cNvPr>
            <p:cNvCxnSpPr>
              <a:cxnSpLocks/>
              <a:stCxn id="73" idx="1"/>
              <a:endCxn id="74" idx="3"/>
            </p:cNvCxnSpPr>
            <p:nvPr/>
          </p:nvCxnSpPr>
          <p:spPr>
            <a:xfrm>
              <a:off x="3713965" y="3944607"/>
              <a:ext cx="0" cy="1461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0" name="直接箭头连接符 79">
              <a:extLst>
                <a:ext uri="{FF2B5EF4-FFF2-40B4-BE49-F238E27FC236}">
                  <a16:creationId xmlns:a16="http://schemas.microsoft.com/office/drawing/2014/main" id="{9C8182FB-26C4-40C0-A24B-CA43E60B2367}"/>
                </a:ext>
              </a:extLst>
            </p:cNvPr>
            <p:cNvCxnSpPr>
              <a:cxnSpLocks/>
              <a:stCxn id="74" idx="1"/>
              <a:endCxn id="75" idx="3"/>
            </p:cNvCxnSpPr>
            <p:nvPr/>
          </p:nvCxnSpPr>
          <p:spPr>
            <a:xfrm flipH="1">
              <a:off x="3710257" y="4419923"/>
              <a:ext cx="3708" cy="1648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1" name="直接箭头连接符 80">
              <a:extLst>
                <a:ext uri="{FF2B5EF4-FFF2-40B4-BE49-F238E27FC236}">
                  <a16:creationId xmlns:a16="http://schemas.microsoft.com/office/drawing/2014/main" id="{7D706975-629A-4295-91A6-E1521D743FC0}"/>
                </a:ext>
              </a:extLst>
            </p:cNvPr>
            <p:cNvCxnSpPr>
              <a:cxnSpLocks/>
              <a:stCxn id="75" idx="1"/>
              <a:endCxn id="76" idx="3"/>
            </p:cNvCxnSpPr>
            <p:nvPr/>
          </p:nvCxnSpPr>
          <p:spPr>
            <a:xfrm>
              <a:off x="3710257" y="4924426"/>
              <a:ext cx="3708" cy="1583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2" name="直接箭头连接符 81">
              <a:extLst>
                <a:ext uri="{FF2B5EF4-FFF2-40B4-BE49-F238E27FC236}">
                  <a16:creationId xmlns:a16="http://schemas.microsoft.com/office/drawing/2014/main" id="{7F0923C4-2F4A-44A7-A17A-182A7CB414EC}"/>
                </a:ext>
              </a:extLst>
            </p:cNvPr>
            <p:cNvCxnSpPr>
              <a:cxnSpLocks/>
              <a:stCxn id="76" idx="1"/>
              <a:endCxn id="77" idx="3"/>
            </p:cNvCxnSpPr>
            <p:nvPr/>
          </p:nvCxnSpPr>
          <p:spPr>
            <a:xfrm flipH="1">
              <a:off x="3710257" y="5457514"/>
              <a:ext cx="3708" cy="1583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3" name="直接箭头连接符 82">
              <a:extLst>
                <a:ext uri="{FF2B5EF4-FFF2-40B4-BE49-F238E27FC236}">
                  <a16:creationId xmlns:a16="http://schemas.microsoft.com/office/drawing/2014/main" id="{93E4F339-CFE2-4F0B-ABA6-7F64BA047DEC}"/>
                </a:ext>
              </a:extLst>
            </p:cNvPr>
            <p:cNvCxnSpPr>
              <a:stCxn id="77" idx="1"/>
              <a:endCxn id="78" idx="3"/>
            </p:cNvCxnSpPr>
            <p:nvPr/>
          </p:nvCxnSpPr>
          <p:spPr>
            <a:xfrm>
              <a:off x="3710257" y="6025090"/>
              <a:ext cx="7615" cy="1407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84" name="矩形: 圆角 83">
            <a:extLst>
              <a:ext uri="{FF2B5EF4-FFF2-40B4-BE49-F238E27FC236}">
                <a16:creationId xmlns:a16="http://schemas.microsoft.com/office/drawing/2014/main" id="{5993167A-7C8E-4AEF-93EC-F5E0C03E10ED}"/>
              </a:ext>
            </a:extLst>
          </p:cNvPr>
          <p:cNvSpPr/>
          <p:nvPr/>
        </p:nvSpPr>
        <p:spPr>
          <a:xfrm>
            <a:off x="586299" y="4335116"/>
            <a:ext cx="1906677" cy="433206"/>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mj-ea"/>
                <a:ea typeface="+mj-ea"/>
              </a:rPr>
              <a:t>API(</a:t>
            </a:r>
            <a:r>
              <a:rPr lang="zh-CN" altLang="en-US" b="1" dirty="0">
                <a:solidFill>
                  <a:schemeClr val="tx1"/>
                </a:solidFill>
                <a:latin typeface="+mj-ea"/>
                <a:ea typeface="+mj-ea"/>
              </a:rPr>
              <a:t>函数或接口</a:t>
            </a:r>
            <a:r>
              <a:rPr lang="en-US" altLang="zh-CN" b="1" dirty="0">
                <a:solidFill>
                  <a:schemeClr val="tx1"/>
                </a:solidFill>
                <a:latin typeface="+mj-ea"/>
                <a:ea typeface="+mj-ea"/>
              </a:rPr>
              <a:t>)</a:t>
            </a:r>
            <a:endParaRPr lang="zh-CN" altLang="en-US" b="1" dirty="0">
              <a:solidFill>
                <a:schemeClr val="tx1"/>
              </a:solidFill>
              <a:latin typeface="+mj-ea"/>
              <a:ea typeface="+mj-ea"/>
            </a:endParaRPr>
          </a:p>
        </p:txBody>
      </p:sp>
      <p:sp>
        <p:nvSpPr>
          <p:cNvPr id="85" name="文本框 84">
            <a:extLst>
              <a:ext uri="{FF2B5EF4-FFF2-40B4-BE49-F238E27FC236}">
                <a16:creationId xmlns:a16="http://schemas.microsoft.com/office/drawing/2014/main" id="{C52A93CD-C233-4C17-A259-06A39BFB666C}"/>
              </a:ext>
            </a:extLst>
          </p:cNvPr>
          <p:cNvSpPr txBox="1"/>
          <p:nvPr/>
        </p:nvSpPr>
        <p:spPr>
          <a:xfrm>
            <a:off x="435491" y="5321189"/>
            <a:ext cx="2243939" cy="338554"/>
          </a:xfrm>
          <a:prstGeom prst="rect">
            <a:avLst/>
          </a:prstGeom>
          <a:solidFill>
            <a:schemeClr val="accent6">
              <a:lumMod val="20000"/>
              <a:lumOff val="80000"/>
            </a:schemeClr>
          </a:solidFill>
        </p:spPr>
        <p:txBody>
          <a:bodyPr wrap="square">
            <a:spAutoFit/>
          </a:bodyPr>
          <a:lstStyle/>
          <a:p>
            <a:pPr algn="ctr"/>
            <a:r>
              <a:rPr lang="zh-CN" altLang="en-US" sz="1600" dirty="0">
                <a:solidFill>
                  <a:srgbClr val="000000"/>
                </a:solidFill>
                <a:latin typeface="+mj-ea"/>
                <a:ea typeface="+mj-ea"/>
                <a:cs typeface="Times New Roman" panose="02020603050405020304" pitchFamily="18" charset="0"/>
                <a:sym typeface="Times New Roman" panose="02020603050405020304" pitchFamily="18" charset="0"/>
              </a:rPr>
              <a:t>文本类型推荐</a:t>
            </a:r>
            <a:r>
              <a:rPr lang="zh-CN" altLang="en-US" sz="1600" b="1" dirty="0">
                <a:solidFill>
                  <a:srgbClr val="000000"/>
                </a:solidFill>
                <a:latin typeface="+mj-ea"/>
                <a:ea typeface="+mj-ea"/>
                <a:cs typeface="Times New Roman" panose="02020603050405020304" pitchFamily="18" charset="0"/>
                <a:sym typeface="Times New Roman" panose="02020603050405020304" pitchFamily="18" charset="0"/>
              </a:rPr>
              <a:t>：</a:t>
            </a:r>
            <a:r>
              <a:rPr lang="en-US" altLang="zh-CN" sz="1600" b="1" dirty="0">
                <a:solidFill>
                  <a:srgbClr val="000000"/>
                </a:solidFill>
                <a:latin typeface="+mj-ea"/>
                <a:ea typeface="+mj-ea"/>
                <a:cs typeface="Times New Roman" panose="02020603050405020304" pitchFamily="18" charset="0"/>
                <a:sym typeface="Times New Roman" panose="02020603050405020304" pitchFamily="18" charset="0"/>
              </a:rPr>
              <a:t>REST</a:t>
            </a:r>
            <a:endParaRPr lang="en-US" altLang="zh-CN" sz="1600" b="1" dirty="0">
              <a:solidFill>
                <a:srgbClr val="000000"/>
              </a:solidFill>
              <a:effectLst/>
              <a:latin typeface="+mj-ea"/>
              <a:ea typeface="+mj-ea"/>
              <a:cs typeface="Times New Roman" panose="02020603050405020304" pitchFamily="18" charset="0"/>
              <a:sym typeface="Times New Roman" panose="02020603050405020304" pitchFamily="18" charset="0"/>
            </a:endParaRPr>
          </a:p>
        </p:txBody>
      </p:sp>
      <p:sp>
        <p:nvSpPr>
          <p:cNvPr id="87" name="文本框 86">
            <a:extLst>
              <a:ext uri="{FF2B5EF4-FFF2-40B4-BE49-F238E27FC236}">
                <a16:creationId xmlns:a16="http://schemas.microsoft.com/office/drawing/2014/main" id="{D986D825-B050-41ED-AC21-6737DF9620E1}"/>
              </a:ext>
            </a:extLst>
          </p:cNvPr>
          <p:cNvSpPr txBox="1"/>
          <p:nvPr/>
        </p:nvSpPr>
        <p:spPr>
          <a:xfrm>
            <a:off x="226528" y="5815483"/>
            <a:ext cx="2556677" cy="338554"/>
          </a:xfrm>
          <a:prstGeom prst="rect">
            <a:avLst/>
          </a:prstGeom>
          <a:solidFill>
            <a:schemeClr val="accent6">
              <a:lumMod val="20000"/>
              <a:lumOff val="80000"/>
            </a:schemeClr>
          </a:solidFill>
        </p:spPr>
        <p:txBody>
          <a:bodyPr wrap="square">
            <a:spAutoFit/>
          </a:bodyPr>
          <a:lstStyle/>
          <a:p>
            <a:pPr algn="ctr"/>
            <a:r>
              <a:rPr lang="zh-CN" altLang="en-US" sz="1600" dirty="0">
                <a:solidFill>
                  <a:srgbClr val="000000"/>
                </a:solidFill>
                <a:effectLst/>
                <a:latin typeface="+mj-ea"/>
                <a:ea typeface="+mj-ea"/>
                <a:cs typeface="Times New Roman" panose="02020603050405020304" pitchFamily="18" charset="0"/>
                <a:sym typeface="Times New Roman" panose="02020603050405020304" pitchFamily="18" charset="0"/>
              </a:rPr>
              <a:t>图形类型推荐</a:t>
            </a:r>
            <a:r>
              <a:rPr lang="zh-CN" altLang="en-US" sz="1600" b="1" dirty="0">
                <a:solidFill>
                  <a:srgbClr val="000000"/>
                </a:solidFill>
                <a:effectLst/>
                <a:latin typeface="+mj-ea"/>
                <a:ea typeface="+mj-ea"/>
                <a:cs typeface="Times New Roman" panose="02020603050405020304" pitchFamily="18" charset="0"/>
                <a:sym typeface="Times New Roman" panose="02020603050405020304" pitchFamily="18" charset="0"/>
              </a:rPr>
              <a:t>：</a:t>
            </a:r>
            <a:r>
              <a:rPr lang="en-US" altLang="zh-CN" sz="1600" b="1" dirty="0" err="1">
                <a:solidFill>
                  <a:srgbClr val="000000"/>
                </a:solidFill>
                <a:effectLst/>
                <a:latin typeface="+mj-ea"/>
                <a:ea typeface="+mj-ea"/>
                <a:cs typeface="Times New Roman" panose="02020603050405020304" pitchFamily="18" charset="0"/>
                <a:sym typeface="Times New Roman" panose="02020603050405020304" pitchFamily="18" charset="0"/>
              </a:rPr>
              <a:t>GraphQL</a:t>
            </a:r>
            <a:endParaRPr lang="en-US" altLang="zh-CN" sz="1600" b="1" dirty="0">
              <a:solidFill>
                <a:srgbClr val="000000"/>
              </a:solidFill>
              <a:effectLst/>
              <a:latin typeface="+mj-ea"/>
              <a:ea typeface="+mj-ea"/>
              <a:cs typeface="Times New Roman" panose="02020603050405020304" pitchFamily="18" charset="0"/>
              <a:sym typeface="Times New Roman" panose="02020603050405020304" pitchFamily="18" charset="0"/>
            </a:endParaRPr>
          </a:p>
        </p:txBody>
      </p:sp>
      <p:sp>
        <p:nvSpPr>
          <p:cNvPr id="88" name="矩形 87">
            <a:extLst>
              <a:ext uri="{FF2B5EF4-FFF2-40B4-BE49-F238E27FC236}">
                <a16:creationId xmlns:a16="http://schemas.microsoft.com/office/drawing/2014/main" id="{F728A462-D71F-416F-A7D9-2157015F8B97}"/>
              </a:ext>
            </a:extLst>
          </p:cNvPr>
          <p:cNvSpPr/>
          <p:nvPr/>
        </p:nvSpPr>
        <p:spPr>
          <a:xfrm>
            <a:off x="226528" y="5074859"/>
            <a:ext cx="2626220" cy="122989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箭头连接符 89">
            <a:extLst>
              <a:ext uri="{FF2B5EF4-FFF2-40B4-BE49-F238E27FC236}">
                <a16:creationId xmlns:a16="http://schemas.microsoft.com/office/drawing/2014/main" id="{95E93CB5-6D9D-4860-AB62-2D28CD6BBC30}"/>
              </a:ext>
            </a:extLst>
          </p:cNvPr>
          <p:cNvCxnSpPr>
            <a:stCxn id="84" idx="2"/>
            <a:endCxn id="88" idx="0"/>
          </p:cNvCxnSpPr>
          <p:nvPr/>
        </p:nvCxnSpPr>
        <p:spPr>
          <a:xfrm>
            <a:off x="1539638" y="4768322"/>
            <a:ext cx="0" cy="30653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20" name="矩形: 圆角 119">
            <a:extLst>
              <a:ext uri="{FF2B5EF4-FFF2-40B4-BE49-F238E27FC236}">
                <a16:creationId xmlns:a16="http://schemas.microsoft.com/office/drawing/2014/main" id="{48ACCE17-9AB5-4E69-BDBA-BF3200B88289}"/>
              </a:ext>
            </a:extLst>
          </p:cNvPr>
          <p:cNvSpPr/>
          <p:nvPr/>
        </p:nvSpPr>
        <p:spPr>
          <a:xfrm>
            <a:off x="4708463" y="4272318"/>
            <a:ext cx="1064758" cy="582410"/>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j-ea"/>
                <a:ea typeface="+mj-ea"/>
              </a:rPr>
              <a:t>可视化组件</a:t>
            </a:r>
          </a:p>
        </p:txBody>
      </p:sp>
      <p:sp>
        <p:nvSpPr>
          <p:cNvPr id="121" name="矩形: 圆角 120">
            <a:extLst>
              <a:ext uri="{FF2B5EF4-FFF2-40B4-BE49-F238E27FC236}">
                <a16:creationId xmlns:a16="http://schemas.microsoft.com/office/drawing/2014/main" id="{A107401F-A5B3-4C39-B154-73FD99B4F239}"/>
              </a:ext>
            </a:extLst>
          </p:cNvPr>
          <p:cNvSpPr/>
          <p:nvPr/>
        </p:nvSpPr>
        <p:spPr>
          <a:xfrm>
            <a:off x="6013258" y="4272318"/>
            <a:ext cx="1064758" cy="582410"/>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mj-ea"/>
                <a:ea typeface="+mj-ea"/>
              </a:rPr>
              <a:t>PHM</a:t>
            </a:r>
          </a:p>
          <a:p>
            <a:pPr algn="ctr"/>
            <a:r>
              <a:rPr lang="zh-CN" altLang="en-US" b="1" dirty="0">
                <a:solidFill>
                  <a:schemeClr val="tx1"/>
                </a:solidFill>
                <a:latin typeface="+mj-ea"/>
                <a:ea typeface="+mj-ea"/>
              </a:rPr>
              <a:t>模型</a:t>
            </a:r>
          </a:p>
        </p:txBody>
      </p:sp>
      <p:cxnSp>
        <p:nvCxnSpPr>
          <p:cNvPr id="123" name="直接箭头连接符 122">
            <a:extLst>
              <a:ext uri="{FF2B5EF4-FFF2-40B4-BE49-F238E27FC236}">
                <a16:creationId xmlns:a16="http://schemas.microsoft.com/office/drawing/2014/main" id="{C4B096C8-E2E2-4D96-84D6-129BF4C71D91}"/>
              </a:ext>
            </a:extLst>
          </p:cNvPr>
          <p:cNvCxnSpPr>
            <a:stCxn id="120" idx="3"/>
            <a:endCxn id="121" idx="1"/>
          </p:cNvCxnSpPr>
          <p:nvPr/>
        </p:nvCxnSpPr>
        <p:spPr>
          <a:xfrm>
            <a:off x="5773221" y="4563523"/>
            <a:ext cx="240037" cy="0"/>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124" name="矩形 123">
            <a:extLst>
              <a:ext uri="{FF2B5EF4-FFF2-40B4-BE49-F238E27FC236}">
                <a16:creationId xmlns:a16="http://schemas.microsoft.com/office/drawing/2014/main" id="{720833EE-EAAE-4C11-935C-C4B367CCEE68}"/>
              </a:ext>
            </a:extLst>
          </p:cNvPr>
          <p:cNvSpPr/>
          <p:nvPr/>
        </p:nvSpPr>
        <p:spPr>
          <a:xfrm>
            <a:off x="4677364" y="5128755"/>
            <a:ext cx="2523100" cy="121264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文本框 124">
            <a:extLst>
              <a:ext uri="{FF2B5EF4-FFF2-40B4-BE49-F238E27FC236}">
                <a16:creationId xmlns:a16="http://schemas.microsoft.com/office/drawing/2014/main" id="{76E7C222-9F77-4D56-A5CC-A4922A8380C9}"/>
              </a:ext>
            </a:extLst>
          </p:cNvPr>
          <p:cNvSpPr txBox="1"/>
          <p:nvPr/>
        </p:nvSpPr>
        <p:spPr>
          <a:xfrm>
            <a:off x="4706406" y="5321189"/>
            <a:ext cx="2490349" cy="338554"/>
          </a:xfrm>
          <a:prstGeom prst="rect">
            <a:avLst/>
          </a:prstGeom>
          <a:solidFill>
            <a:schemeClr val="accent6">
              <a:lumMod val="20000"/>
              <a:lumOff val="80000"/>
            </a:schemeClr>
          </a:solidFill>
        </p:spPr>
        <p:txBody>
          <a:bodyPr wrap="square">
            <a:spAutoFit/>
          </a:bodyPr>
          <a:lstStyle/>
          <a:p>
            <a:pPr algn="ctr"/>
            <a:r>
              <a:rPr lang="zh-CN" altLang="en-US" sz="1600" dirty="0">
                <a:solidFill>
                  <a:srgbClr val="000000"/>
                </a:solidFill>
                <a:effectLst/>
                <a:latin typeface="+mj-ea"/>
                <a:ea typeface="+mj-ea"/>
                <a:cs typeface="Times New Roman" panose="02020603050405020304" pitchFamily="18" charset="0"/>
                <a:sym typeface="Times New Roman" panose="02020603050405020304" pitchFamily="18" charset="0"/>
              </a:rPr>
              <a:t>简单场景推荐</a:t>
            </a:r>
            <a:r>
              <a:rPr lang="zh-CN" altLang="en-US" sz="1600" b="1" dirty="0">
                <a:solidFill>
                  <a:srgbClr val="000000"/>
                </a:solidFill>
                <a:effectLst/>
                <a:latin typeface="+mj-ea"/>
                <a:ea typeface="+mj-ea"/>
                <a:cs typeface="Times New Roman" panose="02020603050405020304" pitchFamily="18" charset="0"/>
                <a:sym typeface="Times New Roman" panose="02020603050405020304" pitchFamily="18" charset="0"/>
              </a:rPr>
              <a:t>：</a:t>
            </a:r>
            <a:r>
              <a:rPr lang="en-US" altLang="zh-CN" sz="1600" b="1" dirty="0" err="1">
                <a:solidFill>
                  <a:srgbClr val="000000"/>
                </a:solidFill>
                <a:effectLst/>
                <a:latin typeface="+mj-ea"/>
                <a:ea typeface="+mj-ea"/>
                <a:cs typeface="Times New Roman" panose="02020603050405020304" pitchFamily="18" charset="0"/>
                <a:sym typeface="Times New Roman" panose="02020603050405020304" pitchFamily="18" charset="0"/>
              </a:rPr>
              <a:t>jsPlumb</a:t>
            </a:r>
            <a:endParaRPr lang="en-US" altLang="zh-CN" sz="1600" b="1" dirty="0">
              <a:solidFill>
                <a:srgbClr val="000000"/>
              </a:solidFill>
              <a:effectLst/>
              <a:latin typeface="+mj-ea"/>
              <a:ea typeface="+mj-ea"/>
              <a:cs typeface="Times New Roman" panose="02020603050405020304" pitchFamily="18" charset="0"/>
              <a:sym typeface="Times New Roman" panose="02020603050405020304" pitchFamily="18" charset="0"/>
            </a:endParaRPr>
          </a:p>
        </p:txBody>
      </p:sp>
      <p:sp>
        <p:nvSpPr>
          <p:cNvPr id="126" name="文本框 125">
            <a:extLst>
              <a:ext uri="{FF2B5EF4-FFF2-40B4-BE49-F238E27FC236}">
                <a16:creationId xmlns:a16="http://schemas.microsoft.com/office/drawing/2014/main" id="{2C8944F4-736E-4E1E-87D8-3283A457ECF6}"/>
              </a:ext>
            </a:extLst>
          </p:cNvPr>
          <p:cNvSpPr txBox="1"/>
          <p:nvPr/>
        </p:nvSpPr>
        <p:spPr>
          <a:xfrm>
            <a:off x="4706405" y="5815483"/>
            <a:ext cx="2490349" cy="338554"/>
          </a:xfrm>
          <a:prstGeom prst="rect">
            <a:avLst/>
          </a:prstGeom>
          <a:solidFill>
            <a:schemeClr val="accent6">
              <a:lumMod val="20000"/>
              <a:lumOff val="80000"/>
            </a:schemeClr>
          </a:solidFill>
        </p:spPr>
        <p:txBody>
          <a:bodyPr wrap="square">
            <a:spAutoFit/>
          </a:bodyPr>
          <a:lstStyle/>
          <a:p>
            <a:pPr algn="ctr"/>
            <a:r>
              <a:rPr lang="zh-CN" altLang="en-US" sz="1600" dirty="0">
                <a:solidFill>
                  <a:srgbClr val="000000"/>
                </a:solidFill>
                <a:latin typeface="+mj-ea"/>
                <a:ea typeface="+mj-ea"/>
                <a:cs typeface="Times New Roman" panose="02020603050405020304" pitchFamily="18" charset="0"/>
                <a:sym typeface="Times New Roman" panose="02020603050405020304" pitchFamily="18" charset="0"/>
              </a:rPr>
              <a:t>复杂</a:t>
            </a:r>
            <a:r>
              <a:rPr lang="zh-CN" altLang="en-US" sz="1600" dirty="0">
                <a:solidFill>
                  <a:srgbClr val="000000"/>
                </a:solidFill>
                <a:effectLst/>
                <a:latin typeface="+mj-ea"/>
                <a:ea typeface="+mj-ea"/>
                <a:cs typeface="Times New Roman" panose="02020603050405020304" pitchFamily="18" charset="0"/>
                <a:sym typeface="Times New Roman" panose="02020603050405020304" pitchFamily="18" charset="0"/>
              </a:rPr>
              <a:t>场景推荐</a:t>
            </a:r>
            <a:r>
              <a:rPr lang="zh-CN" altLang="en-US" sz="1600" b="1" dirty="0">
                <a:solidFill>
                  <a:srgbClr val="000000"/>
                </a:solidFill>
                <a:effectLst/>
                <a:latin typeface="+mj-ea"/>
                <a:ea typeface="+mj-ea"/>
                <a:cs typeface="Times New Roman" panose="02020603050405020304" pitchFamily="18" charset="0"/>
                <a:sym typeface="Times New Roman" panose="02020603050405020304" pitchFamily="18" charset="0"/>
              </a:rPr>
              <a:t>：</a:t>
            </a:r>
            <a:r>
              <a:rPr lang="en-US" altLang="zh-CN" sz="1600" b="1" dirty="0">
                <a:solidFill>
                  <a:srgbClr val="000000"/>
                </a:solidFill>
                <a:effectLst/>
                <a:latin typeface="+mj-ea"/>
                <a:ea typeface="+mj-ea"/>
                <a:cs typeface="Times New Roman" panose="02020603050405020304" pitchFamily="18" charset="0"/>
                <a:sym typeface="Times New Roman" panose="02020603050405020304" pitchFamily="18" charset="0"/>
              </a:rPr>
              <a:t>D3js</a:t>
            </a:r>
          </a:p>
        </p:txBody>
      </p:sp>
      <p:cxnSp>
        <p:nvCxnSpPr>
          <p:cNvPr id="128" name="直接箭头连接符 127">
            <a:extLst>
              <a:ext uri="{FF2B5EF4-FFF2-40B4-BE49-F238E27FC236}">
                <a16:creationId xmlns:a16="http://schemas.microsoft.com/office/drawing/2014/main" id="{F4136B54-3DDA-442C-960B-479A80D61B47}"/>
              </a:ext>
            </a:extLst>
          </p:cNvPr>
          <p:cNvCxnSpPr>
            <a:cxnSpLocks/>
          </p:cNvCxnSpPr>
          <p:nvPr/>
        </p:nvCxnSpPr>
        <p:spPr>
          <a:xfrm>
            <a:off x="5874913" y="4854728"/>
            <a:ext cx="1" cy="27402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52497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B0EA69-8627-46FA-8944-38A803169F19}"/>
              </a:ext>
            </a:extLst>
          </p:cNvPr>
          <p:cNvSpPr>
            <a:spLocks noGrp="1"/>
          </p:cNvSpPr>
          <p:nvPr>
            <p:ph type="title"/>
          </p:nvPr>
        </p:nvSpPr>
        <p:spPr>
          <a:xfrm>
            <a:off x="185680" y="63500"/>
            <a:ext cx="8112026" cy="548640"/>
          </a:xfrm>
        </p:spPr>
        <p:txBody>
          <a:bodyPr/>
          <a:lstStyle/>
          <a:p>
            <a:r>
              <a:rPr lang="en-US" altLang="zh-CN" dirty="0"/>
              <a:t>5</a:t>
            </a:r>
            <a:r>
              <a:rPr lang="zh-CN" altLang="en-US" dirty="0"/>
              <a:t>、模型运行规范</a:t>
            </a:r>
          </a:p>
        </p:txBody>
      </p:sp>
      <p:sp>
        <p:nvSpPr>
          <p:cNvPr id="4" name="TextBox 13">
            <a:extLst>
              <a:ext uri="{FF2B5EF4-FFF2-40B4-BE49-F238E27FC236}">
                <a16:creationId xmlns:a16="http://schemas.microsoft.com/office/drawing/2014/main" id="{C0A6EA18-FF0E-44F5-9308-DC0783FBE387}"/>
              </a:ext>
            </a:extLst>
          </p:cNvPr>
          <p:cNvSpPr txBox="1"/>
          <p:nvPr/>
        </p:nvSpPr>
        <p:spPr>
          <a:xfrm>
            <a:off x="435492" y="715652"/>
            <a:ext cx="1337552" cy="400110"/>
          </a:xfrm>
          <a:prstGeom prst="rect">
            <a:avLst/>
          </a:prstGeom>
          <a:solidFill>
            <a:schemeClr val="accent5">
              <a:lumMod val="40000"/>
              <a:lumOff val="60000"/>
            </a:schemeClr>
          </a:solidFill>
          <a:effectLst>
            <a:outerShdw blurRad="50800" dist="38100" dir="5400000" algn="t" rotWithShape="0">
              <a:prstClr val="black">
                <a:alpha val="40000"/>
              </a:prstClr>
            </a:outerShdw>
          </a:effectLst>
        </p:spPr>
        <p:txBody>
          <a:bodyPr wrap="square" rtlCol="0">
            <a:spAutoFit/>
          </a:bodyPr>
          <a:lstStyle/>
          <a:p>
            <a:pPr algn="ct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问题描述</a:t>
            </a:r>
          </a:p>
        </p:txBody>
      </p:sp>
      <p:grpSp>
        <p:nvGrpSpPr>
          <p:cNvPr id="27" name="组合 26">
            <a:extLst>
              <a:ext uri="{FF2B5EF4-FFF2-40B4-BE49-F238E27FC236}">
                <a16:creationId xmlns:a16="http://schemas.microsoft.com/office/drawing/2014/main" id="{0F6C774C-5F69-4E3D-8AAE-F54333A86DEF}"/>
              </a:ext>
            </a:extLst>
          </p:cNvPr>
          <p:cNvGrpSpPr/>
          <p:nvPr/>
        </p:nvGrpSpPr>
        <p:grpSpPr>
          <a:xfrm>
            <a:off x="-7578" y="1430580"/>
            <a:ext cx="4191629" cy="1998420"/>
            <a:chOff x="81920" y="1375799"/>
            <a:chExt cx="4191629" cy="1998420"/>
          </a:xfrm>
        </p:grpSpPr>
        <p:sp>
          <p:nvSpPr>
            <p:cNvPr id="17" name="文本框 16">
              <a:extLst>
                <a:ext uri="{FF2B5EF4-FFF2-40B4-BE49-F238E27FC236}">
                  <a16:creationId xmlns:a16="http://schemas.microsoft.com/office/drawing/2014/main" id="{8D03D6F4-D747-4A24-8212-C5EAA07BECC3}"/>
                </a:ext>
              </a:extLst>
            </p:cNvPr>
            <p:cNvSpPr txBox="1"/>
            <p:nvPr/>
          </p:nvSpPr>
          <p:spPr>
            <a:xfrm>
              <a:off x="81920" y="1375799"/>
              <a:ext cx="1041399" cy="369332"/>
            </a:xfrm>
            <a:prstGeom prst="rect">
              <a:avLst/>
            </a:prstGeom>
            <a:noFill/>
          </p:spPr>
          <p:txBody>
            <a:bodyPr wrap="square" rtlCol="0">
              <a:spAutoFit/>
            </a:bodyPr>
            <a:lstStyle/>
            <a:p>
              <a:pPr algn="ctr"/>
              <a:r>
                <a:rPr lang="zh-CN" altLang="en-US" dirty="0"/>
                <a:t>误差</a:t>
              </a:r>
            </a:p>
          </p:txBody>
        </p:sp>
        <p:grpSp>
          <p:nvGrpSpPr>
            <p:cNvPr id="26" name="组合 25">
              <a:extLst>
                <a:ext uri="{FF2B5EF4-FFF2-40B4-BE49-F238E27FC236}">
                  <a16:creationId xmlns:a16="http://schemas.microsoft.com/office/drawing/2014/main" id="{5C8A4D95-9032-48C8-AF92-FE3F88C4D438}"/>
                </a:ext>
              </a:extLst>
            </p:cNvPr>
            <p:cNvGrpSpPr/>
            <p:nvPr/>
          </p:nvGrpSpPr>
          <p:grpSpPr>
            <a:xfrm>
              <a:off x="977900" y="1397000"/>
              <a:ext cx="3295649" cy="1977219"/>
              <a:chOff x="977900" y="1397000"/>
              <a:chExt cx="3295649" cy="1977219"/>
            </a:xfrm>
          </p:grpSpPr>
          <p:cxnSp>
            <p:nvCxnSpPr>
              <p:cNvPr id="6" name="直接箭头连接符 5">
                <a:extLst>
                  <a:ext uri="{FF2B5EF4-FFF2-40B4-BE49-F238E27FC236}">
                    <a16:creationId xmlns:a16="http://schemas.microsoft.com/office/drawing/2014/main" id="{6FC9ECF8-3F4A-4E2E-AAC6-40A061EF9E52}"/>
                  </a:ext>
                </a:extLst>
              </p:cNvPr>
              <p:cNvCxnSpPr/>
              <p:nvPr/>
            </p:nvCxnSpPr>
            <p:spPr>
              <a:xfrm flipV="1">
                <a:off x="977900" y="1397000"/>
                <a:ext cx="0" cy="16764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7" name="直接箭头连接符 6">
                <a:extLst>
                  <a:ext uri="{FF2B5EF4-FFF2-40B4-BE49-F238E27FC236}">
                    <a16:creationId xmlns:a16="http://schemas.microsoft.com/office/drawing/2014/main" id="{C72D7A7D-C800-4AE3-81CF-16504611E2DC}"/>
                  </a:ext>
                </a:extLst>
              </p:cNvPr>
              <p:cNvCxnSpPr>
                <a:cxnSpLocks/>
              </p:cNvCxnSpPr>
              <p:nvPr/>
            </p:nvCxnSpPr>
            <p:spPr>
              <a:xfrm>
                <a:off x="977900" y="3073400"/>
                <a:ext cx="22098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3" name="任意多边形: 形状 12">
                <a:extLst>
                  <a:ext uri="{FF2B5EF4-FFF2-40B4-BE49-F238E27FC236}">
                    <a16:creationId xmlns:a16="http://schemas.microsoft.com/office/drawing/2014/main" id="{674C960D-026E-4982-AE48-F9E2F4008AB9}"/>
                  </a:ext>
                </a:extLst>
              </p:cNvPr>
              <p:cNvSpPr/>
              <p:nvPr/>
            </p:nvSpPr>
            <p:spPr>
              <a:xfrm>
                <a:off x="1574800" y="1585289"/>
                <a:ext cx="1447800" cy="1206873"/>
              </a:xfrm>
              <a:custGeom>
                <a:avLst/>
                <a:gdLst>
                  <a:gd name="connsiteX0" fmla="*/ 0 w 1447800"/>
                  <a:gd name="connsiteY0" fmla="*/ 101600 h 1206873"/>
                  <a:gd name="connsiteX1" fmla="*/ 673100 w 1447800"/>
                  <a:gd name="connsiteY1" fmla="*/ 1206500 h 1206873"/>
                  <a:gd name="connsiteX2" fmla="*/ 1447800 w 1447800"/>
                  <a:gd name="connsiteY2" fmla="*/ 0 h 1206873"/>
                </a:gdLst>
                <a:ahLst/>
                <a:cxnLst>
                  <a:cxn ang="0">
                    <a:pos x="connsiteX0" y="connsiteY0"/>
                  </a:cxn>
                  <a:cxn ang="0">
                    <a:pos x="connsiteX1" y="connsiteY1"/>
                  </a:cxn>
                  <a:cxn ang="0">
                    <a:pos x="connsiteX2" y="connsiteY2"/>
                  </a:cxn>
                </a:cxnLst>
                <a:rect l="l" t="t" r="r" b="b"/>
                <a:pathLst>
                  <a:path w="1447800" h="1206873">
                    <a:moveTo>
                      <a:pt x="0" y="101600"/>
                    </a:moveTo>
                    <a:cubicBezTo>
                      <a:pt x="215900" y="662516"/>
                      <a:pt x="431800" y="1223433"/>
                      <a:pt x="673100" y="1206500"/>
                    </a:cubicBezTo>
                    <a:cubicBezTo>
                      <a:pt x="914400" y="1189567"/>
                      <a:pt x="1263650" y="213783"/>
                      <a:pt x="1447800" y="0"/>
                    </a:cubicBezTo>
                  </a:path>
                </a:pathLst>
              </a:custGeom>
              <a:ln w="28575">
                <a:solidFill>
                  <a:srgbClr val="00B050"/>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zh-CN" altLang="en-US" dirty="0"/>
              </a:p>
            </p:txBody>
          </p:sp>
          <p:sp>
            <p:nvSpPr>
              <p:cNvPr id="15" name="任意多边形: 形状 14">
                <a:extLst>
                  <a:ext uri="{FF2B5EF4-FFF2-40B4-BE49-F238E27FC236}">
                    <a16:creationId xmlns:a16="http://schemas.microsoft.com/office/drawing/2014/main" id="{7E2E1480-0BA9-4A56-9A0E-2E8E29209710}"/>
                  </a:ext>
                </a:extLst>
              </p:cNvPr>
              <p:cNvSpPr/>
              <p:nvPr/>
            </p:nvSpPr>
            <p:spPr>
              <a:xfrm>
                <a:off x="1123319" y="1744345"/>
                <a:ext cx="1308100" cy="1206500"/>
              </a:xfrm>
              <a:custGeom>
                <a:avLst/>
                <a:gdLst>
                  <a:gd name="connsiteX0" fmla="*/ 0 w 1308100"/>
                  <a:gd name="connsiteY0" fmla="*/ 0 h 1206500"/>
                  <a:gd name="connsiteX1" fmla="*/ 355600 w 1308100"/>
                  <a:gd name="connsiteY1" fmla="*/ 901700 h 1206500"/>
                  <a:gd name="connsiteX2" fmla="*/ 1308100 w 1308100"/>
                  <a:gd name="connsiteY2" fmla="*/ 1206500 h 1206500"/>
                </a:gdLst>
                <a:ahLst/>
                <a:cxnLst>
                  <a:cxn ang="0">
                    <a:pos x="connsiteX0" y="connsiteY0"/>
                  </a:cxn>
                  <a:cxn ang="0">
                    <a:pos x="connsiteX1" y="connsiteY1"/>
                  </a:cxn>
                  <a:cxn ang="0">
                    <a:pos x="connsiteX2" y="connsiteY2"/>
                  </a:cxn>
                </a:cxnLst>
                <a:rect l="l" t="t" r="r" b="b"/>
                <a:pathLst>
                  <a:path w="1308100" h="1206500">
                    <a:moveTo>
                      <a:pt x="0" y="0"/>
                    </a:moveTo>
                    <a:cubicBezTo>
                      <a:pt x="68791" y="350308"/>
                      <a:pt x="137583" y="700617"/>
                      <a:pt x="355600" y="901700"/>
                    </a:cubicBezTo>
                    <a:cubicBezTo>
                      <a:pt x="573617" y="1102783"/>
                      <a:pt x="1083733" y="1151467"/>
                      <a:pt x="1308100" y="1206500"/>
                    </a:cubicBezTo>
                  </a:path>
                </a:pathLst>
              </a:cu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A369D427-2CC3-4499-89AD-F1E7C5433A57}"/>
                  </a:ext>
                </a:extLst>
              </p:cNvPr>
              <p:cNvSpPr txBox="1"/>
              <p:nvPr/>
            </p:nvSpPr>
            <p:spPr>
              <a:xfrm>
                <a:off x="3022600" y="2727888"/>
                <a:ext cx="1041399" cy="646331"/>
              </a:xfrm>
              <a:prstGeom prst="rect">
                <a:avLst/>
              </a:prstGeom>
              <a:noFill/>
            </p:spPr>
            <p:txBody>
              <a:bodyPr wrap="square" rtlCol="0">
                <a:spAutoFit/>
              </a:bodyPr>
              <a:lstStyle/>
              <a:p>
                <a:pPr algn="ctr"/>
                <a:r>
                  <a:rPr lang="zh-CN" altLang="en-US" dirty="0"/>
                  <a:t>模型</a:t>
                </a:r>
                <a:endParaRPr lang="en-US" altLang="zh-CN" dirty="0"/>
              </a:p>
              <a:p>
                <a:pPr algn="ctr"/>
                <a:r>
                  <a:rPr lang="zh-CN" altLang="en-US" dirty="0"/>
                  <a:t>复杂度</a:t>
                </a:r>
              </a:p>
            </p:txBody>
          </p:sp>
          <p:cxnSp>
            <p:nvCxnSpPr>
              <p:cNvPr id="19" name="直接连接符 18">
                <a:extLst>
                  <a:ext uri="{FF2B5EF4-FFF2-40B4-BE49-F238E27FC236}">
                    <a16:creationId xmlns:a16="http://schemas.microsoft.com/office/drawing/2014/main" id="{CE2F6C63-8B31-428B-AFDE-AC1EF4143C06}"/>
                  </a:ext>
                </a:extLst>
              </p:cNvPr>
              <p:cNvCxnSpPr>
                <a:cxnSpLocks/>
              </p:cNvCxnSpPr>
              <p:nvPr/>
            </p:nvCxnSpPr>
            <p:spPr>
              <a:xfrm>
                <a:off x="3219450" y="2019586"/>
                <a:ext cx="355599"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7DFED70-D79E-44B1-A84E-0F058460F300}"/>
                  </a:ext>
                </a:extLst>
              </p:cNvPr>
              <p:cNvCxnSpPr>
                <a:cxnSpLocks/>
              </p:cNvCxnSpPr>
              <p:nvPr/>
            </p:nvCxnSpPr>
            <p:spPr>
              <a:xfrm>
                <a:off x="3219450" y="2349786"/>
                <a:ext cx="355599" cy="0"/>
              </a:xfrm>
              <a:prstGeom prst="line">
                <a:avLst/>
              </a:prstGeom>
              <a:ln w="28575">
                <a:solidFill>
                  <a:srgbClr val="00B050"/>
                </a:solidFill>
              </a:ln>
            </p:spPr>
            <p:style>
              <a:lnRef idx="1">
                <a:schemeClr val="accent6"/>
              </a:lnRef>
              <a:fillRef idx="0">
                <a:schemeClr val="accent6"/>
              </a:fillRef>
              <a:effectRef idx="0">
                <a:schemeClr val="accent6"/>
              </a:effectRef>
              <a:fontRef idx="minor">
                <a:schemeClr val="tx1"/>
              </a:fontRef>
            </p:style>
          </p:cxnSp>
          <p:sp>
            <p:nvSpPr>
              <p:cNvPr id="22" name="文本框 21">
                <a:extLst>
                  <a:ext uri="{FF2B5EF4-FFF2-40B4-BE49-F238E27FC236}">
                    <a16:creationId xmlns:a16="http://schemas.microsoft.com/office/drawing/2014/main" id="{A98DA2F8-156E-4EAC-BDBF-A72D0028C413}"/>
                  </a:ext>
                </a:extLst>
              </p:cNvPr>
              <p:cNvSpPr txBox="1"/>
              <p:nvPr/>
            </p:nvSpPr>
            <p:spPr>
              <a:xfrm>
                <a:off x="3549650" y="1809520"/>
                <a:ext cx="698500" cy="369332"/>
              </a:xfrm>
              <a:prstGeom prst="rect">
                <a:avLst/>
              </a:prstGeom>
              <a:noFill/>
            </p:spPr>
            <p:txBody>
              <a:bodyPr wrap="square" rtlCol="0">
                <a:spAutoFit/>
              </a:bodyPr>
              <a:lstStyle/>
              <a:p>
                <a:r>
                  <a:rPr lang="zh-CN" altLang="en-US" dirty="0"/>
                  <a:t>训练</a:t>
                </a:r>
              </a:p>
            </p:txBody>
          </p:sp>
          <p:sp>
            <p:nvSpPr>
              <p:cNvPr id="23" name="文本框 22">
                <a:extLst>
                  <a:ext uri="{FF2B5EF4-FFF2-40B4-BE49-F238E27FC236}">
                    <a16:creationId xmlns:a16="http://schemas.microsoft.com/office/drawing/2014/main" id="{210CCBF3-F4CE-47EE-AFE1-8DD0AABF3FD6}"/>
                  </a:ext>
                </a:extLst>
              </p:cNvPr>
              <p:cNvSpPr txBox="1"/>
              <p:nvPr/>
            </p:nvSpPr>
            <p:spPr>
              <a:xfrm>
                <a:off x="3575049" y="2139720"/>
                <a:ext cx="698500" cy="369332"/>
              </a:xfrm>
              <a:prstGeom prst="rect">
                <a:avLst/>
              </a:prstGeom>
              <a:noFill/>
            </p:spPr>
            <p:txBody>
              <a:bodyPr wrap="square" rtlCol="0">
                <a:spAutoFit/>
              </a:bodyPr>
              <a:lstStyle/>
              <a:p>
                <a:r>
                  <a:rPr lang="zh-CN" altLang="en-US" dirty="0"/>
                  <a:t>测试</a:t>
                </a:r>
              </a:p>
            </p:txBody>
          </p:sp>
          <p:sp>
            <p:nvSpPr>
              <p:cNvPr id="25" name="矩形: 圆角 24">
                <a:extLst>
                  <a:ext uri="{FF2B5EF4-FFF2-40B4-BE49-F238E27FC236}">
                    <a16:creationId xmlns:a16="http://schemas.microsoft.com/office/drawing/2014/main" id="{D8A97FB5-1E03-4C74-B718-527EA8FB0D1B}"/>
                  </a:ext>
                </a:extLst>
              </p:cNvPr>
              <p:cNvSpPr/>
              <p:nvPr/>
            </p:nvSpPr>
            <p:spPr>
              <a:xfrm>
                <a:off x="3138488" y="1864560"/>
                <a:ext cx="1109662" cy="588168"/>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8" name="箭头: 右 27">
            <a:extLst>
              <a:ext uri="{FF2B5EF4-FFF2-40B4-BE49-F238E27FC236}">
                <a16:creationId xmlns:a16="http://schemas.microsoft.com/office/drawing/2014/main" id="{9F535151-457E-4937-BF25-BB952623C65E}"/>
              </a:ext>
            </a:extLst>
          </p:cNvPr>
          <p:cNvSpPr/>
          <p:nvPr/>
        </p:nvSpPr>
        <p:spPr>
          <a:xfrm>
            <a:off x="4424630" y="2040534"/>
            <a:ext cx="588098" cy="641347"/>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9" name="Freeform 53">
            <a:extLst>
              <a:ext uri="{FF2B5EF4-FFF2-40B4-BE49-F238E27FC236}">
                <a16:creationId xmlns:a16="http://schemas.microsoft.com/office/drawing/2014/main" id="{E34ACEA3-74A0-4352-AE43-C0249B7F2166}"/>
              </a:ext>
            </a:extLst>
          </p:cNvPr>
          <p:cNvSpPr>
            <a:spLocks/>
          </p:cNvSpPr>
          <p:nvPr/>
        </p:nvSpPr>
        <p:spPr bwMode="auto">
          <a:xfrm>
            <a:off x="6107033" y="1112889"/>
            <a:ext cx="1630635" cy="414184"/>
          </a:xfrm>
          <a:custGeom>
            <a:avLst/>
            <a:gdLst>
              <a:gd name="T0" fmla="*/ 302 w 3024"/>
              <a:gd name="T1" fmla="*/ 2570 h 2570"/>
              <a:gd name="T2" fmla="*/ 2721 w 3024"/>
              <a:gd name="T3" fmla="*/ 2570 h 2570"/>
              <a:gd name="T4" fmla="*/ 3024 w 3024"/>
              <a:gd name="T5" fmla="*/ 2267 h 2570"/>
              <a:gd name="T6" fmla="*/ 3024 w 3024"/>
              <a:gd name="T7" fmla="*/ 302 h 2570"/>
              <a:gd name="T8" fmla="*/ 2721 w 3024"/>
              <a:gd name="T9" fmla="*/ 0 h 2570"/>
              <a:gd name="T10" fmla="*/ 302 w 3024"/>
              <a:gd name="T11" fmla="*/ 0 h 2570"/>
              <a:gd name="T12" fmla="*/ 0 w 3024"/>
              <a:gd name="T13" fmla="*/ 302 h 2570"/>
              <a:gd name="T14" fmla="*/ 0 w 3024"/>
              <a:gd name="T15" fmla="*/ 2267 h 2570"/>
              <a:gd name="T16" fmla="*/ 302 w 3024"/>
              <a:gd name="T17" fmla="*/ 2570 h 2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4" h="2570">
                <a:moveTo>
                  <a:pt x="302" y="2570"/>
                </a:moveTo>
                <a:lnTo>
                  <a:pt x="2721" y="2570"/>
                </a:lnTo>
                <a:cubicBezTo>
                  <a:pt x="2888" y="2570"/>
                  <a:pt x="3024" y="2434"/>
                  <a:pt x="3024" y="2267"/>
                </a:cubicBezTo>
                <a:lnTo>
                  <a:pt x="3024" y="302"/>
                </a:lnTo>
                <a:cubicBezTo>
                  <a:pt x="3024" y="135"/>
                  <a:pt x="2888" y="0"/>
                  <a:pt x="2721" y="0"/>
                </a:cubicBezTo>
                <a:lnTo>
                  <a:pt x="302" y="0"/>
                </a:lnTo>
                <a:cubicBezTo>
                  <a:pt x="135" y="0"/>
                  <a:pt x="0" y="135"/>
                  <a:pt x="0" y="302"/>
                </a:cubicBezTo>
                <a:lnTo>
                  <a:pt x="0" y="2267"/>
                </a:lnTo>
                <a:cubicBezTo>
                  <a:pt x="0" y="2434"/>
                  <a:pt x="135" y="2570"/>
                  <a:pt x="302" y="2570"/>
                </a:cubicBezTo>
                <a:close/>
              </a:path>
            </a:pathLst>
          </a:custGeom>
          <a:solidFill>
            <a:schemeClr val="accent4">
              <a:lumMod val="20000"/>
              <a:lumOff val="80000"/>
            </a:schemeClr>
          </a:solidFill>
          <a:ln w="12700">
            <a:solidFill>
              <a:srgbClr val="000000"/>
            </a:solidFill>
            <a:prstDash val="lgDash"/>
            <a:round/>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algn="ct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控制复杂度</a:t>
            </a:r>
          </a:p>
        </p:txBody>
      </p:sp>
      <p:sp>
        <p:nvSpPr>
          <p:cNvPr id="31" name="文本框 30">
            <a:extLst>
              <a:ext uri="{FF2B5EF4-FFF2-40B4-BE49-F238E27FC236}">
                <a16:creationId xmlns:a16="http://schemas.microsoft.com/office/drawing/2014/main" id="{BAECAE3B-C0B6-4BBF-AA69-820C946D3A63}"/>
              </a:ext>
            </a:extLst>
          </p:cNvPr>
          <p:cNvSpPr txBox="1"/>
          <p:nvPr/>
        </p:nvSpPr>
        <p:spPr>
          <a:xfrm>
            <a:off x="6518765" y="1941245"/>
            <a:ext cx="857725" cy="584775"/>
          </a:xfrm>
          <a:prstGeom prst="rect">
            <a:avLst/>
          </a:prstGeom>
          <a:solidFill>
            <a:schemeClr val="accent5">
              <a:lumMod val="20000"/>
              <a:lumOff val="80000"/>
            </a:schemeClr>
          </a:solidFill>
        </p:spPr>
        <p:txBody>
          <a:bodyPr wrap="square">
            <a:spAutoFit/>
          </a:bodyPr>
          <a:lstStyle>
            <a:defPPr>
              <a:defRPr lang="zh-CN"/>
            </a:defPPr>
            <a:lvl1pPr algn="ctr">
              <a:defRPr sz="16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dirty="0">
                <a:sym typeface="Times New Roman" panose="02020603050405020304" pitchFamily="18" charset="0"/>
              </a:rPr>
              <a:t>期望测试误差</a:t>
            </a:r>
            <a:endParaRPr lang="en-US" altLang="zh-CN" dirty="0">
              <a:sym typeface="Times New Roman" panose="02020603050405020304" pitchFamily="18" charset="0"/>
            </a:endParaRPr>
          </a:p>
        </p:txBody>
      </p:sp>
      <p:sp>
        <p:nvSpPr>
          <p:cNvPr id="34" name="流程图: 接点 33">
            <a:extLst>
              <a:ext uri="{FF2B5EF4-FFF2-40B4-BE49-F238E27FC236}">
                <a16:creationId xmlns:a16="http://schemas.microsoft.com/office/drawing/2014/main" id="{460B7F04-EB7C-4FE8-8212-CA0CABF31A80}"/>
              </a:ext>
            </a:extLst>
          </p:cNvPr>
          <p:cNvSpPr/>
          <p:nvPr/>
        </p:nvSpPr>
        <p:spPr>
          <a:xfrm>
            <a:off x="5187712" y="2082951"/>
            <a:ext cx="1041399" cy="1045230"/>
          </a:xfrm>
          <a:prstGeom prst="flowChartConnector">
            <a:avLst/>
          </a:prstGeom>
          <a:solidFill>
            <a:schemeClr val="bg1"/>
          </a:solidFill>
          <a:ln>
            <a:gradFill flip="none" rotWithShape="1">
              <a:gsLst>
                <a:gs pos="0">
                  <a:schemeClr val="accent3">
                    <a:lumMod val="67000"/>
                  </a:schemeClr>
                </a:gs>
                <a:gs pos="53000">
                  <a:schemeClr val="accent3">
                    <a:lumMod val="97000"/>
                    <a:lumOff val="3000"/>
                  </a:schemeClr>
                </a:gs>
                <a:gs pos="100000">
                  <a:schemeClr val="accent3">
                    <a:lumMod val="60000"/>
                    <a:lumOff val="40000"/>
                  </a:schemeClr>
                </a:gs>
              </a:gsLst>
              <a:lin ang="16200000" scaled="1"/>
              <a:tileRect/>
            </a:gradFill>
          </a:ln>
          <a:effectLst>
            <a:glow rad="101600">
              <a:schemeClr val="accent3">
                <a:satMod val="175000"/>
                <a:alpha val="40000"/>
              </a:schemeClr>
            </a:glow>
            <a:outerShdw blurRad="50800" dist="38100" dir="2700000" algn="tl" rotWithShape="0">
              <a:prstClr val="black">
                <a:alpha val="40000"/>
              </a:prstClr>
            </a:outerShdw>
          </a:effectLst>
          <a:scene3d>
            <a:camera prst="orthographicFront"/>
            <a:lightRig rig="threePt" dir="t"/>
          </a:scene3d>
          <a:sp3d prstMaterial="flat">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训练数据</a:t>
            </a:r>
          </a:p>
        </p:txBody>
      </p:sp>
      <p:cxnSp>
        <p:nvCxnSpPr>
          <p:cNvPr id="37" name="直接箭头连接符 36">
            <a:extLst>
              <a:ext uri="{FF2B5EF4-FFF2-40B4-BE49-F238E27FC236}">
                <a16:creationId xmlns:a16="http://schemas.microsoft.com/office/drawing/2014/main" id="{4C4C6D24-5825-4353-8CC8-28F01E615A6C}"/>
              </a:ext>
            </a:extLst>
          </p:cNvPr>
          <p:cNvCxnSpPr>
            <a:cxnSpLocks/>
          </p:cNvCxnSpPr>
          <p:nvPr/>
        </p:nvCxnSpPr>
        <p:spPr>
          <a:xfrm>
            <a:off x="6385381" y="2753893"/>
            <a:ext cx="112449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8" name="TextBox 13">
            <a:extLst>
              <a:ext uri="{FF2B5EF4-FFF2-40B4-BE49-F238E27FC236}">
                <a16:creationId xmlns:a16="http://schemas.microsoft.com/office/drawing/2014/main" id="{28C0D2E1-B474-42B4-B102-645F722754CB}"/>
              </a:ext>
            </a:extLst>
          </p:cNvPr>
          <p:cNvSpPr txBox="1"/>
          <p:nvPr/>
        </p:nvSpPr>
        <p:spPr>
          <a:xfrm>
            <a:off x="435492" y="3516754"/>
            <a:ext cx="1337552" cy="400110"/>
          </a:xfrm>
          <a:prstGeom prst="rect">
            <a:avLst/>
          </a:prstGeom>
          <a:solidFill>
            <a:schemeClr val="accent5">
              <a:lumMod val="40000"/>
              <a:lumOff val="60000"/>
            </a:schemeClr>
          </a:solidFill>
          <a:effectLst>
            <a:outerShdw blurRad="50800" dist="38100" dir="5400000" algn="t" rotWithShape="0">
              <a:prstClr val="black">
                <a:alpha val="40000"/>
              </a:prstClr>
            </a:outerShdw>
          </a:effectLst>
        </p:spPr>
        <p:txBody>
          <a:bodyPr wrap="square" rtlCol="0">
            <a:spAutoFit/>
          </a:bodyPr>
          <a:lstStyle/>
          <a:p>
            <a:pPr algn="ct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详细方法</a:t>
            </a:r>
          </a:p>
        </p:txBody>
      </p:sp>
      <p:grpSp>
        <p:nvGrpSpPr>
          <p:cNvPr id="50" name="组合 49">
            <a:extLst>
              <a:ext uri="{FF2B5EF4-FFF2-40B4-BE49-F238E27FC236}">
                <a16:creationId xmlns:a16="http://schemas.microsoft.com/office/drawing/2014/main" id="{3AC9A35B-1844-4407-9E92-B5E86BC89423}"/>
              </a:ext>
            </a:extLst>
          </p:cNvPr>
          <p:cNvGrpSpPr/>
          <p:nvPr/>
        </p:nvGrpSpPr>
        <p:grpSpPr>
          <a:xfrm>
            <a:off x="7744785" y="1726293"/>
            <a:ext cx="1041399" cy="1381336"/>
            <a:chOff x="7658698" y="1535385"/>
            <a:chExt cx="1181636" cy="1592796"/>
          </a:xfrm>
        </p:grpSpPr>
        <p:sp>
          <p:nvSpPr>
            <p:cNvPr id="46" name="矩形: 圆角 45">
              <a:extLst>
                <a:ext uri="{FF2B5EF4-FFF2-40B4-BE49-F238E27FC236}">
                  <a16:creationId xmlns:a16="http://schemas.microsoft.com/office/drawing/2014/main" id="{678CEE4E-25C8-4B75-9F77-3C4FBC217A2D}"/>
                </a:ext>
              </a:extLst>
            </p:cNvPr>
            <p:cNvSpPr/>
            <p:nvPr/>
          </p:nvSpPr>
          <p:spPr>
            <a:xfrm>
              <a:off x="8056207" y="2011114"/>
              <a:ext cx="387125" cy="1117067"/>
            </a:xfrm>
            <a:prstGeom prst="roundRect">
              <a:avLst/>
            </a:prstGeom>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mj-ea"/>
                  <a:ea typeface="+mj-ea"/>
                </a:rPr>
                <a:t>1</a:t>
              </a:r>
              <a:endParaRPr lang="zh-CN" altLang="en-US" b="1" dirty="0">
                <a:solidFill>
                  <a:schemeClr val="tx1"/>
                </a:solidFill>
                <a:latin typeface="+mj-ea"/>
                <a:ea typeface="+mj-ea"/>
              </a:endParaRPr>
            </a:p>
          </p:txBody>
        </p:sp>
        <p:sp>
          <p:nvSpPr>
            <p:cNvPr id="47" name="矩形: 圆角 46">
              <a:extLst>
                <a:ext uri="{FF2B5EF4-FFF2-40B4-BE49-F238E27FC236}">
                  <a16:creationId xmlns:a16="http://schemas.microsoft.com/office/drawing/2014/main" id="{DFAC0BFE-6893-42D5-ADA3-6084C2FE5C0D}"/>
                </a:ext>
              </a:extLst>
            </p:cNvPr>
            <p:cNvSpPr/>
            <p:nvPr/>
          </p:nvSpPr>
          <p:spPr>
            <a:xfrm>
              <a:off x="7658698" y="2360663"/>
              <a:ext cx="387125" cy="766659"/>
            </a:xfrm>
            <a:prstGeom prst="roundRect">
              <a:avLst/>
            </a:prstGeom>
            <a:effectLst>
              <a:outerShdw blurRad="50800" dist="38100" dir="5400000" algn="t"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b="1" dirty="0">
                  <a:solidFill>
                    <a:schemeClr val="tx1"/>
                  </a:solidFill>
                  <a:latin typeface="+mj-ea"/>
                  <a:ea typeface="+mj-ea"/>
                </a:rPr>
                <a:t>2</a:t>
              </a:r>
              <a:endParaRPr lang="zh-CN" altLang="en-US" b="1" dirty="0">
                <a:solidFill>
                  <a:schemeClr val="tx1"/>
                </a:solidFill>
                <a:latin typeface="+mj-ea"/>
                <a:ea typeface="+mj-ea"/>
              </a:endParaRPr>
            </a:p>
          </p:txBody>
        </p:sp>
        <p:sp>
          <p:nvSpPr>
            <p:cNvPr id="48" name="矩形: 圆角 47">
              <a:extLst>
                <a:ext uri="{FF2B5EF4-FFF2-40B4-BE49-F238E27FC236}">
                  <a16:creationId xmlns:a16="http://schemas.microsoft.com/office/drawing/2014/main" id="{0D3D7904-1C7C-434B-B8B4-C67F0E4869D9}"/>
                </a:ext>
              </a:extLst>
            </p:cNvPr>
            <p:cNvSpPr/>
            <p:nvPr/>
          </p:nvSpPr>
          <p:spPr>
            <a:xfrm>
              <a:off x="8453210" y="2500580"/>
              <a:ext cx="387124" cy="626742"/>
            </a:xfrm>
            <a:prstGeom prst="roundRect">
              <a:avLst/>
            </a:prstGeom>
            <a:effectLst>
              <a:outerShdw blurRad="50800" dist="38100" dir="5400000" algn="t"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a:solidFill>
                    <a:schemeClr val="tx1"/>
                  </a:solidFill>
                  <a:latin typeface="+mn-ea"/>
                </a:rPr>
                <a:t>3</a:t>
              </a:r>
              <a:endParaRPr lang="zh-CN" altLang="en-US" b="1" dirty="0">
                <a:solidFill>
                  <a:schemeClr val="tx1"/>
                </a:solidFill>
                <a:latin typeface="+mn-ea"/>
              </a:endParaRPr>
            </a:p>
          </p:txBody>
        </p:sp>
        <p:sp>
          <p:nvSpPr>
            <p:cNvPr id="49" name="文本框 48">
              <a:extLst>
                <a:ext uri="{FF2B5EF4-FFF2-40B4-BE49-F238E27FC236}">
                  <a16:creationId xmlns:a16="http://schemas.microsoft.com/office/drawing/2014/main" id="{0E22C960-B998-424E-9D20-97BC0C37BDC4}"/>
                </a:ext>
              </a:extLst>
            </p:cNvPr>
            <p:cNvSpPr txBox="1"/>
            <p:nvPr/>
          </p:nvSpPr>
          <p:spPr>
            <a:xfrm>
              <a:off x="7694464" y="1535385"/>
              <a:ext cx="1110611" cy="541521"/>
            </a:xfrm>
            <a:prstGeom prst="rect">
              <a:avLst/>
            </a:prstGeom>
            <a:noFill/>
          </p:spPr>
          <p:txBody>
            <a:bodyPr wrap="square" rtlCol="0">
              <a:spAutoFit/>
            </a:bodyPr>
            <a:lstStyle/>
            <a:p>
              <a:r>
                <a:rPr lang="zh-CN" altLang="en-US" sz="1200" dirty="0">
                  <a:solidFill>
                    <a:srgbClr val="C00000"/>
                  </a:solidFill>
                  <a:latin typeface="+mj-ea"/>
                  <a:ea typeface="+mj-ea"/>
                </a:rPr>
                <a:t>最优</a:t>
              </a:r>
              <a:r>
                <a:rPr lang="zh-CN" altLang="en-US" sz="1200" dirty="0">
                  <a:latin typeface="+mj-ea"/>
                  <a:ea typeface="+mj-ea"/>
                </a:rPr>
                <a:t>模型训练测试方法</a:t>
              </a:r>
            </a:p>
          </p:txBody>
        </p:sp>
      </p:grpSp>
      <p:graphicFrame>
        <p:nvGraphicFramePr>
          <p:cNvPr id="53" name="图示 52">
            <a:extLst>
              <a:ext uri="{FF2B5EF4-FFF2-40B4-BE49-F238E27FC236}">
                <a16:creationId xmlns:a16="http://schemas.microsoft.com/office/drawing/2014/main" id="{1ECA574C-6A84-4A36-AF80-0601F8C1BA7B}"/>
              </a:ext>
            </a:extLst>
          </p:cNvPr>
          <p:cNvGraphicFramePr/>
          <p:nvPr>
            <p:extLst>
              <p:ext uri="{D42A27DB-BD31-4B8C-83A1-F6EECF244321}">
                <p14:modId xmlns:p14="http://schemas.microsoft.com/office/powerpoint/2010/main" val="1163018593"/>
              </p:ext>
            </p:extLst>
          </p:nvPr>
        </p:nvGraphicFramePr>
        <p:xfrm>
          <a:off x="423582" y="4305436"/>
          <a:ext cx="2986328" cy="20724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表格 2">
            <a:extLst>
              <a:ext uri="{FF2B5EF4-FFF2-40B4-BE49-F238E27FC236}">
                <a16:creationId xmlns:a16="http://schemas.microsoft.com/office/drawing/2014/main" id="{C361A86A-454E-4412-AE0E-9E04F07BE778}"/>
              </a:ext>
            </a:extLst>
          </p:cNvPr>
          <p:cNvGraphicFramePr>
            <a:graphicFrameLocks noGrp="1"/>
          </p:cNvGraphicFramePr>
          <p:nvPr>
            <p:extLst>
              <p:ext uri="{D42A27DB-BD31-4B8C-83A1-F6EECF244321}">
                <p14:modId xmlns:p14="http://schemas.microsoft.com/office/powerpoint/2010/main" val="161512726"/>
              </p:ext>
            </p:extLst>
          </p:nvPr>
        </p:nvGraphicFramePr>
        <p:xfrm>
          <a:off x="4718679" y="3895344"/>
          <a:ext cx="4251585" cy="2378820"/>
        </p:xfrm>
        <a:graphic>
          <a:graphicData uri="http://schemas.openxmlformats.org/drawingml/2006/table">
            <a:tbl>
              <a:tblPr firstRow="1" bandRow="1">
                <a:tableStyleId>{5C22544A-7EE6-4342-B048-85BDC9FD1C3A}</a:tableStyleId>
              </a:tblPr>
              <a:tblGrid>
                <a:gridCol w="1010932">
                  <a:extLst>
                    <a:ext uri="{9D8B030D-6E8A-4147-A177-3AD203B41FA5}">
                      <a16:colId xmlns:a16="http://schemas.microsoft.com/office/drawing/2014/main" val="3668092838"/>
                    </a:ext>
                  </a:extLst>
                </a:gridCol>
                <a:gridCol w="2112264">
                  <a:extLst>
                    <a:ext uri="{9D8B030D-6E8A-4147-A177-3AD203B41FA5}">
                      <a16:colId xmlns:a16="http://schemas.microsoft.com/office/drawing/2014/main" val="1580642326"/>
                    </a:ext>
                  </a:extLst>
                </a:gridCol>
                <a:gridCol w="1128389">
                  <a:extLst>
                    <a:ext uri="{9D8B030D-6E8A-4147-A177-3AD203B41FA5}">
                      <a16:colId xmlns:a16="http://schemas.microsoft.com/office/drawing/2014/main" val="1418314240"/>
                    </a:ext>
                  </a:extLst>
                </a:gridCol>
              </a:tblGrid>
              <a:tr h="485495">
                <a:tc gridSpan="2">
                  <a:txBody>
                    <a:bodyPr/>
                    <a:lstStyle/>
                    <a:p>
                      <a:pPr algn="ctr"/>
                      <a:r>
                        <a:rPr lang="zh-CN" altLang="en-US" sz="1500" b="1" dirty="0">
                          <a:solidFill>
                            <a:schemeClr val="tx1"/>
                          </a:solidFill>
                          <a:latin typeface="+mj-ea"/>
                          <a:ea typeface="+mj-ea"/>
                        </a:rPr>
                        <a:t>模型类型</a:t>
                      </a:r>
                    </a:p>
                  </a:txBody>
                  <a:tcPr marL="89162" marR="89162" marT="44581" marB="44581"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zh-CN" altLang="en-US"/>
                    </a:p>
                  </a:txBody>
                  <a:tcPr/>
                </a:tc>
                <a:tc>
                  <a:txBody>
                    <a:bodyPr/>
                    <a:lstStyle/>
                    <a:p>
                      <a:pPr algn="ctr"/>
                      <a:r>
                        <a:rPr lang="zh-CN" altLang="en-US" sz="1500" b="1" dirty="0">
                          <a:solidFill>
                            <a:schemeClr val="tx1"/>
                          </a:solidFill>
                          <a:latin typeface="+mj-ea"/>
                          <a:ea typeface="+mj-ea"/>
                        </a:rPr>
                        <a:t>推荐方法</a:t>
                      </a:r>
                    </a:p>
                  </a:txBody>
                  <a:tcPr marL="82025" marR="82025" marT="41012" marB="41012"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479660852"/>
                  </a:ext>
                </a:extLst>
              </a:tr>
              <a:tr h="619948">
                <a:tc>
                  <a:txBody>
                    <a:bodyPr/>
                    <a:lstStyle/>
                    <a:p>
                      <a:pPr algn="ctr">
                        <a:lnSpc>
                          <a:spcPts val="2000"/>
                        </a:lnSpc>
                        <a:spcAft>
                          <a:spcPts val="0"/>
                        </a:spcAft>
                        <a:tabLst>
                          <a:tab pos="2700655" algn="ctr"/>
                          <a:tab pos="5400040" algn="r"/>
                        </a:tabLst>
                      </a:pPr>
                      <a:r>
                        <a:rPr lang="zh-CN" sz="1400" dirty="0">
                          <a:effectLst/>
                          <a:latin typeface="微软雅黑" panose="020B0503020204020204" pitchFamily="34" charset="-122"/>
                          <a:ea typeface="微软雅黑" panose="020B0503020204020204" pitchFamily="34" charset="-122"/>
                        </a:rPr>
                        <a:t>模型驱动</a:t>
                      </a:r>
                    </a:p>
                  </a:txBody>
                  <a:tcPr marL="44951" marR="44951"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ts val="2000"/>
                        </a:lnSpc>
                        <a:spcAft>
                          <a:spcPts val="0"/>
                        </a:spcAft>
                        <a:tabLst>
                          <a:tab pos="2700655" algn="ctr"/>
                          <a:tab pos="5400040" algn="r"/>
                        </a:tabLst>
                      </a:pPr>
                      <a:r>
                        <a:rPr lang="zh-CN" sz="1400" dirty="0">
                          <a:effectLst/>
                          <a:latin typeface="微软雅黑" panose="020B0503020204020204" pitchFamily="34" charset="-122"/>
                          <a:ea typeface="微软雅黑" panose="020B0503020204020204" pitchFamily="34" charset="-122"/>
                        </a:rPr>
                        <a:t>基于物理模型的</a:t>
                      </a:r>
                      <a:r>
                        <a:rPr lang="en-US" sz="1400" dirty="0">
                          <a:effectLst/>
                          <a:latin typeface="微软雅黑" panose="020B0503020204020204" pitchFamily="34" charset="-122"/>
                          <a:ea typeface="微软雅黑" panose="020B0503020204020204" pitchFamily="34" charset="-122"/>
                        </a:rPr>
                        <a:t>PHM</a:t>
                      </a:r>
                      <a:r>
                        <a:rPr lang="zh-CN" sz="1400" dirty="0">
                          <a:effectLst/>
                          <a:latin typeface="微软雅黑" panose="020B0503020204020204" pitchFamily="34" charset="-122"/>
                          <a:ea typeface="微软雅黑" panose="020B0503020204020204" pitchFamily="34" charset="-122"/>
                        </a:rPr>
                        <a:t>模型</a:t>
                      </a:r>
                    </a:p>
                  </a:txBody>
                  <a:tcPr marL="44951" marR="4495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ts val="2000"/>
                        </a:lnSpc>
                        <a:spcAft>
                          <a:spcPts val="0"/>
                        </a:spcAft>
                        <a:tabLst>
                          <a:tab pos="2700655" algn="ctr"/>
                          <a:tab pos="5400040" algn="r"/>
                        </a:tabLst>
                      </a:pPr>
                      <a:r>
                        <a:rPr lang="zh-CN" altLang="en-US" sz="1400" dirty="0">
                          <a:solidFill>
                            <a:schemeClr val="tx1"/>
                          </a:solidFill>
                          <a:effectLst/>
                          <a:latin typeface="微软雅黑" panose="020B0503020204020204" pitchFamily="34" charset="-122"/>
                          <a:ea typeface="微软雅黑" panose="020B0503020204020204" pitchFamily="34" charset="-122"/>
                        </a:rPr>
                        <a:t>试错法</a:t>
                      </a:r>
                      <a:endParaRPr lang="zh-CN" sz="1400" dirty="0">
                        <a:solidFill>
                          <a:schemeClr val="tx1"/>
                        </a:solidFill>
                        <a:effectLst/>
                        <a:latin typeface="微软雅黑" panose="020B0503020204020204" pitchFamily="34" charset="-122"/>
                        <a:ea typeface="微软雅黑" panose="020B0503020204020204" pitchFamily="34" charset="-122"/>
                      </a:endParaRPr>
                    </a:p>
                  </a:txBody>
                  <a:tcPr marL="44951" marR="4495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208207761"/>
                  </a:ext>
                </a:extLst>
              </a:tr>
              <a:tr h="609648">
                <a:tc rowSpan="2">
                  <a:txBody>
                    <a:bodyPr/>
                    <a:lstStyle/>
                    <a:p>
                      <a:pPr algn="ctr">
                        <a:lnSpc>
                          <a:spcPts val="2000"/>
                        </a:lnSpc>
                        <a:spcAft>
                          <a:spcPts val="0"/>
                        </a:spcAft>
                        <a:tabLst>
                          <a:tab pos="2700655" algn="ctr"/>
                          <a:tab pos="5400040" algn="r"/>
                        </a:tabLst>
                      </a:pPr>
                      <a:r>
                        <a:rPr lang="zh-CN" altLang="zh-CN" sz="1400" dirty="0">
                          <a:effectLst/>
                          <a:latin typeface="微软雅黑" panose="020B0503020204020204" pitchFamily="34" charset="-122"/>
                          <a:ea typeface="微软雅黑" panose="020B0503020204020204" pitchFamily="34" charset="-122"/>
                        </a:rPr>
                        <a:t>数据驱动</a:t>
                      </a:r>
                    </a:p>
                  </a:txBody>
                  <a:tcPr marL="89162" marR="89162" marT="44581" marB="44581"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ts val="2000"/>
                        </a:lnSpc>
                        <a:spcAft>
                          <a:spcPts val="0"/>
                        </a:spcAft>
                        <a:tabLst>
                          <a:tab pos="2700655" algn="ctr"/>
                          <a:tab pos="5400040" algn="r"/>
                        </a:tabLst>
                      </a:pPr>
                      <a:r>
                        <a:rPr lang="zh-CN" sz="1400" dirty="0">
                          <a:effectLst/>
                          <a:latin typeface="微软雅黑" panose="020B0503020204020204" pitchFamily="34" charset="-122"/>
                          <a:ea typeface="微软雅黑" panose="020B0503020204020204" pitchFamily="34" charset="-122"/>
                        </a:rPr>
                        <a:t>基于统计分析的模型</a:t>
                      </a:r>
                    </a:p>
                  </a:txBody>
                  <a:tcPr marL="44951" marR="4495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ts val="2000"/>
                        </a:lnSpc>
                        <a:spcAft>
                          <a:spcPts val="0"/>
                        </a:spcAft>
                        <a:tabLst>
                          <a:tab pos="2700655" algn="ctr"/>
                          <a:tab pos="5400040" algn="r"/>
                        </a:tabLst>
                      </a:pPr>
                      <a:r>
                        <a:rPr lang="en-US" altLang="zh-CN" sz="1400" dirty="0">
                          <a:solidFill>
                            <a:schemeClr val="tx1"/>
                          </a:solidFill>
                          <a:effectLst/>
                          <a:latin typeface="微软雅黑" panose="020B0503020204020204" pitchFamily="34" charset="-122"/>
                          <a:ea typeface="微软雅黑" panose="020B0503020204020204" pitchFamily="34" charset="-122"/>
                        </a:rPr>
                        <a:t>AIC</a:t>
                      </a:r>
                      <a:r>
                        <a:rPr lang="zh-CN" altLang="en-US" sz="1400" dirty="0">
                          <a:solidFill>
                            <a:schemeClr val="tx1"/>
                          </a:solidFill>
                          <a:effectLst/>
                          <a:latin typeface="微软雅黑" panose="020B0503020204020204" pitchFamily="34" charset="-122"/>
                          <a:ea typeface="微软雅黑" panose="020B0503020204020204" pitchFamily="34" charset="-122"/>
                        </a:rPr>
                        <a:t>信息准则</a:t>
                      </a:r>
                      <a:endParaRPr lang="zh-CN" sz="1400" dirty="0">
                        <a:solidFill>
                          <a:schemeClr val="tx1"/>
                        </a:solidFill>
                        <a:effectLst/>
                        <a:latin typeface="微软雅黑" panose="020B0503020204020204" pitchFamily="34" charset="-122"/>
                        <a:ea typeface="微软雅黑" panose="020B0503020204020204" pitchFamily="34" charset="-122"/>
                      </a:endParaRPr>
                    </a:p>
                  </a:txBody>
                  <a:tcPr marL="44951" marR="4495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33696551"/>
                  </a:ext>
                </a:extLst>
              </a:tr>
              <a:tr h="663729">
                <a:tc vMerge="1">
                  <a:txBody>
                    <a:bodyPr/>
                    <a:lstStyle/>
                    <a:p>
                      <a:pPr algn="just">
                        <a:lnSpc>
                          <a:spcPts val="2000"/>
                        </a:lnSpc>
                        <a:spcAft>
                          <a:spcPts val="0"/>
                        </a:spcAft>
                        <a:tabLst>
                          <a:tab pos="2700655" algn="ctr"/>
                          <a:tab pos="5400040" algn="r"/>
                        </a:tabLst>
                      </a:pPr>
                      <a:endParaRPr lang="zh-CN" altLang="zh-CN" sz="1400" dirty="0">
                        <a:effectLst/>
                        <a:latin typeface="Times New Roman" panose="02020603050405020304" pitchFamily="18" charset="0"/>
                        <a:ea typeface="宋体" panose="02010600030101010101" pitchFamily="2" charset="-122"/>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ts val="2000"/>
                        </a:lnSpc>
                        <a:spcAft>
                          <a:spcPts val="0"/>
                        </a:spcAft>
                        <a:tabLst>
                          <a:tab pos="2700655" algn="ctr"/>
                          <a:tab pos="5400040" algn="r"/>
                        </a:tabLst>
                      </a:pPr>
                      <a:r>
                        <a:rPr lang="zh-CN" sz="1400" dirty="0">
                          <a:effectLst/>
                          <a:latin typeface="微软雅黑" panose="020B0503020204020204" pitchFamily="34" charset="-122"/>
                          <a:ea typeface="微软雅黑" panose="020B0503020204020204" pitchFamily="34" charset="-122"/>
                        </a:rPr>
                        <a:t>基于人工智能的模型</a:t>
                      </a:r>
                    </a:p>
                  </a:txBody>
                  <a:tcPr marL="44951" marR="4495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ts val="2000"/>
                        </a:lnSpc>
                        <a:spcAft>
                          <a:spcPts val="0"/>
                        </a:spcAft>
                        <a:tabLst>
                          <a:tab pos="2700655" algn="ctr"/>
                          <a:tab pos="5400040" algn="r"/>
                        </a:tabLst>
                      </a:pPr>
                      <a:r>
                        <a:rPr lang="zh-CN" altLang="en-US" sz="1400" dirty="0">
                          <a:solidFill>
                            <a:schemeClr val="tx1"/>
                          </a:solidFill>
                          <a:effectLst/>
                          <a:latin typeface="微软雅黑" panose="020B0503020204020204" pitchFamily="34" charset="-122"/>
                          <a:ea typeface="微软雅黑" panose="020B0503020204020204" pitchFamily="34" charset="-122"/>
                        </a:rPr>
                        <a:t>留出法</a:t>
                      </a:r>
                      <a:endParaRPr lang="zh-CN" sz="1400" dirty="0">
                        <a:solidFill>
                          <a:schemeClr val="tx1"/>
                        </a:solidFill>
                        <a:effectLst/>
                        <a:latin typeface="微软雅黑" panose="020B0503020204020204" pitchFamily="34" charset="-122"/>
                        <a:ea typeface="微软雅黑" panose="020B0503020204020204" pitchFamily="34" charset="-122"/>
                      </a:endParaRPr>
                    </a:p>
                  </a:txBody>
                  <a:tcPr marL="44951" marR="4495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153349901"/>
                  </a:ext>
                </a:extLst>
              </a:tr>
            </a:tbl>
          </a:graphicData>
        </a:graphic>
      </p:graphicFrame>
      <p:sp>
        <p:nvSpPr>
          <p:cNvPr id="32" name="箭头: 右 31">
            <a:extLst>
              <a:ext uri="{FF2B5EF4-FFF2-40B4-BE49-F238E27FC236}">
                <a16:creationId xmlns:a16="http://schemas.microsoft.com/office/drawing/2014/main" id="{34E50A6B-65DB-4F18-9022-A74A77135AC5}"/>
              </a:ext>
            </a:extLst>
          </p:cNvPr>
          <p:cNvSpPr/>
          <p:nvPr/>
        </p:nvSpPr>
        <p:spPr>
          <a:xfrm>
            <a:off x="3770245" y="4764080"/>
            <a:ext cx="588098" cy="641347"/>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1647315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6FB16218-FFF9-4DF0-BD1B-3B0AC4728515}"/>
              </a:ext>
            </a:extLst>
          </p:cNvPr>
          <p:cNvSpPr/>
          <p:nvPr/>
        </p:nvSpPr>
        <p:spPr>
          <a:xfrm>
            <a:off x="261072" y="1219048"/>
            <a:ext cx="8707182" cy="1558095"/>
          </a:xfrm>
          <a:prstGeom prst="rect">
            <a:avLst/>
          </a:prstGeom>
          <a:solidFill>
            <a:schemeClr val="bg1">
              <a:lumMod val="95000"/>
            </a:schemeClr>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 name="矩形: 圆角 5">
            <a:extLst>
              <a:ext uri="{FF2B5EF4-FFF2-40B4-BE49-F238E27FC236}">
                <a16:creationId xmlns:a16="http://schemas.microsoft.com/office/drawing/2014/main" id="{A35ED7D4-1016-42E3-8562-CA5DE67B97E6}"/>
              </a:ext>
            </a:extLst>
          </p:cNvPr>
          <p:cNvSpPr/>
          <p:nvPr/>
        </p:nvSpPr>
        <p:spPr>
          <a:xfrm>
            <a:off x="163370" y="748184"/>
            <a:ext cx="2947939" cy="400110"/>
          </a:xfrm>
          <a:prstGeom prst="round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PHM</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模型性能评价规范</a:t>
            </a:r>
          </a:p>
        </p:txBody>
      </p:sp>
      <p:sp>
        <p:nvSpPr>
          <p:cNvPr id="7" name="文本框 6">
            <a:extLst>
              <a:ext uri="{FF2B5EF4-FFF2-40B4-BE49-F238E27FC236}">
                <a16:creationId xmlns:a16="http://schemas.microsoft.com/office/drawing/2014/main" id="{D246ED87-319D-42B2-B09B-2F396B3865C3}"/>
              </a:ext>
            </a:extLst>
          </p:cNvPr>
          <p:cNvSpPr txBox="1"/>
          <p:nvPr/>
        </p:nvSpPr>
        <p:spPr>
          <a:xfrm>
            <a:off x="3684567" y="1589968"/>
            <a:ext cx="1666824" cy="338554"/>
          </a:xfrm>
          <a:prstGeom prst="rect">
            <a:avLst/>
          </a:prstGeom>
          <a:solidFill>
            <a:schemeClr val="accent5">
              <a:lumMod val="20000"/>
              <a:lumOff val="80000"/>
            </a:schemeClr>
          </a:solidFill>
        </p:spPr>
        <p:txBody>
          <a:bodyPr wrap="square">
            <a:spAutoFit/>
          </a:bodyPr>
          <a:lstStyle>
            <a:defPPr>
              <a:defRPr lang="zh-CN"/>
            </a:defPPr>
            <a:lvl1pPr algn="ctr">
              <a:defRPr sz="16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dirty="0">
                <a:sym typeface="Times New Roman" panose="02020603050405020304" pitchFamily="18" charset="0"/>
              </a:rPr>
              <a:t>模型性能评价</a:t>
            </a:r>
            <a:endParaRPr lang="en-US" altLang="zh-CN" dirty="0">
              <a:sym typeface="Times New Roman" panose="02020603050405020304" pitchFamily="18" charset="0"/>
            </a:endParaRPr>
          </a:p>
        </p:txBody>
      </p:sp>
      <p:sp>
        <p:nvSpPr>
          <p:cNvPr id="8" name="文本框 7">
            <a:extLst>
              <a:ext uri="{FF2B5EF4-FFF2-40B4-BE49-F238E27FC236}">
                <a16:creationId xmlns:a16="http://schemas.microsoft.com/office/drawing/2014/main" id="{2B5F0608-BBA7-4081-A967-55C4E8ED1BA5}"/>
              </a:ext>
            </a:extLst>
          </p:cNvPr>
          <p:cNvSpPr txBox="1"/>
          <p:nvPr/>
        </p:nvSpPr>
        <p:spPr>
          <a:xfrm>
            <a:off x="1845746" y="1359259"/>
            <a:ext cx="1256339" cy="338554"/>
          </a:xfrm>
          <a:prstGeom prst="rect">
            <a:avLst/>
          </a:prstGeom>
          <a:solidFill>
            <a:schemeClr val="accent5">
              <a:lumMod val="20000"/>
              <a:lumOff val="80000"/>
            </a:schemeClr>
          </a:solidFill>
        </p:spPr>
        <p:txBody>
          <a:bodyPr wrap="square">
            <a:spAutoFit/>
          </a:bodyPr>
          <a:lstStyle>
            <a:defPPr>
              <a:defRPr lang="zh-CN"/>
            </a:defPPr>
            <a:lvl1pPr algn="ctr">
              <a:defRPr sz="16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dirty="0">
                <a:sym typeface="Times New Roman" panose="02020603050405020304" pitchFamily="18" charset="0"/>
              </a:rPr>
              <a:t>准确率</a:t>
            </a:r>
            <a:endParaRPr lang="en-US" altLang="zh-CN" dirty="0">
              <a:sym typeface="Times New Roman" panose="02020603050405020304" pitchFamily="18" charset="0"/>
            </a:endParaRPr>
          </a:p>
        </p:txBody>
      </p:sp>
      <p:sp>
        <p:nvSpPr>
          <p:cNvPr id="9" name="文本框 8">
            <a:extLst>
              <a:ext uri="{FF2B5EF4-FFF2-40B4-BE49-F238E27FC236}">
                <a16:creationId xmlns:a16="http://schemas.microsoft.com/office/drawing/2014/main" id="{9130C706-EE38-41B0-B9F3-48EFF9C85F21}"/>
              </a:ext>
            </a:extLst>
          </p:cNvPr>
          <p:cNvSpPr txBox="1"/>
          <p:nvPr/>
        </p:nvSpPr>
        <p:spPr>
          <a:xfrm>
            <a:off x="2465022" y="2345408"/>
            <a:ext cx="3741830" cy="338554"/>
          </a:xfrm>
          <a:prstGeom prst="rect">
            <a:avLst/>
          </a:prstGeom>
          <a:solidFill>
            <a:schemeClr val="accent4">
              <a:lumMod val="20000"/>
              <a:lumOff val="80000"/>
            </a:schemeClr>
          </a:solidFill>
          <a:ln>
            <a:solidFill>
              <a:srgbClr val="FFF2CC"/>
            </a:solidFill>
          </a:ln>
        </p:spPr>
        <p:txBody>
          <a:bodyPr wrap="square">
            <a:spAutoFit/>
          </a:bodyPr>
          <a:lstStyle>
            <a:defPPr>
              <a:defRPr lang="zh-CN"/>
            </a:defPPr>
            <a:lvl1pPr>
              <a:defRPr sz="16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b="1" dirty="0">
                <a:solidFill>
                  <a:schemeClr val="tx1"/>
                </a:solidFill>
                <a:sym typeface="Times New Roman" panose="02020603050405020304" pitchFamily="18" charset="0"/>
              </a:rPr>
              <a:t>目的：</a:t>
            </a:r>
            <a:r>
              <a:rPr lang="zh-CN" altLang="en-US" b="1" dirty="0">
                <a:solidFill>
                  <a:srgbClr val="0000FF"/>
                </a:solidFill>
                <a:sym typeface="Times New Roman" panose="02020603050405020304" pitchFamily="18" charset="0"/>
              </a:rPr>
              <a:t>分类</a:t>
            </a:r>
            <a:r>
              <a:rPr lang="zh-CN" altLang="en-US" dirty="0">
                <a:sym typeface="Times New Roman" panose="02020603050405020304" pitchFamily="18" charset="0"/>
              </a:rPr>
              <a:t>给出</a:t>
            </a:r>
            <a:r>
              <a:rPr lang="en-US" altLang="zh-CN" dirty="0">
                <a:sym typeface="Times New Roman" panose="02020603050405020304" pitchFamily="18" charset="0"/>
              </a:rPr>
              <a:t>PHM</a:t>
            </a:r>
            <a:r>
              <a:rPr lang="zh-CN" altLang="en-US" dirty="0">
                <a:sym typeface="Times New Roman" panose="02020603050405020304" pitchFamily="18" charset="0"/>
              </a:rPr>
              <a:t>模型</a:t>
            </a:r>
            <a:r>
              <a:rPr lang="zh-CN" altLang="en-US" b="1" dirty="0">
                <a:solidFill>
                  <a:srgbClr val="C00000"/>
                </a:solidFill>
                <a:sym typeface="Times New Roman" panose="02020603050405020304" pitchFamily="18" charset="0"/>
              </a:rPr>
              <a:t>性能评价指标</a:t>
            </a:r>
            <a:endParaRPr lang="en-US" altLang="zh-CN" b="1" dirty="0">
              <a:solidFill>
                <a:srgbClr val="C00000"/>
              </a:solidFill>
              <a:sym typeface="Times New Roman" panose="02020603050405020304" pitchFamily="18" charset="0"/>
            </a:endParaRPr>
          </a:p>
        </p:txBody>
      </p:sp>
      <p:sp>
        <p:nvSpPr>
          <p:cNvPr id="10" name="文本框 9">
            <a:extLst>
              <a:ext uri="{FF2B5EF4-FFF2-40B4-BE49-F238E27FC236}">
                <a16:creationId xmlns:a16="http://schemas.microsoft.com/office/drawing/2014/main" id="{ADA6D7EF-0743-4EE4-970D-97F2878F76C2}"/>
              </a:ext>
            </a:extLst>
          </p:cNvPr>
          <p:cNvSpPr txBox="1"/>
          <p:nvPr/>
        </p:nvSpPr>
        <p:spPr>
          <a:xfrm>
            <a:off x="1845746" y="1839678"/>
            <a:ext cx="1265563" cy="338554"/>
          </a:xfrm>
          <a:prstGeom prst="rect">
            <a:avLst/>
          </a:prstGeom>
          <a:solidFill>
            <a:schemeClr val="accent5">
              <a:lumMod val="20000"/>
              <a:lumOff val="80000"/>
            </a:schemeClr>
          </a:solidFill>
        </p:spPr>
        <p:txBody>
          <a:bodyPr wrap="square">
            <a:spAutoFit/>
          </a:bodyPr>
          <a:lstStyle>
            <a:defPPr>
              <a:defRPr lang="zh-CN"/>
            </a:defPPr>
            <a:lvl1pPr algn="ctr">
              <a:defRPr sz="16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dirty="0">
                <a:sym typeface="Times New Roman" panose="02020603050405020304" pitchFamily="18" charset="0"/>
              </a:rPr>
              <a:t>偏差程度</a:t>
            </a:r>
            <a:endParaRPr lang="en-US" altLang="zh-CN" dirty="0">
              <a:sym typeface="Times New Roman" panose="02020603050405020304" pitchFamily="18" charset="0"/>
            </a:endParaRPr>
          </a:p>
        </p:txBody>
      </p:sp>
      <p:cxnSp>
        <p:nvCxnSpPr>
          <p:cNvPr id="11" name="连接符: 肘形 10">
            <a:extLst>
              <a:ext uri="{FF2B5EF4-FFF2-40B4-BE49-F238E27FC236}">
                <a16:creationId xmlns:a16="http://schemas.microsoft.com/office/drawing/2014/main" id="{6BB5B462-CFE6-4D7F-8879-2CE77A7AE667}"/>
              </a:ext>
            </a:extLst>
          </p:cNvPr>
          <p:cNvCxnSpPr>
            <a:cxnSpLocks/>
            <a:stCxn id="8" idx="3"/>
            <a:endCxn id="7" idx="1"/>
          </p:cNvCxnSpPr>
          <p:nvPr/>
        </p:nvCxnSpPr>
        <p:spPr>
          <a:xfrm>
            <a:off x="3102085" y="1528536"/>
            <a:ext cx="582482" cy="230709"/>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连接符: 肘形 11">
            <a:extLst>
              <a:ext uri="{FF2B5EF4-FFF2-40B4-BE49-F238E27FC236}">
                <a16:creationId xmlns:a16="http://schemas.microsoft.com/office/drawing/2014/main" id="{3BDEF1BE-C8B7-460F-8A24-19EE5F462D6F}"/>
              </a:ext>
            </a:extLst>
          </p:cNvPr>
          <p:cNvCxnSpPr>
            <a:cxnSpLocks/>
            <a:stCxn id="10" idx="3"/>
            <a:endCxn id="7" idx="1"/>
          </p:cNvCxnSpPr>
          <p:nvPr/>
        </p:nvCxnSpPr>
        <p:spPr>
          <a:xfrm flipV="1">
            <a:off x="3111309" y="1759245"/>
            <a:ext cx="573258" cy="249710"/>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EB73F7B5-A025-492C-91F5-1276D38D4251}"/>
              </a:ext>
            </a:extLst>
          </p:cNvPr>
          <p:cNvSpPr txBox="1"/>
          <p:nvPr/>
        </p:nvSpPr>
        <p:spPr>
          <a:xfrm>
            <a:off x="491652" y="1361600"/>
            <a:ext cx="1027951" cy="338554"/>
          </a:xfrm>
          <a:prstGeom prst="rect">
            <a:avLst/>
          </a:prstGeom>
          <a:solidFill>
            <a:schemeClr val="accent5">
              <a:lumMod val="20000"/>
              <a:lumOff val="80000"/>
            </a:schemeClr>
          </a:solidFill>
        </p:spPr>
        <p:txBody>
          <a:bodyPr wrap="square">
            <a:spAutoFit/>
          </a:bodyPr>
          <a:lstStyle>
            <a:defPPr>
              <a:defRPr lang="zh-CN"/>
            </a:defPPr>
            <a:lvl1pPr algn="ctr">
              <a:defRPr sz="16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dirty="0">
                <a:sym typeface="Times New Roman" panose="02020603050405020304" pitchFamily="18" charset="0"/>
              </a:rPr>
              <a:t>分类任务</a:t>
            </a:r>
            <a:endParaRPr lang="en-US" altLang="zh-CN" dirty="0">
              <a:sym typeface="Times New Roman" panose="02020603050405020304" pitchFamily="18" charset="0"/>
            </a:endParaRPr>
          </a:p>
        </p:txBody>
      </p:sp>
      <p:sp>
        <p:nvSpPr>
          <p:cNvPr id="14" name="文本框 13">
            <a:extLst>
              <a:ext uri="{FF2B5EF4-FFF2-40B4-BE49-F238E27FC236}">
                <a16:creationId xmlns:a16="http://schemas.microsoft.com/office/drawing/2014/main" id="{14E5DBC6-D4F5-474E-89BE-784510B5C0D3}"/>
              </a:ext>
            </a:extLst>
          </p:cNvPr>
          <p:cNvSpPr txBox="1"/>
          <p:nvPr/>
        </p:nvSpPr>
        <p:spPr>
          <a:xfrm>
            <a:off x="491652" y="1839678"/>
            <a:ext cx="1027951" cy="338554"/>
          </a:xfrm>
          <a:prstGeom prst="rect">
            <a:avLst/>
          </a:prstGeom>
          <a:solidFill>
            <a:schemeClr val="accent5">
              <a:lumMod val="20000"/>
              <a:lumOff val="80000"/>
            </a:schemeClr>
          </a:solidFill>
        </p:spPr>
        <p:txBody>
          <a:bodyPr wrap="square">
            <a:spAutoFit/>
          </a:bodyPr>
          <a:lstStyle>
            <a:defPPr>
              <a:defRPr lang="zh-CN"/>
            </a:defPPr>
            <a:lvl1pPr algn="ctr">
              <a:defRPr sz="16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dirty="0">
                <a:sym typeface="Times New Roman" panose="02020603050405020304" pitchFamily="18" charset="0"/>
              </a:rPr>
              <a:t>回归任务</a:t>
            </a:r>
            <a:endParaRPr lang="en-US" altLang="zh-CN" dirty="0">
              <a:sym typeface="Times New Roman" panose="02020603050405020304" pitchFamily="18" charset="0"/>
            </a:endParaRPr>
          </a:p>
        </p:txBody>
      </p:sp>
      <p:cxnSp>
        <p:nvCxnSpPr>
          <p:cNvPr id="15" name="直接箭头连接符 14">
            <a:extLst>
              <a:ext uri="{FF2B5EF4-FFF2-40B4-BE49-F238E27FC236}">
                <a16:creationId xmlns:a16="http://schemas.microsoft.com/office/drawing/2014/main" id="{035DAA4E-C6BA-47EA-816E-0A597A5AF511}"/>
              </a:ext>
            </a:extLst>
          </p:cNvPr>
          <p:cNvCxnSpPr>
            <a:cxnSpLocks/>
            <a:stCxn id="13" idx="3"/>
            <a:endCxn id="8" idx="1"/>
          </p:cNvCxnSpPr>
          <p:nvPr/>
        </p:nvCxnSpPr>
        <p:spPr>
          <a:xfrm flipV="1">
            <a:off x="1519603" y="1528536"/>
            <a:ext cx="326143" cy="234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0733DAED-68E8-48F0-8F47-578827536E45}"/>
              </a:ext>
            </a:extLst>
          </p:cNvPr>
          <p:cNvCxnSpPr>
            <a:cxnSpLocks/>
            <a:stCxn id="14" idx="3"/>
            <a:endCxn id="10" idx="1"/>
          </p:cNvCxnSpPr>
          <p:nvPr/>
        </p:nvCxnSpPr>
        <p:spPr>
          <a:xfrm>
            <a:off x="1519603" y="2008955"/>
            <a:ext cx="32614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96287774-8918-491A-AB4F-D41571C4C9C5}"/>
              </a:ext>
            </a:extLst>
          </p:cNvPr>
          <p:cNvSpPr txBox="1"/>
          <p:nvPr/>
        </p:nvSpPr>
        <p:spPr>
          <a:xfrm>
            <a:off x="5943098" y="1359259"/>
            <a:ext cx="1256339" cy="338554"/>
          </a:xfrm>
          <a:prstGeom prst="rect">
            <a:avLst/>
          </a:prstGeom>
          <a:solidFill>
            <a:schemeClr val="accent5">
              <a:lumMod val="20000"/>
              <a:lumOff val="80000"/>
            </a:schemeClr>
          </a:solidFill>
        </p:spPr>
        <p:txBody>
          <a:bodyPr wrap="square">
            <a:spAutoFit/>
          </a:bodyPr>
          <a:lstStyle>
            <a:defPPr>
              <a:defRPr lang="zh-CN"/>
            </a:defPPr>
            <a:lvl1pPr algn="ctr">
              <a:defRPr sz="16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dirty="0">
                <a:sym typeface="Times New Roman" panose="02020603050405020304" pitchFamily="18" charset="0"/>
              </a:rPr>
              <a:t>通用型</a:t>
            </a:r>
            <a:endParaRPr lang="en-US" altLang="zh-CN" dirty="0">
              <a:sym typeface="Times New Roman" panose="02020603050405020304" pitchFamily="18" charset="0"/>
            </a:endParaRPr>
          </a:p>
        </p:txBody>
      </p:sp>
      <p:sp>
        <p:nvSpPr>
          <p:cNvPr id="44" name="文本框 43">
            <a:extLst>
              <a:ext uri="{FF2B5EF4-FFF2-40B4-BE49-F238E27FC236}">
                <a16:creationId xmlns:a16="http://schemas.microsoft.com/office/drawing/2014/main" id="{7D0AB33D-2C61-4E78-871D-6A352B41A1D8}"/>
              </a:ext>
            </a:extLst>
          </p:cNvPr>
          <p:cNvSpPr txBox="1"/>
          <p:nvPr/>
        </p:nvSpPr>
        <p:spPr>
          <a:xfrm>
            <a:off x="5943098" y="1839678"/>
            <a:ext cx="1265563" cy="338554"/>
          </a:xfrm>
          <a:prstGeom prst="rect">
            <a:avLst/>
          </a:prstGeom>
          <a:solidFill>
            <a:schemeClr val="accent5">
              <a:lumMod val="20000"/>
              <a:lumOff val="80000"/>
            </a:schemeClr>
          </a:solidFill>
        </p:spPr>
        <p:txBody>
          <a:bodyPr wrap="square">
            <a:spAutoFit/>
          </a:bodyPr>
          <a:lstStyle>
            <a:defPPr>
              <a:defRPr lang="zh-CN"/>
            </a:defPPr>
            <a:lvl1pPr algn="ctr">
              <a:defRPr sz="16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en-US" altLang="zh-CN" dirty="0">
                <a:sym typeface="Times New Roman" panose="02020603050405020304" pitchFamily="18" charset="0"/>
              </a:rPr>
              <a:t>PHM</a:t>
            </a:r>
            <a:r>
              <a:rPr lang="zh-CN" altLang="en-US" dirty="0">
                <a:sym typeface="Times New Roman" panose="02020603050405020304" pitchFamily="18" charset="0"/>
              </a:rPr>
              <a:t>定制</a:t>
            </a:r>
            <a:endParaRPr lang="en-US" altLang="zh-CN" dirty="0">
              <a:sym typeface="Times New Roman" panose="02020603050405020304" pitchFamily="18" charset="0"/>
            </a:endParaRPr>
          </a:p>
        </p:txBody>
      </p:sp>
      <p:cxnSp>
        <p:nvCxnSpPr>
          <p:cNvPr id="46" name="连接符: 肘形 45">
            <a:extLst>
              <a:ext uri="{FF2B5EF4-FFF2-40B4-BE49-F238E27FC236}">
                <a16:creationId xmlns:a16="http://schemas.microsoft.com/office/drawing/2014/main" id="{7B4FBF81-DEB6-4BD1-9813-3B9413692E28}"/>
              </a:ext>
            </a:extLst>
          </p:cNvPr>
          <p:cNvCxnSpPr>
            <a:cxnSpLocks/>
            <a:stCxn id="7" idx="3"/>
            <a:endCxn id="41" idx="1"/>
          </p:cNvCxnSpPr>
          <p:nvPr/>
        </p:nvCxnSpPr>
        <p:spPr>
          <a:xfrm flipV="1">
            <a:off x="5351391" y="1528536"/>
            <a:ext cx="591707" cy="230709"/>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连接符: 肘形 48">
            <a:extLst>
              <a:ext uri="{FF2B5EF4-FFF2-40B4-BE49-F238E27FC236}">
                <a16:creationId xmlns:a16="http://schemas.microsoft.com/office/drawing/2014/main" id="{C2596233-C435-4D4D-B182-0997D513A076}"/>
              </a:ext>
            </a:extLst>
          </p:cNvPr>
          <p:cNvCxnSpPr>
            <a:cxnSpLocks/>
            <a:stCxn id="7" idx="3"/>
            <a:endCxn id="44" idx="1"/>
          </p:cNvCxnSpPr>
          <p:nvPr/>
        </p:nvCxnSpPr>
        <p:spPr>
          <a:xfrm>
            <a:off x="5351391" y="1759245"/>
            <a:ext cx="591707" cy="249710"/>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F0BE9F92-DE7E-48FF-BDD6-99175B78DD4B}"/>
              </a:ext>
            </a:extLst>
          </p:cNvPr>
          <p:cNvSpPr txBox="1"/>
          <p:nvPr/>
        </p:nvSpPr>
        <p:spPr>
          <a:xfrm>
            <a:off x="7609922" y="1593369"/>
            <a:ext cx="1265563" cy="338554"/>
          </a:xfrm>
          <a:prstGeom prst="rect">
            <a:avLst/>
          </a:prstGeom>
          <a:solidFill>
            <a:schemeClr val="accent5">
              <a:lumMod val="20000"/>
              <a:lumOff val="80000"/>
            </a:schemeClr>
          </a:solidFill>
        </p:spPr>
        <p:txBody>
          <a:bodyPr wrap="square">
            <a:spAutoFit/>
          </a:bodyPr>
          <a:lstStyle>
            <a:defPPr>
              <a:defRPr lang="zh-CN"/>
            </a:defPPr>
            <a:lvl1pPr algn="ctr">
              <a:defRPr sz="16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dirty="0">
                <a:sym typeface="Times New Roman" panose="02020603050405020304" pitchFamily="18" charset="0"/>
              </a:rPr>
              <a:t>适用性分析</a:t>
            </a:r>
            <a:endParaRPr lang="en-US" altLang="zh-CN" dirty="0">
              <a:sym typeface="Times New Roman" panose="02020603050405020304" pitchFamily="18" charset="0"/>
            </a:endParaRPr>
          </a:p>
        </p:txBody>
      </p:sp>
      <p:cxnSp>
        <p:nvCxnSpPr>
          <p:cNvPr id="58" name="连接符: 肘形 57">
            <a:extLst>
              <a:ext uri="{FF2B5EF4-FFF2-40B4-BE49-F238E27FC236}">
                <a16:creationId xmlns:a16="http://schemas.microsoft.com/office/drawing/2014/main" id="{0FE5ED5C-C85A-4F82-B4E8-AA84F5D7C64B}"/>
              </a:ext>
            </a:extLst>
          </p:cNvPr>
          <p:cNvCxnSpPr>
            <a:cxnSpLocks/>
            <a:stCxn id="41" idx="3"/>
            <a:endCxn id="57" idx="1"/>
          </p:cNvCxnSpPr>
          <p:nvPr/>
        </p:nvCxnSpPr>
        <p:spPr>
          <a:xfrm>
            <a:off x="7199437" y="1528536"/>
            <a:ext cx="410485" cy="234110"/>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连接符: 肘形 60">
            <a:extLst>
              <a:ext uri="{FF2B5EF4-FFF2-40B4-BE49-F238E27FC236}">
                <a16:creationId xmlns:a16="http://schemas.microsoft.com/office/drawing/2014/main" id="{765EA347-EC8E-401E-A7D4-1DC7A4CE7B7C}"/>
              </a:ext>
            </a:extLst>
          </p:cNvPr>
          <p:cNvCxnSpPr>
            <a:cxnSpLocks/>
            <a:stCxn id="44" idx="3"/>
            <a:endCxn id="57" idx="1"/>
          </p:cNvCxnSpPr>
          <p:nvPr/>
        </p:nvCxnSpPr>
        <p:spPr>
          <a:xfrm flipV="1">
            <a:off x="7208661" y="1762646"/>
            <a:ext cx="401261" cy="246309"/>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本框 71">
            <a:extLst>
              <a:ext uri="{FF2B5EF4-FFF2-40B4-BE49-F238E27FC236}">
                <a16:creationId xmlns:a16="http://schemas.microsoft.com/office/drawing/2014/main" id="{8E330A75-AD6B-4631-B5E9-3D51072289CC}"/>
              </a:ext>
            </a:extLst>
          </p:cNvPr>
          <p:cNvSpPr txBox="1"/>
          <p:nvPr/>
        </p:nvSpPr>
        <p:spPr>
          <a:xfrm>
            <a:off x="7208661" y="2345408"/>
            <a:ext cx="1674267" cy="338554"/>
          </a:xfrm>
          <a:prstGeom prst="rect">
            <a:avLst/>
          </a:prstGeom>
          <a:solidFill>
            <a:schemeClr val="accent5">
              <a:lumMod val="20000"/>
              <a:lumOff val="80000"/>
            </a:schemeClr>
          </a:solidFill>
        </p:spPr>
        <p:txBody>
          <a:bodyPr wrap="square">
            <a:spAutoFit/>
          </a:bodyPr>
          <a:lstStyle>
            <a:defPPr>
              <a:defRPr lang="zh-CN"/>
            </a:defPPr>
            <a:lvl1pPr algn="ctr">
              <a:defRPr sz="16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a:sym typeface="Times New Roman" panose="02020603050405020304" pitchFamily="18" charset="0"/>
              </a:rPr>
              <a:t>构建基准</a:t>
            </a:r>
            <a:r>
              <a:rPr lang="zh-CN" altLang="en-US" dirty="0">
                <a:sym typeface="Times New Roman" panose="02020603050405020304" pitchFamily="18" charset="0"/>
              </a:rPr>
              <a:t>数据集</a:t>
            </a:r>
            <a:endParaRPr lang="en-US" altLang="zh-CN" dirty="0">
              <a:sym typeface="Times New Roman" panose="02020603050405020304" pitchFamily="18" charset="0"/>
            </a:endParaRPr>
          </a:p>
        </p:txBody>
      </p:sp>
      <p:sp>
        <p:nvSpPr>
          <p:cNvPr id="126" name="TextBox 13">
            <a:extLst>
              <a:ext uri="{FF2B5EF4-FFF2-40B4-BE49-F238E27FC236}">
                <a16:creationId xmlns:a16="http://schemas.microsoft.com/office/drawing/2014/main" id="{7F31D7B4-E75C-44C0-B43E-1D764286B652}"/>
              </a:ext>
            </a:extLst>
          </p:cNvPr>
          <p:cNvSpPr txBox="1"/>
          <p:nvPr/>
        </p:nvSpPr>
        <p:spPr>
          <a:xfrm>
            <a:off x="261072" y="2855668"/>
            <a:ext cx="1529765" cy="400110"/>
          </a:xfrm>
          <a:prstGeom prst="rect">
            <a:avLst/>
          </a:prstGeom>
          <a:solidFill>
            <a:schemeClr val="accent5">
              <a:lumMod val="40000"/>
              <a:lumOff val="60000"/>
            </a:schemeClr>
          </a:solidFill>
          <a:effectLst>
            <a:outerShdw blurRad="50800" dist="38100" dir="5400000" algn="t" rotWithShape="0">
              <a:prstClr val="black">
                <a:alpha val="40000"/>
              </a:prstClr>
            </a:outerShdw>
          </a:effectLst>
        </p:spPr>
        <p:txBody>
          <a:bodyPr wrap="square" rtlCol="0">
            <a:spAutoFit/>
          </a:bodyPr>
          <a:lstStyle/>
          <a:p>
            <a:pPr algn="ctr"/>
            <a:r>
              <a:rPr lang="zh-CN" altLang="en-US" sz="2000" b="1">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应用流程</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cxnSp>
        <p:nvCxnSpPr>
          <p:cNvPr id="127" name="直接箭头连接符 126">
            <a:extLst>
              <a:ext uri="{FF2B5EF4-FFF2-40B4-BE49-F238E27FC236}">
                <a16:creationId xmlns:a16="http://schemas.microsoft.com/office/drawing/2014/main" id="{0BA83D07-087C-4CBF-9637-2C62968B9698}"/>
              </a:ext>
            </a:extLst>
          </p:cNvPr>
          <p:cNvCxnSpPr>
            <a:cxnSpLocks/>
            <a:endCxn id="57" idx="2"/>
          </p:cNvCxnSpPr>
          <p:nvPr/>
        </p:nvCxnSpPr>
        <p:spPr>
          <a:xfrm flipV="1">
            <a:off x="8242704" y="1931923"/>
            <a:ext cx="0" cy="33855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标题 5">
            <a:extLst>
              <a:ext uri="{FF2B5EF4-FFF2-40B4-BE49-F238E27FC236}">
                <a16:creationId xmlns:a16="http://schemas.microsoft.com/office/drawing/2014/main" id="{6F172A43-0F2D-40F7-9C2E-8952BA5381ED}"/>
              </a:ext>
            </a:extLst>
          </p:cNvPr>
          <p:cNvSpPr>
            <a:spLocks noGrp="1"/>
          </p:cNvSpPr>
          <p:nvPr>
            <p:ph type="title"/>
          </p:nvPr>
        </p:nvSpPr>
        <p:spPr>
          <a:xfrm>
            <a:off x="232438" y="51908"/>
            <a:ext cx="8112026" cy="548640"/>
          </a:xfrm>
        </p:spPr>
        <p:txBody>
          <a:bodyPr/>
          <a:lstStyle/>
          <a:p>
            <a:r>
              <a:rPr lang="en-US" altLang="zh-CN" dirty="0"/>
              <a:t>6</a:t>
            </a:r>
            <a:r>
              <a:rPr lang="zh-CN" altLang="en-US" dirty="0"/>
              <a:t>、模型性能评价</a:t>
            </a:r>
          </a:p>
        </p:txBody>
      </p:sp>
      <p:sp>
        <p:nvSpPr>
          <p:cNvPr id="30" name="文本框 29">
            <a:extLst>
              <a:ext uri="{FF2B5EF4-FFF2-40B4-BE49-F238E27FC236}">
                <a16:creationId xmlns:a16="http://schemas.microsoft.com/office/drawing/2014/main" id="{03D12BC0-5A66-40A5-B85D-7296DC1C7D39}"/>
              </a:ext>
            </a:extLst>
          </p:cNvPr>
          <p:cNvSpPr txBox="1"/>
          <p:nvPr/>
        </p:nvSpPr>
        <p:spPr>
          <a:xfrm>
            <a:off x="334670" y="3432946"/>
            <a:ext cx="1620000" cy="324000"/>
          </a:xfrm>
          <a:prstGeom prst="rect">
            <a:avLst/>
          </a:prstGeom>
          <a:solidFill>
            <a:schemeClr val="accent6">
              <a:lumMod val="40000"/>
              <a:lumOff val="60000"/>
            </a:schemeClr>
          </a:solidFill>
        </p:spPr>
        <p:txBody>
          <a:bodyPr wrap="square">
            <a:spAutoFit/>
          </a:bodyPr>
          <a:lstStyle>
            <a:defPPr>
              <a:defRPr lang="zh-CN"/>
            </a:defPPr>
            <a:lvl1pPr algn="ctr">
              <a:defRPr sz="16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a:sym typeface="Times New Roman" panose="02020603050405020304" pitchFamily="18" charset="0"/>
              </a:rPr>
              <a:t>收集待测数据</a:t>
            </a:r>
            <a:endParaRPr lang="en-US" altLang="zh-CN" dirty="0">
              <a:sym typeface="Times New Roman" panose="02020603050405020304" pitchFamily="18" charset="0"/>
            </a:endParaRPr>
          </a:p>
        </p:txBody>
      </p:sp>
      <p:sp>
        <p:nvSpPr>
          <p:cNvPr id="31" name="文本框 30">
            <a:extLst>
              <a:ext uri="{FF2B5EF4-FFF2-40B4-BE49-F238E27FC236}">
                <a16:creationId xmlns:a16="http://schemas.microsoft.com/office/drawing/2014/main" id="{9078E9FD-096A-44F9-8EF4-22592DF100DE}"/>
              </a:ext>
            </a:extLst>
          </p:cNvPr>
          <p:cNvSpPr txBox="1"/>
          <p:nvPr/>
        </p:nvSpPr>
        <p:spPr>
          <a:xfrm>
            <a:off x="334670" y="4059844"/>
            <a:ext cx="1620000" cy="324000"/>
          </a:xfrm>
          <a:prstGeom prst="rect">
            <a:avLst/>
          </a:prstGeom>
          <a:solidFill>
            <a:schemeClr val="accent6">
              <a:lumMod val="40000"/>
              <a:lumOff val="60000"/>
            </a:schemeClr>
          </a:solidFill>
        </p:spPr>
        <p:txBody>
          <a:bodyPr wrap="square">
            <a:spAutoFit/>
          </a:bodyPr>
          <a:lstStyle>
            <a:defPPr>
              <a:defRPr lang="zh-CN"/>
            </a:defPPr>
            <a:lvl1pPr algn="ctr">
              <a:defRPr sz="16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a:sym typeface="Times New Roman" panose="02020603050405020304" pitchFamily="18" charset="0"/>
              </a:rPr>
              <a:t>选择</a:t>
            </a:r>
            <a:r>
              <a:rPr lang="en-US" altLang="zh-CN">
                <a:sym typeface="Times New Roman" panose="02020603050405020304" pitchFamily="18" charset="0"/>
              </a:rPr>
              <a:t>PHM</a:t>
            </a:r>
            <a:r>
              <a:rPr lang="zh-CN" altLang="en-US">
                <a:sym typeface="Times New Roman" panose="02020603050405020304" pitchFamily="18" charset="0"/>
              </a:rPr>
              <a:t>模型</a:t>
            </a:r>
            <a:endParaRPr lang="en-US" altLang="zh-CN" dirty="0">
              <a:sym typeface="Times New Roman" panose="02020603050405020304" pitchFamily="18" charset="0"/>
            </a:endParaRPr>
          </a:p>
        </p:txBody>
      </p:sp>
      <p:sp>
        <p:nvSpPr>
          <p:cNvPr id="32" name="文本框 31">
            <a:extLst>
              <a:ext uri="{FF2B5EF4-FFF2-40B4-BE49-F238E27FC236}">
                <a16:creationId xmlns:a16="http://schemas.microsoft.com/office/drawing/2014/main" id="{9C55E135-0E81-4FFD-8C67-929EE0CBC3B9}"/>
              </a:ext>
            </a:extLst>
          </p:cNvPr>
          <p:cNvSpPr txBox="1"/>
          <p:nvPr/>
        </p:nvSpPr>
        <p:spPr>
          <a:xfrm>
            <a:off x="334670" y="4686742"/>
            <a:ext cx="1620000" cy="324000"/>
          </a:xfrm>
          <a:prstGeom prst="rect">
            <a:avLst/>
          </a:prstGeom>
          <a:solidFill>
            <a:schemeClr val="accent6">
              <a:lumMod val="40000"/>
              <a:lumOff val="60000"/>
            </a:schemeClr>
          </a:solidFill>
        </p:spPr>
        <p:txBody>
          <a:bodyPr wrap="square">
            <a:spAutoFit/>
          </a:bodyPr>
          <a:lstStyle>
            <a:defPPr>
              <a:defRPr lang="zh-CN"/>
            </a:defPPr>
            <a:lvl1pPr algn="ctr">
              <a:defRPr sz="16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a:sym typeface="Times New Roman" panose="02020603050405020304" pitchFamily="18" charset="0"/>
              </a:rPr>
              <a:t>选择并计算指标</a:t>
            </a:r>
            <a:endParaRPr lang="en-US" altLang="zh-CN" dirty="0">
              <a:sym typeface="Times New Roman" panose="02020603050405020304" pitchFamily="18" charset="0"/>
            </a:endParaRPr>
          </a:p>
        </p:txBody>
      </p:sp>
      <p:sp>
        <p:nvSpPr>
          <p:cNvPr id="34" name="文本框 33">
            <a:extLst>
              <a:ext uri="{FF2B5EF4-FFF2-40B4-BE49-F238E27FC236}">
                <a16:creationId xmlns:a16="http://schemas.microsoft.com/office/drawing/2014/main" id="{44926724-386F-442B-998B-AD1586589190}"/>
              </a:ext>
            </a:extLst>
          </p:cNvPr>
          <p:cNvSpPr txBox="1"/>
          <p:nvPr/>
        </p:nvSpPr>
        <p:spPr>
          <a:xfrm>
            <a:off x="334670" y="5313640"/>
            <a:ext cx="1620000" cy="324000"/>
          </a:xfrm>
          <a:prstGeom prst="rect">
            <a:avLst/>
          </a:prstGeom>
          <a:solidFill>
            <a:schemeClr val="accent6">
              <a:lumMod val="40000"/>
              <a:lumOff val="60000"/>
            </a:schemeClr>
          </a:solidFill>
        </p:spPr>
        <p:txBody>
          <a:bodyPr wrap="square">
            <a:spAutoFit/>
          </a:bodyPr>
          <a:lstStyle>
            <a:defPPr>
              <a:defRPr lang="zh-CN"/>
            </a:defPPr>
            <a:lvl1pPr algn="ctr">
              <a:defRPr sz="16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a:sym typeface="Times New Roman" panose="02020603050405020304" pitchFamily="18" charset="0"/>
              </a:rPr>
              <a:t>与基准比较</a:t>
            </a:r>
            <a:endParaRPr lang="en-US" altLang="zh-CN" dirty="0">
              <a:sym typeface="Times New Roman" panose="02020603050405020304" pitchFamily="18" charset="0"/>
            </a:endParaRPr>
          </a:p>
        </p:txBody>
      </p:sp>
      <p:sp>
        <p:nvSpPr>
          <p:cNvPr id="35" name="文本框 34">
            <a:extLst>
              <a:ext uri="{FF2B5EF4-FFF2-40B4-BE49-F238E27FC236}">
                <a16:creationId xmlns:a16="http://schemas.microsoft.com/office/drawing/2014/main" id="{DEA4F12C-8B9C-46BF-9E00-72C44FF88FC0}"/>
              </a:ext>
            </a:extLst>
          </p:cNvPr>
          <p:cNvSpPr txBox="1"/>
          <p:nvPr/>
        </p:nvSpPr>
        <p:spPr>
          <a:xfrm>
            <a:off x="334670" y="5940539"/>
            <a:ext cx="1620000" cy="324000"/>
          </a:xfrm>
          <a:prstGeom prst="rect">
            <a:avLst/>
          </a:prstGeom>
          <a:solidFill>
            <a:schemeClr val="accent6">
              <a:lumMod val="40000"/>
              <a:lumOff val="60000"/>
            </a:schemeClr>
          </a:solidFill>
        </p:spPr>
        <p:txBody>
          <a:bodyPr wrap="square">
            <a:spAutoFit/>
          </a:bodyPr>
          <a:lstStyle>
            <a:defPPr>
              <a:defRPr lang="zh-CN"/>
            </a:defPPr>
            <a:lvl1pPr algn="ctr">
              <a:defRPr sz="16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a:sym typeface="Times New Roman" panose="02020603050405020304" pitchFamily="18" charset="0"/>
              </a:rPr>
              <a:t>评估模型性能</a:t>
            </a:r>
            <a:endParaRPr lang="en-US" altLang="zh-CN" dirty="0">
              <a:sym typeface="Times New Roman" panose="02020603050405020304" pitchFamily="18" charset="0"/>
            </a:endParaRPr>
          </a:p>
        </p:txBody>
      </p:sp>
      <p:graphicFrame>
        <p:nvGraphicFramePr>
          <p:cNvPr id="36" name="表格 35">
            <a:extLst>
              <a:ext uri="{FF2B5EF4-FFF2-40B4-BE49-F238E27FC236}">
                <a16:creationId xmlns:a16="http://schemas.microsoft.com/office/drawing/2014/main" id="{0E7A1E1C-E5FE-46A1-9DCA-C0F03B9566D4}"/>
              </a:ext>
            </a:extLst>
          </p:cNvPr>
          <p:cNvGraphicFramePr>
            <a:graphicFrameLocks noGrp="1"/>
          </p:cNvGraphicFramePr>
          <p:nvPr/>
        </p:nvGraphicFramePr>
        <p:xfrm>
          <a:off x="2861513" y="3364176"/>
          <a:ext cx="5910711" cy="3175080"/>
        </p:xfrm>
        <a:graphic>
          <a:graphicData uri="http://schemas.openxmlformats.org/drawingml/2006/table">
            <a:tbl>
              <a:tblPr firstRow="1" firstCol="1" bandRow="1">
                <a:tableStyleId>{5C22544A-7EE6-4342-B048-85BDC9FD1C3A}</a:tableStyleId>
              </a:tblPr>
              <a:tblGrid>
                <a:gridCol w="543517">
                  <a:extLst>
                    <a:ext uri="{9D8B030D-6E8A-4147-A177-3AD203B41FA5}">
                      <a16:colId xmlns:a16="http://schemas.microsoft.com/office/drawing/2014/main" val="428755957"/>
                    </a:ext>
                  </a:extLst>
                </a:gridCol>
                <a:gridCol w="543208">
                  <a:extLst>
                    <a:ext uri="{9D8B030D-6E8A-4147-A177-3AD203B41FA5}">
                      <a16:colId xmlns:a16="http://schemas.microsoft.com/office/drawing/2014/main" val="568989018"/>
                    </a:ext>
                  </a:extLst>
                </a:gridCol>
                <a:gridCol w="777280">
                  <a:extLst>
                    <a:ext uri="{9D8B030D-6E8A-4147-A177-3AD203B41FA5}">
                      <a16:colId xmlns:a16="http://schemas.microsoft.com/office/drawing/2014/main" val="1405120006"/>
                    </a:ext>
                  </a:extLst>
                </a:gridCol>
                <a:gridCol w="1011676">
                  <a:extLst>
                    <a:ext uri="{9D8B030D-6E8A-4147-A177-3AD203B41FA5}">
                      <a16:colId xmlns:a16="http://schemas.microsoft.com/office/drawing/2014/main" val="1357643556"/>
                    </a:ext>
                  </a:extLst>
                </a:gridCol>
                <a:gridCol w="671209">
                  <a:extLst>
                    <a:ext uri="{9D8B030D-6E8A-4147-A177-3AD203B41FA5}">
                      <a16:colId xmlns:a16="http://schemas.microsoft.com/office/drawing/2014/main" val="745531885"/>
                    </a:ext>
                  </a:extLst>
                </a:gridCol>
                <a:gridCol w="612842">
                  <a:extLst>
                    <a:ext uri="{9D8B030D-6E8A-4147-A177-3AD203B41FA5}">
                      <a16:colId xmlns:a16="http://schemas.microsoft.com/office/drawing/2014/main" val="2635525196"/>
                    </a:ext>
                  </a:extLst>
                </a:gridCol>
                <a:gridCol w="1159717">
                  <a:extLst>
                    <a:ext uri="{9D8B030D-6E8A-4147-A177-3AD203B41FA5}">
                      <a16:colId xmlns:a16="http://schemas.microsoft.com/office/drawing/2014/main" val="628875840"/>
                    </a:ext>
                  </a:extLst>
                </a:gridCol>
                <a:gridCol w="591262">
                  <a:extLst>
                    <a:ext uri="{9D8B030D-6E8A-4147-A177-3AD203B41FA5}">
                      <a16:colId xmlns:a16="http://schemas.microsoft.com/office/drawing/2014/main" val="3983227529"/>
                    </a:ext>
                  </a:extLst>
                </a:gridCol>
              </a:tblGrid>
              <a:tr h="326140">
                <a:tc rowSpan="2">
                  <a:txBody>
                    <a:bodyPr/>
                    <a:lstStyle/>
                    <a:p>
                      <a:pPr algn="ctr" fontAlgn="auto">
                        <a:lnSpc>
                          <a:spcPts val="2000"/>
                        </a:lnSpc>
                      </a:pPr>
                      <a:r>
                        <a:rPr lang="zh-CN" altLang="en-US" sz="1600" b="1" kern="10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模型</a:t>
                      </a:r>
                      <a:endParaRPr lang="zh-CN" sz="1600" b="1"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34555" marR="3455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fontAlgn="auto">
                        <a:lnSpc>
                          <a:spcPts val="2000"/>
                        </a:lnSpc>
                      </a:pPr>
                      <a:r>
                        <a:rPr lang="zh-CN" sz="1600" b="1" kern="10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所属</a:t>
                      </a:r>
                      <a:endParaRPr lang="en-US" altLang="zh-CN" sz="1600" b="1" kern="10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p>
                      <a:pPr algn="ctr" fontAlgn="auto">
                        <a:lnSpc>
                          <a:spcPts val="2000"/>
                        </a:lnSpc>
                      </a:pPr>
                      <a:r>
                        <a:rPr lang="zh-CN" sz="1600" b="1" kern="10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类型</a:t>
                      </a:r>
                      <a:endParaRPr lang="zh-CN" sz="1600" b="1"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34555" marR="3455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4">
                  <a:txBody>
                    <a:bodyPr/>
                    <a:lstStyle/>
                    <a:p>
                      <a:pPr algn="ctr" fontAlgn="auto">
                        <a:lnSpc>
                          <a:spcPts val="2000"/>
                        </a:lnSpc>
                      </a:pPr>
                      <a:r>
                        <a:rPr lang="zh-CN" altLang="en-US" sz="1600" b="1" kern="10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指标</a:t>
                      </a:r>
                      <a:r>
                        <a:rPr lang="zh-CN" sz="1600" b="1" kern="10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信息</a:t>
                      </a:r>
                      <a:endParaRPr lang="zh-CN" sz="1600" b="1"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34555" marR="3455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2">
                  <a:txBody>
                    <a:bodyPr/>
                    <a:lstStyle/>
                    <a:p>
                      <a:pPr algn="ctr" fontAlgn="auto">
                        <a:lnSpc>
                          <a:spcPts val="2000"/>
                        </a:lnSpc>
                      </a:pPr>
                      <a:r>
                        <a:rPr lang="zh-CN" altLang="en-US" sz="1600" b="1" kern="10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应用</a:t>
                      </a:r>
                      <a:endParaRPr lang="zh-CN" sz="1600" b="1"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34555" marR="3455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extLst>
                  <a:ext uri="{0D108BD9-81ED-4DB2-BD59-A6C34878D82A}">
                    <a16:rowId xmlns:a16="http://schemas.microsoft.com/office/drawing/2014/main" val="728767002"/>
                  </a:ext>
                </a:extLst>
              </a:tr>
              <a:tr h="480440">
                <a:tc vMerge="1">
                  <a:txBody>
                    <a:bodyPr/>
                    <a:lstStyle/>
                    <a:p>
                      <a:endParaRPr lang="zh-CN" altLang="en-US"/>
                    </a:p>
                  </a:txBody>
                  <a:tcPr/>
                </a:tc>
                <a:tc vMerge="1">
                  <a:txBody>
                    <a:bodyPr/>
                    <a:lstStyle/>
                    <a:p>
                      <a:endParaRPr lang="zh-CN" altLang="en-US"/>
                    </a:p>
                  </a:txBody>
                  <a:tcPr/>
                </a:tc>
                <a:tc>
                  <a:txBody>
                    <a:bodyPr/>
                    <a:lstStyle/>
                    <a:p>
                      <a:pPr algn="ctr" fontAlgn="auto">
                        <a:lnSpc>
                          <a:spcPts val="2000"/>
                        </a:lnSpc>
                      </a:pPr>
                      <a:r>
                        <a:rPr lang="zh-CN" altLang="en-US" sz="1600" b="1" kern="10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数据集</a:t>
                      </a:r>
                      <a:endParaRPr lang="en-US" altLang="zh-CN" sz="1600" b="1" kern="10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p>
                      <a:pPr algn="ctr" fontAlgn="auto">
                        <a:lnSpc>
                          <a:spcPts val="2000"/>
                        </a:lnSpc>
                      </a:pPr>
                      <a:r>
                        <a:rPr lang="zh-CN" altLang="en-US" sz="1600" b="1" kern="10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特点</a:t>
                      </a:r>
                      <a:endParaRPr lang="zh-CN" sz="1600" b="1"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34555" marR="3455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auto">
                        <a:lnSpc>
                          <a:spcPts val="2000"/>
                        </a:lnSpc>
                      </a:pPr>
                      <a:r>
                        <a:rPr lang="zh-CN" altLang="en-US" sz="1600" b="1" kern="10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可选指标</a:t>
                      </a:r>
                      <a:endParaRPr lang="zh-CN" sz="1600" b="1"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34555" marR="3455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auto">
                        <a:lnSpc>
                          <a:spcPts val="2000"/>
                        </a:lnSpc>
                      </a:pPr>
                      <a:r>
                        <a:rPr lang="zh-CN" altLang="en-US" sz="1600" b="1" kern="10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输入</a:t>
                      </a:r>
                      <a:endParaRPr lang="zh-CN" sz="1600" b="1"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34555" marR="3455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auto">
                        <a:lnSpc>
                          <a:spcPts val="2000"/>
                        </a:lnSpc>
                      </a:pPr>
                      <a:r>
                        <a:rPr lang="zh-CN" altLang="en-US" sz="1600" b="1" kern="10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输出</a:t>
                      </a:r>
                      <a:endParaRPr lang="zh-CN" sz="1600" b="1"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34555" marR="3455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auto">
                        <a:lnSpc>
                          <a:spcPts val="2000"/>
                        </a:lnSpc>
                      </a:pPr>
                      <a:r>
                        <a:rPr lang="zh-CN" altLang="en-US" sz="1600" b="1" kern="10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基准比较</a:t>
                      </a:r>
                      <a:endParaRPr lang="en-US" altLang="zh-CN" sz="1600" b="1" kern="10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p>
                      <a:pPr algn="ctr" fontAlgn="auto">
                        <a:lnSpc>
                          <a:spcPts val="2000"/>
                        </a:lnSpc>
                      </a:pPr>
                      <a:r>
                        <a:rPr lang="zh-CN" altLang="en-US" sz="1600" b="1" kern="10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结果</a:t>
                      </a:r>
                      <a:endParaRPr lang="zh-CN" sz="1600" b="1"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34555" marR="3455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auto">
                        <a:lnSpc>
                          <a:spcPts val="2000"/>
                        </a:lnSpc>
                      </a:pPr>
                      <a:r>
                        <a:rPr lang="zh-CN" altLang="en-US" sz="1600" b="1" kern="10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评估</a:t>
                      </a:r>
                      <a:endParaRPr lang="en-US" altLang="zh-CN" sz="1600" b="1" kern="10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p>
                      <a:pPr algn="ctr" fontAlgn="auto">
                        <a:lnSpc>
                          <a:spcPts val="2000"/>
                        </a:lnSpc>
                      </a:pPr>
                      <a:r>
                        <a:rPr lang="zh-CN" altLang="en-US" sz="1600" b="1" kern="10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结果</a:t>
                      </a:r>
                      <a:endParaRPr lang="zh-CN" sz="1600" b="1"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34555" marR="3455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96077575"/>
                  </a:ext>
                </a:extLst>
              </a:tr>
              <a:tr h="1101420">
                <a:tc>
                  <a:txBody>
                    <a:bodyPr/>
                    <a:lstStyle/>
                    <a:p>
                      <a:pPr algn="ctr" fontAlgn="auto">
                        <a:lnSpc>
                          <a:spcPts val="2000"/>
                        </a:lnSpc>
                      </a:pPr>
                      <a:r>
                        <a:rPr lang="en-US" altLang="zh-CN" sz="1600" b="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xx</a:t>
                      </a:r>
                      <a:endParaRPr lang="zh-CN" altLang="zh-CN" sz="1600" b="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34555" marR="3455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fontAlgn="auto">
                        <a:lnSpc>
                          <a:spcPts val="2000"/>
                        </a:lnSpc>
                      </a:pPr>
                      <a:r>
                        <a:rPr lang="zh-CN" altLang="en-US" sz="1600" kern="1200" dirty="0">
                          <a:solidFill>
                            <a:schemeClr val="dk1"/>
                          </a:solidFill>
                          <a:effectLst/>
                          <a:latin typeface="Times New Roman" panose="02020603050405020304" pitchFamily="18" charset="0"/>
                          <a:ea typeface="微软雅黑" panose="020B0503020204020204" pitchFamily="34" charset="-122"/>
                          <a:cs typeface="+mn-cs"/>
                          <a:sym typeface="Times New Roman" panose="02020603050405020304" pitchFamily="18" charset="0"/>
                        </a:rPr>
                        <a:t>分类</a:t>
                      </a:r>
                      <a:endParaRPr lang="zh-CN" sz="1600" b="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34555" marR="3455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fontAlgn="auto"/>
                      <a:r>
                        <a:rPr lang="zh-CN" altLang="en-US" sz="1600" b="0" kern="1200">
                          <a:solidFill>
                            <a:schemeClr val="dk1"/>
                          </a:solidFill>
                          <a:effectLst/>
                          <a:latin typeface="Times New Roman" panose="02020603050405020304" pitchFamily="18" charset="0"/>
                          <a:ea typeface="微软雅黑" panose="020B0503020204020204" pitchFamily="34" charset="-122"/>
                          <a:cs typeface="+mn-cs"/>
                          <a:sym typeface="Times New Roman" panose="02020603050405020304" pitchFamily="18" charset="0"/>
                        </a:rPr>
                        <a:t>大量且平衡</a:t>
                      </a:r>
                      <a:endParaRPr lang="zh-CN" sz="1600" b="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34555" marR="3455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fontAlgn="auto">
                        <a:lnSpc>
                          <a:spcPts val="2000"/>
                        </a:lnSpc>
                      </a:pPr>
                      <a:endParaRPr lang="en-US" altLang="zh-CN" sz="1600" b="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p>
                      <a:pPr algn="ctr" fontAlgn="auto">
                        <a:lnSpc>
                          <a:spcPts val="2000"/>
                        </a:lnSpc>
                      </a:pPr>
                      <a:r>
                        <a:rPr lang="zh-CN" altLang="en-US" sz="1600" b="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召回率</a:t>
                      </a:r>
                      <a:endParaRPr lang="en-US" altLang="zh-CN" sz="1600" b="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34555" marR="3455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lnSpc>
                          <a:spcPts val="2000"/>
                        </a:lnSpc>
                      </a:pPr>
                      <a:r>
                        <a:rPr lang="zh-CN" altLang="zh-CN" sz="1600" b="0" kern="100">
                          <a:solidFill>
                            <a:schemeClr val="tx1"/>
                          </a:solidFill>
                          <a:effectLst/>
                          <a:latin typeface="Times New Roman" panose="02020603050405020304" pitchFamily="18" charset="0"/>
                          <a:ea typeface="微软雅黑" panose="020B0503020204020204" pitchFamily="34" charset="-122"/>
                          <a:cs typeface="+mn-cs"/>
                        </a:rPr>
                        <a:t>正类</a:t>
                      </a:r>
                      <a:r>
                        <a:rPr lang="zh-CN" altLang="en-US" sz="1600" b="0" kern="100">
                          <a:solidFill>
                            <a:schemeClr val="tx1"/>
                          </a:solidFill>
                          <a:effectLst/>
                          <a:latin typeface="Times New Roman" panose="02020603050405020304" pitchFamily="18" charset="0"/>
                          <a:ea typeface="微软雅黑" panose="020B0503020204020204" pitchFamily="34" charset="-122"/>
                          <a:cs typeface="+mn-cs"/>
                        </a:rPr>
                        <a:t>被</a:t>
                      </a:r>
                      <a:r>
                        <a:rPr lang="zh-CN" altLang="zh-CN" sz="1600" b="0" kern="100">
                          <a:solidFill>
                            <a:schemeClr val="tx1"/>
                          </a:solidFill>
                          <a:effectLst/>
                          <a:latin typeface="Times New Roman" panose="02020603050405020304" pitchFamily="18" charset="0"/>
                          <a:ea typeface="微软雅黑" panose="020B0503020204020204" pitchFamily="34" charset="-122"/>
                          <a:cs typeface="+mn-cs"/>
                        </a:rPr>
                        <a:t>预测</a:t>
                      </a:r>
                      <a:r>
                        <a:rPr lang="zh-CN" altLang="en-US" sz="1600" b="0" kern="100">
                          <a:solidFill>
                            <a:schemeClr val="tx1"/>
                          </a:solidFill>
                          <a:effectLst/>
                          <a:latin typeface="Times New Roman" panose="02020603050405020304" pitchFamily="18" charset="0"/>
                          <a:ea typeface="微软雅黑" panose="020B0503020204020204" pitchFamily="34" charset="-122"/>
                          <a:cs typeface="+mn-cs"/>
                        </a:rPr>
                        <a:t>正确的数量</a:t>
                      </a:r>
                      <a:endParaRPr lang="zh-CN" altLang="en-US" sz="1600" b="0" kern="100" dirty="0">
                        <a:solidFill>
                          <a:schemeClr val="tx1"/>
                        </a:solidFill>
                        <a:effectLst/>
                        <a:latin typeface="Times New Roman" panose="02020603050405020304" pitchFamily="18" charset="0"/>
                        <a:ea typeface="微软雅黑" panose="020B0503020204020204" pitchFamily="34" charset="-122"/>
                        <a:cs typeface="+mn-cs"/>
                        <a:sym typeface="Times New Roman" panose="02020603050405020304" pitchFamily="18" charset="0"/>
                      </a:endParaRPr>
                    </a:p>
                  </a:txBody>
                  <a:tcPr marL="34555" marR="3455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fontAlgn="auto">
                        <a:lnSpc>
                          <a:spcPts val="2000"/>
                        </a:lnSpc>
                      </a:pPr>
                      <a:r>
                        <a:rPr lang="zh-CN" altLang="en-US" sz="1600" b="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比率</a:t>
                      </a:r>
                      <a:endParaRPr lang="zh-CN" sz="1600" b="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34555" marR="3455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fontAlgn="auto">
                        <a:lnSpc>
                          <a:spcPts val="2000"/>
                        </a:lnSpc>
                      </a:pPr>
                      <a:r>
                        <a:rPr lang="zh-CN" altLang="en-US" sz="1600" b="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略</a:t>
                      </a:r>
                      <a:endParaRPr lang="zh-CN" sz="1600" b="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34555" marR="3455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fontAlgn="auto">
                        <a:lnSpc>
                          <a:spcPts val="2000"/>
                        </a:lnSpc>
                      </a:pPr>
                      <a:r>
                        <a:rPr lang="zh-CN" altLang="en-US" sz="1600" b="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略</a:t>
                      </a:r>
                      <a:endParaRPr lang="zh-CN" altLang="zh-CN" sz="1600" b="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497599050"/>
                  </a:ext>
                </a:extLst>
              </a:tr>
              <a:tr h="1101420">
                <a:tc>
                  <a:txBody>
                    <a:bodyPr/>
                    <a:lstStyle/>
                    <a:p>
                      <a:pPr algn="ctr" fontAlgn="auto">
                        <a:lnSpc>
                          <a:spcPts val="2000"/>
                        </a:lnSpc>
                      </a:pPr>
                      <a:r>
                        <a:rPr lang="en-US" altLang="zh-CN" sz="1600" b="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xx</a:t>
                      </a:r>
                      <a:endParaRPr lang="zh-CN" altLang="zh-CN" sz="1600" b="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34555" marR="3455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auto">
                        <a:lnSpc>
                          <a:spcPts val="2000"/>
                        </a:lnSpc>
                      </a:pPr>
                      <a:r>
                        <a:rPr lang="zh-CN" altLang="en-US" sz="1600" b="0" kern="10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回归</a:t>
                      </a:r>
                      <a:endParaRPr lang="zh-CN" sz="1600" b="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34555" marR="3455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auto">
                        <a:lnSpc>
                          <a:spcPts val="2000"/>
                        </a:lnSpc>
                      </a:pPr>
                      <a:r>
                        <a:rPr lang="zh-CN" altLang="en-US" sz="1600" b="0" kern="10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无</a:t>
                      </a:r>
                      <a:r>
                        <a:rPr lang="en-US" altLang="zh-CN" sz="1600" b="0" kern="10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RUL</a:t>
                      </a:r>
                      <a:r>
                        <a:rPr lang="zh-CN" altLang="en-US" sz="1600" b="0" kern="10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真值</a:t>
                      </a:r>
                      <a:endParaRPr lang="zh-CN" sz="1600" b="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34555" marR="3455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auto">
                        <a:lnSpc>
                          <a:spcPts val="2000"/>
                        </a:lnSpc>
                      </a:pPr>
                      <a:r>
                        <a:rPr lang="en-US" altLang="zh-CN" sz="1600" b="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ROI</a:t>
                      </a:r>
                      <a:endParaRPr lang="zh-CN" sz="1600" b="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34555" marR="3455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2000"/>
                        </a:lnSpc>
                      </a:pPr>
                      <a:r>
                        <a:rPr lang="zh-CN" altLang="en-US" sz="1600" b="0" kern="10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回报、投入</a:t>
                      </a:r>
                      <a:endParaRPr lang="zh-CN" sz="1600" b="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34555" marR="3455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auto">
                        <a:lnSpc>
                          <a:spcPts val="2000"/>
                        </a:lnSpc>
                      </a:pPr>
                      <a:r>
                        <a:rPr lang="zh-CN" altLang="en-US" sz="1600" b="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比率</a:t>
                      </a:r>
                      <a:endParaRPr lang="zh-CN" sz="1600" b="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34555" marR="3455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auto">
                        <a:lnSpc>
                          <a:spcPts val="2000"/>
                        </a:lnSpc>
                      </a:pPr>
                      <a:r>
                        <a:rPr lang="zh-CN" altLang="en-US" sz="1600" b="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略</a:t>
                      </a:r>
                      <a:endParaRPr lang="zh-CN" altLang="zh-CN" sz="1600" b="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34555" marR="3455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auto">
                        <a:lnSpc>
                          <a:spcPts val="2000"/>
                        </a:lnSpc>
                      </a:pPr>
                      <a:r>
                        <a:rPr lang="zh-CN" altLang="en-US" sz="1600" b="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rPr>
                        <a:t>略</a:t>
                      </a:r>
                      <a:endParaRPr lang="zh-CN" altLang="zh-CN" sz="1600" b="0" dirty="0">
                        <a:solidFill>
                          <a:schemeClr val="tx1"/>
                        </a:solidFill>
                        <a:effectLst/>
                        <a:latin typeface="Times New Roman" panose="02020603050405020304" pitchFamily="18" charset="0"/>
                        <a:ea typeface="微软雅黑" panose="020B0503020204020204" pitchFamily="34" charset="-122"/>
                        <a:sym typeface="Times New Roman" panose="02020603050405020304" pitchFamily="18" charset="0"/>
                      </a:endParaRPr>
                    </a:p>
                  </a:txBody>
                  <a:tcPr marL="34555" marR="3455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31975654"/>
                  </a:ext>
                </a:extLst>
              </a:tr>
            </a:tbl>
          </a:graphicData>
        </a:graphic>
      </p:graphicFrame>
      <p:cxnSp>
        <p:nvCxnSpPr>
          <p:cNvPr id="37" name="直接箭头连接符 36">
            <a:extLst>
              <a:ext uri="{FF2B5EF4-FFF2-40B4-BE49-F238E27FC236}">
                <a16:creationId xmlns:a16="http://schemas.microsoft.com/office/drawing/2014/main" id="{F134D362-8FA8-4679-ABF5-EB48B983889E}"/>
              </a:ext>
            </a:extLst>
          </p:cNvPr>
          <p:cNvCxnSpPr>
            <a:cxnSpLocks/>
            <a:stCxn id="30" idx="2"/>
            <a:endCxn id="31" idx="0"/>
          </p:cNvCxnSpPr>
          <p:nvPr/>
        </p:nvCxnSpPr>
        <p:spPr>
          <a:xfrm>
            <a:off x="1144670" y="3756946"/>
            <a:ext cx="0" cy="3028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E6CCBAD8-9149-4256-B5FD-5395ED087688}"/>
              </a:ext>
            </a:extLst>
          </p:cNvPr>
          <p:cNvCxnSpPr>
            <a:cxnSpLocks/>
            <a:stCxn id="31" idx="2"/>
            <a:endCxn id="32" idx="0"/>
          </p:cNvCxnSpPr>
          <p:nvPr/>
        </p:nvCxnSpPr>
        <p:spPr>
          <a:xfrm>
            <a:off x="1144670" y="4383844"/>
            <a:ext cx="0" cy="3028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18C19877-A0F8-4514-BC5E-7F6DBDBCF10C}"/>
              </a:ext>
            </a:extLst>
          </p:cNvPr>
          <p:cNvCxnSpPr>
            <a:cxnSpLocks/>
            <a:stCxn id="32" idx="2"/>
            <a:endCxn id="34" idx="0"/>
          </p:cNvCxnSpPr>
          <p:nvPr/>
        </p:nvCxnSpPr>
        <p:spPr>
          <a:xfrm>
            <a:off x="1144670" y="5010742"/>
            <a:ext cx="0" cy="3028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2981F05-94DB-4901-8135-E1D72BE72A1B}"/>
              </a:ext>
            </a:extLst>
          </p:cNvPr>
          <p:cNvCxnSpPr>
            <a:cxnSpLocks/>
            <a:stCxn id="34" idx="2"/>
            <a:endCxn id="35" idx="0"/>
          </p:cNvCxnSpPr>
          <p:nvPr/>
        </p:nvCxnSpPr>
        <p:spPr>
          <a:xfrm>
            <a:off x="1144670" y="5637640"/>
            <a:ext cx="0" cy="30289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13">
            <a:extLst>
              <a:ext uri="{FF2B5EF4-FFF2-40B4-BE49-F238E27FC236}">
                <a16:creationId xmlns:a16="http://schemas.microsoft.com/office/drawing/2014/main" id="{21F3538C-6702-4279-ADF7-4E6E633E6F35}"/>
              </a:ext>
            </a:extLst>
          </p:cNvPr>
          <p:cNvSpPr txBox="1"/>
          <p:nvPr/>
        </p:nvSpPr>
        <p:spPr>
          <a:xfrm>
            <a:off x="2919684" y="2855668"/>
            <a:ext cx="1529765" cy="400110"/>
          </a:xfrm>
          <a:prstGeom prst="rect">
            <a:avLst/>
          </a:prstGeom>
          <a:solidFill>
            <a:schemeClr val="accent5">
              <a:lumMod val="40000"/>
              <a:lumOff val="60000"/>
            </a:schemeClr>
          </a:solidFill>
          <a:effectLst>
            <a:outerShdw blurRad="50800" dist="38100" dir="5400000" algn="t" rotWithShape="0">
              <a:prstClr val="black">
                <a:alpha val="40000"/>
              </a:prstClr>
            </a:outerShdw>
          </a:effectLst>
        </p:spPr>
        <p:txBody>
          <a:bodyPr wrap="square" rtlCol="0">
            <a:spAutoFit/>
          </a:bodyPr>
          <a:lstStyle/>
          <a:p>
            <a:pPr algn="ctr"/>
            <a:r>
              <a:rPr lang="zh-CN" altLang="en-US" sz="2000" b="1">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应用示例</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Tree>
    <p:extLst>
      <p:ext uri="{BB962C8B-B14F-4D97-AF65-F5344CB8AC3E}">
        <p14:creationId xmlns:p14="http://schemas.microsoft.com/office/powerpoint/2010/main" val="798505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A35ED7D4-1016-42E3-8562-CA5DE67B97E6}"/>
              </a:ext>
            </a:extLst>
          </p:cNvPr>
          <p:cNvSpPr/>
          <p:nvPr/>
        </p:nvSpPr>
        <p:spPr>
          <a:xfrm>
            <a:off x="163370" y="748184"/>
            <a:ext cx="1811345" cy="400110"/>
          </a:xfrm>
          <a:prstGeom prst="round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模型更新规范</a:t>
            </a:r>
            <a:endPar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9" name="文本框 8">
            <a:extLst>
              <a:ext uri="{FF2B5EF4-FFF2-40B4-BE49-F238E27FC236}">
                <a16:creationId xmlns:a16="http://schemas.microsoft.com/office/drawing/2014/main" id="{9130C706-EE38-41B0-B9F3-48EFF9C85F21}"/>
              </a:ext>
            </a:extLst>
          </p:cNvPr>
          <p:cNvSpPr txBox="1"/>
          <p:nvPr/>
        </p:nvSpPr>
        <p:spPr>
          <a:xfrm>
            <a:off x="1631959" y="2656576"/>
            <a:ext cx="6034134" cy="369332"/>
          </a:xfrm>
          <a:prstGeom prst="rect">
            <a:avLst/>
          </a:prstGeom>
          <a:solidFill>
            <a:schemeClr val="accent4">
              <a:lumMod val="20000"/>
              <a:lumOff val="80000"/>
            </a:schemeClr>
          </a:solidFill>
          <a:ln>
            <a:solidFill>
              <a:srgbClr val="FFF2CC"/>
            </a:solidFill>
          </a:ln>
        </p:spPr>
        <p:txBody>
          <a:bodyPr wrap="square">
            <a:spAutoFit/>
          </a:bodyPr>
          <a:lstStyle>
            <a:defPPr>
              <a:defRPr lang="zh-CN"/>
            </a:defPPr>
            <a:lvl1pPr>
              <a:defRPr sz="16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sz="1800" b="1">
                <a:solidFill>
                  <a:schemeClr val="tx1"/>
                </a:solidFill>
                <a:sym typeface="Times New Roman" panose="02020603050405020304" pitchFamily="18" charset="0"/>
              </a:rPr>
              <a:t>目的</a:t>
            </a:r>
            <a:r>
              <a:rPr lang="zh-CN" altLang="en-US" b="1">
                <a:solidFill>
                  <a:schemeClr val="tx1"/>
                </a:solidFill>
                <a:sym typeface="Times New Roman" panose="02020603050405020304" pitchFamily="18" charset="0"/>
              </a:rPr>
              <a:t>：</a:t>
            </a:r>
            <a:r>
              <a:rPr lang="en-US" altLang="zh-CN" sz="1800" b="1">
                <a:solidFill>
                  <a:srgbClr val="FF0000"/>
                </a:solidFill>
              </a:rPr>
              <a:t>及时、准确、科学</a:t>
            </a:r>
            <a:r>
              <a:rPr lang="zh-CN" altLang="en-US" sz="1800" b="1">
                <a:solidFill>
                  <a:srgbClr val="FF0000"/>
                </a:solidFill>
              </a:rPr>
              <a:t>地</a:t>
            </a:r>
            <a:r>
              <a:rPr lang="en-US" altLang="zh-CN" sz="1800" b="1">
                <a:solidFill>
                  <a:schemeClr val="tx1"/>
                </a:solidFill>
              </a:rPr>
              <a:t>对模型进行必要的</a:t>
            </a:r>
            <a:r>
              <a:rPr lang="en-US" altLang="zh-CN" sz="1800" b="1">
                <a:solidFill>
                  <a:srgbClr val="0070C0"/>
                </a:solidFill>
              </a:rPr>
              <a:t>修改</a:t>
            </a:r>
            <a:r>
              <a:rPr lang="en-US" altLang="zh-CN" sz="1800" b="1">
                <a:solidFill>
                  <a:schemeClr val="tx1"/>
                </a:solidFill>
              </a:rPr>
              <a:t>与</a:t>
            </a:r>
            <a:r>
              <a:rPr lang="en-US" altLang="zh-CN" sz="1800" b="1">
                <a:solidFill>
                  <a:srgbClr val="0070C0"/>
                </a:solidFill>
              </a:rPr>
              <a:t>完</a:t>
            </a:r>
            <a:r>
              <a:rPr lang="zh-CN" altLang="en-US" sz="1800" b="1">
                <a:solidFill>
                  <a:srgbClr val="0070C0"/>
                </a:solidFill>
              </a:rPr>
              <a:t>善</a:t>
            </a:r>
            <a:endParaRPr lang="en-US" altLang="zh-CN" sz="2000" b="1" dirty="0">
              <a:solidFill>
                <a:schemeClr val="tx1"/>
              </a:solidFill>
              <a:sym typeface="Times New Roman" panose="02020603050405020304" pitchFamily="18" charset="0"/>
            </a:endParaRPr>
          </a:p>
        </p:txBody>
      </p:sp>
      <p:sp>
        <p:nvSpPr>
          <p:cNvPr id="126" name="TextBox 13">
            <a:extLst>
              <a:ext uri="{FF2B5EF4-FFF2-40B4-BE49-F238E27FC236}">
                <a16:creationId xmlns:a16="http://schemas.microsoft.com/office/drawing/2014/main" id="{7F31D7B4-E75C-44C0-B43E-1D764286B652}"/>
              </a:ext>
            </a:extLst>
          </p:cNvPr>
          <p:cNvSpPr txBox="1"/>
          <p:nvPr/>
        </p:nvSpPr>
        <p:spPr>
          <a:xfrm>
            <a:off x="6107517" y="3125869"/>
            <a:ext cx="1711829" cy="400110"/>
          </a:xfrm>
          <a:prstGeom prst="rect">
            <a:avLst/>
          </a:prstGeom>
          <a:solidFill>
            <a:schemeClr val="accent5">
              <a:lumMod val="40000"/>
              <a:lumOff val="60000"/>
            </a:schemeClr>
          </a:solidFill>
          <a:effectLst>
            <a:outerShdw blurRad="50800" dist="38100" dir="5400000" algn="t" rotWithShape="0">
              <a:prstClr val="black">
                <a:alpha val="40000"/>
              </a:prstClr>
            </a:outerShdw>
          </a:effectLst>
        </p:spPr>
        <p:txBody>
          <a:bodyPr wrap="square" rtlCol="0">
            <a:spAutoFit/>
          </a:bodyPr>
          <a:lstStyle/>
          <a:p>
            <a:pPr algn="ctr"/>
            <a:r>
              <a:rPr lang="zh-CN" altLang="en-US" sz="2000" b="1">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日志撰写规范</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28" name="标题 5">
            <a:extLst>
              <a:ext uri="{FF2B5EF4-FFF2-40B4-BE49-F238E27FC236}">
                <a16:creationId xmlns:a16="http://schemas.microsoft.com/office/drawing/2014/main" id="{ED2FBCC5-F30C-48DE-B530-30AE9AFB5088}"/>
              </a:ext>
            </a:extLst>
          </p:cNvPr>
          <p:cNvSpPr>
            <a:spLocks noGrp="1"/>
          </p:cNvSpPr>
          <p:nvPr>
            <p:ph type="title"/>
          </p:nvPr>
        </p:nvSpPr>
        <p:spPr>
          <a:xfrm>
            <a:off x="232438" y="51908"/>
            <a:ext cx="8112026" cy="548640"/>
          </a:xfrm>
        </p:spPr>
        <p:txBody>
          <a:bodyPr/>
          <a:lstStyle/>
          <a:p>
            <a:r>
              <a:rPr lang="en-US" altLang="zh-CN" dirty="0"/>
              <a:t>7</a:t>
            </a:r>
            <a:r>
              <a:rPr lang="zh-CN" altLang="en-US" dirty="0"/>
              <a:t>、模型更新规范</a:t>
            </a:r>
          </a:p>
        </p:txBody>
      </p:sp>
      <p:sp>
        <p:nvSpPr>
          <p:cNvPr id="36" name="箭头: 右 35">
            <a:extLst>
              <a:ext uri="{FF2B5EF4-FFF2-40B4-BE49-F238E27FC236}">
                <a16:creationId xmlns:a16="http://schemas.microsoft.com/office/drawing/2014/main" id="{26CD2739-F243-4D32-8B3F-317AEF6EFD39}"/>
              </a:ext>
            </a:extLst>
          </p:cNvPr>
          <p:cNvSpPr/>
          <p:nvPr/>
        </p:nvSpPr>
        <p:spPr>
          <a:xfrm>
            <a:off x="2586007" y="1349204"/>
            <a:ext cx="466598" cy="503069"/>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7" name="箭头: 右 36">
            <a:extLst>
              <a:ext uri="{FF2B5EF4-FFF2-40B4-BE49-F238E27FC236}">
                <a16:creationId xmlns:a16="http://schemas.microsoft.com/office/drawing/2014/main" id="{2FE45661-C3ED-4867-881D-1B72B95BC742}"/>
              </a:ext>
            </a:extLst>
          </p:cNvPr>
          <p:cNvSpPr/>
          <p:nvPr/>
        </p:nvSpPr>
        <p:spPr>
          <a:xfrm>
            <a:off x="5783607" y="1355818"/>
            <a:ext cx="466598" cy="503069"/>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8" name="矩形: 圆角 3">
            <a:extLst>
              <a:ext uri="{FF2B5EF4-FFF2-40B4-BE49-F238E27FC236}">
                <a16:creationId xmlns:a16="http://schemas.microsoft.com/office/drawing/2014/main" id="{5E99C8D1-9A40-4881-9F10-7B3F9D15FC78}"/>
              </a:ext>
            </a:extLst>
          </p:cNvPr>
          <p:cNvSpPr/>
          <p:nvPr/>
        </p:nvSpPr>
        <p:spPr>
          <a:xfrm>
            <a:off x="491748" y="1413333"/>
            <a:ext cx="1476000" cy="374813"/>
          </a:xfrm>
          <a:prstGeom prst="roundRect">
            <a:avLst>
              <a:gd name="adj" fmla="val 22545"/>
            </a:avLst>
          </a:prstGeom>
          <a:solidFill>
            <a:srgbClr val="DEEBF7"/>
          </a:solidFill>
          <a:ln w="19050">
            <a:solidFill>
              <a:schemeClr val="accent1">
                <a:lumMod val="50000"/>
              </a:schemeClr>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b="1">
                <a:solidFill>
                  <a:schemeClr val="tx1"/>
                </a:solidFill>
                <a:latin typeface="微软雅黑" panose="020B0503020204020204" pitchFamily="34" charset="-122"/>
                <a:ea typeface="微软雅黑" panose="020B0503020204020204" pitchFamily="34" charset="-122"/>
              </a:rPr>
              <a:t>备份</a:t>
            </a:r>
            <a:endPar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3" name="矩形: 圆角 3">
            <a:extLst>
              <a:ext uri="{FF2B5EF4-FFF2-40B4-BE49-F238E27FC236}">
                <a16:creationId xmlns:a16="http://schemas.microsoft.com/office/drawing/2014/main" id="{1A42F08F-8A86-468A-86C4-6C7A65DE3652}"/>
              </a:ext>
            </a:extLst>
          </p:cNvPr>
          <p:cNvSpPr/>
          <p:nvPr/>
        </p:nvSpPr>
        <p:spPr>
          <a:xfrm>
            <a:off x="3680106" y="1413333"/>
            <a:ext cx="1476000" cy="374813"/>
          </a:xfrm>
          <a:prstGeom prst="roundRect">
            <a:avLst>
              <a:gd name="adj" fmla="val 22545"/>
            </a:avLst>
          </a:prstGeom>
          <a:solidFill>
            <a:srgbClr val="DEEBF7"/>
          </a:solidFill>
          <a:ln w="19050">
            <a:solidFill>
              <a:schemeClr val="accent1">
                <a:lumMod val="50000"/>
              </a:schemeClr>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b="1">
                <a:solidFill>
                  <a:schemeClr val="tx1"/>
                </a:solidFill>
                <a:latin typeface="微软雅黑" panose="020B0503020204020204" pitchFamily="34" charset="-122"/>
                <a:ea typeface="微软雅黑" panose="020B0503020204020204" pitchFamily="34" charset="-122"/>
              </a:rPr>
              <a:t>参数更新</a:t>
            </a:r>
            <a:endPar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5" name="矩形: 圆角 3">
            <a:extLst>
              <a:ext uri="{FF2B5EF4-FFF2-40B4-BE49-F238E27FC236}">
                <a16:creationId xmlns:a16="http://schemas.microsoft.com/office/drawing/2014/main" id="{D4BB4275-CCDD-410F-AD0E-8F4E734B624E}"/>
              </a:ext>
            </a:extLst>
          </p:cNvPr>
          <p:cNvSpPr/>
          <p:nvPr/>
        </p:nvSpPr>
        <p:spPr>
          <a:xfrm>
            <a:off x="6868464" y="1413333"/>
            <a:ext cx="1476000" cy="374813"/>
          </a:xfrm>
          <a:prstGeom prst="roundRect">
            <a:avLst>
              <a:gd name="adj" fmla="val 22545"/>
            </a:avLst>
          </a:prstGeom>
          <a:solidFill>
            <a:srgbClr val="DEEBF7"/>
          </a:solidFill>
          <a:ln w="19050">
            <a:solidFill>
              <a:schemeClr val="accent1">
                <a:lumMod val="50000"/>
              </a:schemeClr>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b="1">
                <a:solidFill>
                  <a:schemeClr val="tx1"/>
                </a:solidFill>
                <a:latin typeface="微软雅黑" panose="020B0503020204020204" pitchFamily="34" charset="-122"/>
                <a:ea typeface="微软雅黑" panose="020B0503020204020204" pitchFamily="34" charset="-122"/>
              </a:rPr>
              <a:t>撰写日志</a:t>
            </a:r>
            <a:endPar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0" name="组合 19">
            <a:extLst>
              <a:ext uri="{FF2B5EF4-FFF2-40B4-BE49-F238E27FC236}">
                <a16:creationId xmlns:a16="http://schemas.microsoft.com/office/drawing/2014/main" id="{2613CA97-12B5-436F-9137-F2F345D67F59}"/>
              </a:ext>
            </a:extLst>
          </p:cNvPr>
          <p:cNvGrpSpPr/>
          <p:nvPr/>
        </p:nvGrpSpPr>
        <p:grpSpPr>
          <a:xfrm>
            <a:off x="5092516" y="3740339"/>
            <a:ext cx="3741830" cy="2531318"/>
            <a:chOff x="5032519" y="3723567"/>
            <a:chExt cx="3741830" cy="2531318"/>
          </a:xfrm>
        </p:grpSpPr>
        <p:sp>
          <p:nvSpPr>
            <p:cNvPr id="5" name="矩形 4">
              <a:extLst>
                <a:ext uri="{FF2B5EF4-FFF2-40B4-BE49-F238E27FC236}">
                  <a16:creationId xmlns:a16="http://schemas.microsoft.com/office/drawing/2014/main" id="{6FB16218-FFF9-4DF0-BD1B-3B0AC4728515}"/>
                </a:ext>
              </a:extLst>
            </p:cNvPr>
            <p:cNvSpPr/>
            <p:nvPr/>
          </p:nvSpPr>
          <p:spPr>
            <a:xfrm>
              <a:off x="5032519" y="3723567"/>
              <a:ext cx="3741830" cy="2531318"/>
            </a:xfrm>
            <a:prstGeom prst="rect">
              <a:avLst/>
            </a:prstGeom>
            <a:solidFill>
              <a:schemeClr val="bg1">
                <a:lumMod val="95000"/>
              </a:schemeClr>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7" name="文本框 46">
              <a:extLst>
                <a:ext uri="{FF2B5EF4-FFF2-40B4-BE49-F238E27FC236}">
                  <a16:creationId xmlns:a16="http://schemas.microsoft.com/office/drawing/2014/main" id="{B5E9B27C-26F6-4BD7-8DBD-F5964931A2A9}"/>
                </a:ext>
              </a:extLst>
            </p:cNvPr>
            <p:cNvSpPr txBox="1"/>
            <p:nvPr/>
          </p:nvSpPr>
          <p:spPr>
            <a:xfrm>
              <a:off x="5165349" y="3778638"/>
              <a:ext cx="3463085" cy="2421176"/>
            </a:xfrm>
            <a:prstGeom prst="rect">
              <a:avLst/>
            </a:prstGeom>
            <a:noFill/>
          </p:spPr>
          <p:txBody>
            <a:bodyPr wrap="square">
              <a:spAutoFit/>
            </a:bodyPr>
            <a:lstStyle/>
            <a:p>
              <a:pPr algn="just">
                <a:lnSpc>
                  <a:spcPts val="2000"/>
                </a:lnSpc>
              </a:pPr>
              <a:r>
                <a:rPr lang="zh-CN" altLang="zh-CN" sz="1800" b="1">
                  <a:effectLst/>
                  <a:latin typeface="Times New Roman" panose="02020603050405020304" pitchFamily="18" charset="0"/>
                  <a:ea typeface="宋体" panose="02010600030101010101" pitchFamily="2" charset="-122"/>
                </a:rPr>
                <a:t>日期：</a:t>
              </a:r>
              <a:r>
                <a:rPr lang="en-US" altLang="zh-CN" sz="1800" b="1">
                  <a:effectLst/>
                  <a:latin typeface="Times New Roman" panose="02020603050405020304" pitchFamily="18" charset="0"/>
                  <a:ea typeface="宋体" panose="02010600030101010101" pitchFamily="2" charset="-122"/>
                </a:rPr>
                <a:t>&lt;date:yyyy-mm-dd&gt;</a:t>
              </a:r>
              <a:endParaRPr lang="zh-CN" altLang="zh-CN" sz="1200" b="1">
                <a:effectLst/>
                <a:latin typeface="Times New Roman" panose="02020603050405020304" pitchFamily="18" charset="0"/>
                <a:ea typeface="Times New Roman" panose="02020603050405020304" pitchFamily="18" charset="0"/>
              </a:endParaRPr>
            </a:p>
            <a:p>
              <a:pPr algn="just">
                <a:lnSpc>
                  <a:spcPts val="2000"/>
                </a:lnSpc>
              </a:pPr>
              <a:r>
                <a:rPr lang="zh-CN" altLang="zh-CN" sz="1800" b="1">
                  <a:effectLst/>
                  <a:latin typeface="Times New Roman" panose="02020603050405020304" pitchFamily="18" charset="0"/>
                  <a:ea typeface="宋体" panose="02010600030101010101" pitchFamily="2" charset="-122"/>
                </a:rPr>
                <a:t>时间：</a:t>
              </a:r>
              <a:r>
                <a:rPr lang="en-US" altLang="zh-CN" sz="1800" b="1">
                  <a:effectLst/>
                  <a:latin typeface="Times New Roman" panose="02020603050405020304" pitchFamily="18" charset="0"/>
                  <a:ea typeface="宋体" panose="02010600030101010101" pitchFamily="2" charset="-122"/>
                </a:rPr>
                <a:t>&lt;time:xx:xx:xx&gt;</a:t>
              </a:r>
              <a:endParaRPr lang="zh-CN" altLang="zh-CN" sz="1200" b="1">
                <a:effectLst/>
                <a:latin typeface="Times New Roman" panose="02020603050405020304" pitchFamily="18" charset="0"/>
                <a:ea typeface="Times New Roman" panose="02020603050405020304" pitchFamily="18" charset="0"/>
              </a:endParaRPr>
            </a:p>
            <a:p>
              <a:pPr algn="just">
                <a:lnSpc>
                  <a:spcPts val="2000"/>
                </a:lnSpc>
              </a:pPr>
              <a:r>
                <a:rPr lang="zh-CN" altLang="zh-CN" sz="1800" b="1">
                  <a:effectLst/>
                  <a:latin typeface="Times New Roman" panose="02020603050405020304" pitchFamily="18" charset="0"/>
                  <a:ea typeface="宋体" panose="02010600030101010101" pitchFamily="2" charset="-122"/>
                </a:rPr>
                <a:t>日志级别：</a:t>
              </a:r>
              <a:r>
                <a:rPr lang="en-US" altLang="zh-CN" sz="1800" b="1">
                  <a:effectLst/>
                  <a:latin typeface="Times New Roman" panose="02020603050405020304" pitchFamily="18" charset="0"/>
                  <a:ea typeface="宋体" panose="02010600030101010101" pitchFamily="2" charset="-122"/>
                </a:rPr>
                <a:t>&lt;log-level&gt;</a:t>
              </a:r>
              <a:endParaRPr lang="zh-CN" altLang="zh-CN" sz="1200" b="1">
                <a:effectLst/>
                <a:latin typeface="Times New Roman" panose="02020603050405020304" pitchFamily="18" charset="0"/>
                <a:ea typeface="Times New Roman" panose="02020603050405020304" pitchFamily="18" charset="0"/>
              </a:endParaRPr>
            </a:p>
            <a:p>
              <a:pPr algn="just">
                <a:lnSpc>
                  <a:spcPts val="2000"/>
                </a:lnSpc>
              </a:pPr>
              <a:r>
                <a:rPr lang="zh-CN" altLang="zh-CN" sz="1800" b="1">
                  <a:effectLst/>
                  <a:latin typeface="Times New Roman" panose="02020603050405020304" pitchFamily="18" charset="0"/>
                  <a:ea typeface="宋体" panose="02010600030101010101" pitchFamily="2" charset="-122"/>
                </a:rPr>
                <a:t>模型代码：</a:t>
              </a:r>
              <a:r>
                <a:rPr lang="en-US" altLang="zh-CN" sz="1800" b="1">
                  <a:effectLst/>
                  <a:latin typeface="Times New Roman" panose="02020603050405020304" pitchFamily="18" charset="0"/>
                  <a:ea typeface="宋体" panose="02010600030101010101" pitchFamily="2" charset="-122"/>
                </a:rPr>
                <a:t>&lt;model-id&gt;</a:t>
              </a:r>
              <a:endParaRPr lang="zh-CN" altLang="zh-CN" sz="1200" b="1">
                <a:effectLst/>
                <a:latin typeface="Times New Roman" panose="02020603050405020304" pitchFamily="18" charset="0"/>
                <a:ea typeface="Times New Roman" panose="02020603050405020304" pitchFamily="18" charset="0"/>
              </a:endParaRPr>
            </a:p>
            <a:p>
              <a:pPr algn="just">
                <a:lnSpc>
                  <a:spcPts val="2000"/>
                </a:lnSpc>
              </a:pPr>
              <a:r>
                <a:rPr lang="zh-CN" altLang="zh-CN" sz="1800" b="1">
                  <a:effectLst/>
                  <a:latin typeface="Times New Roman" panose="02020603050405020304" pitchFamily="18" charset="0"/>
                  <a:ea typeface="宋体" panose="02010600030101010101" pitchFamily="2" charset="-122"/>
                </a:rPr>
                <a:t>日志内容：</a:t>
              </a:r>
              <a:r>
                <a:rPr lang="en-US" altLang="zh-CN" sz="1800" b="1">
                  <a:effectLst/>
                  <a:latin typeface="Times New Roman" panose="02020603050405020304" pitchFamily="18" charset="0"/>
                  <a:ea typeface="宋体" panose="02010600030101010101" pitchFamily="2" charset="-122"/>
                </a:rPr>
                <a:t>&lt;log-message&gt;</a:t>
              </a:r>
              <a:endParaRPr lang="zh-CN" altLang="zh-CN" sz="1200" b="1">
                <a:effectLst/>
                <a:latin typeface="Times New Roman" panose="02020603050405020304" pitchFamily="18" charset="0"/>
                <a:ea typeface="Times New Roman" panose="02020603050405020304" pitchFamily="18" charset="0"/>
              </a:endParaRPr>
            </a:p>
            <a:p>
              <a:pPr algn="just">
                <a:lnSpc>
                  <a:spcPts val="2000"/>
                </a:lnSpc>
              </a:pPr>
              <a:r>
                <a:rPr lang="zh-CN" altLang="zh-CN" sz="1800" b="1">
                  <a:effectLst/>
                  <a:latin typeface="Times New Roman" panose="02020603050405020304" pitchFamily="18" charset="0"/>
                  <a:ea typeface="宋体" panose="02010600030101010101" pitchFamily="2" charset="-122"/>
                </a:rPr>
                <a:t>用户标识：</a:t>
              </a:r>
              <a:r>
                <a:rPr lang="en-US" altLang="zh-CN" sz="1800" b="1">
                  <a:effectLst/>
                  <a:latin typeface="Times New Roman" panose="02020603050405020304" pitchFamily="18" charset="0"/>
                  <a:ea typeface="宋体" panose="02010600030101010101" pitchFamily="2" charset="-122"/>
                </a:rPr>
                <a:t>&lt;user-id&gt;</a:t>
              </a:r>
              <a:endParaRPr lang="zh-CN" altLang="zh-CN" sz="1200" b="1">
                <a:effectLst/>
                <a:latin typeface="Times New Roman" panose="02020603050405020304" pitchFamily="18" charset="0"/>
                <a:ea typeface="Times New Roman" panose="02020603050405020304" pitchFamily="18" charset="0"/>
              </a:endParaRPr>
            </a:p>
            <a:p>
              <a:pPr algn="just">
                <a:lnSpc>
                  <a:spcPts val="2000"/>
                </a:lnSpc>
              </a:pPr>
              <a:r>
                <a:rPr lang="zh-CN" altLang="zh-CN" sz="1800" b="1">
                  <a:effectLst/>
                  <a:latin typeface="Times New Roman" panose="02020603050405020304" pitchFamily="18" charset="0"/>
                  <a:ea typeface="宋体" panose="02010600030101010101" pitchFamily="2" charset="-122"/>
                </a:rPr>
                <a:t>更新目的：</a:t>
              </a:r>
              <a:r>
                <a:rPr lang="en-US" altLang="zh-CN" sz="1800" b="1">
                  <a:effectLst/>
                  <a:latin typeface="Times New Roman" panose="02020603050405020304" pitchFamily="18" charset="0"/>
                  <a:ea typeface="宋体" panose="02010600030101010101" pitchFamily="2" charset="-122"/>
                </a:rPr>
                <a:t>&lt;</a:t>
              </a:r>
              <a:r>
                <a:rPr lang="en-US" altLang="zh-CN" sz="1800" b="1">
                  <a:solidFill>
                    <a:srgbClr val="000000"/>
                  </a:solidFill>
                  <a:effectLst/>
                  <a:latin typeface="Times New Roman" panose="02020603050405020304" pitchFamily="18" charset="0"/>
                  <a:ea typeface="宋体" panose="02010600030101010101" pitchFamily="2" charset="-122"/>
                </a:rPr>
                <a:t>update-aim</a:t>
              </a:r>
              <a:r>
                <a:rPr lang="en-US" altLang="zh-CN" sz="1800" b="1">
                  <a:effectLst/>
                  <a:latin typeface="Times New Roman" panose="02020603050405020304" pitchFamily="18" charset="0"/>
                  <a:ea typeface="宋体" panose="02010600030101010101" pitchFamily="2" charset="-122"/>
                </a:rPr>
                <a:t>&gt;</a:t>
              </a:r>
              <a:endParaRPr lang="zh-CN" altLang="zh-CN" sz="1800" b="1">
                <a:effectLst/>
                <a:latin typeface="Times New Roman" panose="02020603050405020304" pitchFamily="18" charset="0"/>
                <a:ea typeface="宋体" panose="02010600030101010101" pitchFamily="2" charset="-122"/>
              </a:endParaRPr>
            </a:p>
            <a:p>
              <a:pPr algn="just">
                <a:lnSpc>
                  <a:spcPts val="2000"/>
                </a:lnSpc>
              </a:pPr>
              <a:r>
                <a:rPr lang="zh-CN" altLang="zh-CN" sz="1800" b="1">
                  <a:effectLst/>
                  <a:latin typeface="Times New Roman" panose="02020603050405020304" pitchFamily="18" charset="0"/>
                  <a:ea typeface="宋体" panose="02010600030101010101" pitchFamily="2" charset="-122"/>
                </a:rPr>
                <a:t>更新结果：</a:t>
              </a:r>
              <a:r>
                <a:rPr lang="en-US" altLang="zh-CN" sz="1800" b="1">
                  <a:effectLst/>
                  <a:latin typeface="Times New Roman" panose="02020603050405020304" pitchFamily="18" charset="0"/>
                  <a:ea typeface="宋体" panose="02010600030101010101" pitchFamily="2" charset="-122"/>
                </a:rPr>
                <a:t>&lt;results-message&gt;</a:t>
              </a:r>
              <a:endParaRPr lang="zh-CN" altLang="zh-CN" sz="1200" b="1">
                <a:effectLst/>
                <a:latin typeface="Times New Roman" panose="02020603050405020304" pitchFamily="18" charset="0"/>
                <a:ea typeface="Times New Roman" panose="02020603050405020304" pitchFamily="18" charset="0"/>
              </a:endParaRPr>
            </a:p>
            <a:p>
              <a:r>
                <a:rPr lang="zh-CN" altLang="zh-CN" sz="1800" b="1">
                  <a:effectLst/>
                  <a:latin typeface="Times New Roman" panose="02020603050405020304" pitchFamily="18" charset="0"/>
                  <a:ea typeface="宋体" panose="02010600030101010101" pitchFamily="2" charset="-122"/>
                  <a:cs typeface="Times New Roman" panose="02020603050405020304" pitchFamily="18" charset="0"/>
                </a:rPr>
                <a:t>版本号：</a:t>
              </a:r>
              <a:r>
                <a:rPr lang="en-US" altLang="zh-CN" sz="1800" b="1">
                  <a:effectLst/>
                  <a:latin typeface="Times New Roman" panose="02020603050405020304" pitchFamily="18" charset="0"/>
                  <a:ea typeface="宋体" panose="02010600030101010101" pitchFamily="2" charset="-122"/>
                </a:rPr>
                <a:t>&lt;x.y.z&gt;</a:t>
              </a:r>
              <a:endParaRPr lang="zh-CN" altLang="en-US" b="1"/>
            </a:p>
          </p:txBody>
        </p:sp>
      </p:grpSp>
      <p:sp>
        <p:nvSpPr>
          <p:cNvPr id="51" name="TextBox 13">
            <a:extLst>
              <a:ext uri="{FF2B5EF4-FFF2-40B4-BE49-F238E27FC236}">
                <a16:creationId xmlns:a16="http://schemas.microsoft.com/office/drawing/2014/main" id="{9C69FFCB-772E-4DD0-8F56-926E90B0FB00}"/>
              </a:ext>
            </a:extLst>
          </p:cNvPr>
          <p:cNvSpPr txBox="1"/>
          <p:nvPr/>
        </p:nvSpPr>
        <p:spPr>
          <a:xfrm>
            <a:off x="2755306" y="3125869"/>
            <a:ext cx="1711829" cy="400110"/>
          </a:xfrm>
          <a:prstGeom prst="rect">
            <a:avLst/>
          </a:prstGeom>
          <a:solidFill>
            <a:schemeClr val="accent5">
              <a:lumMod val="40000"/>
              <a:lumOff val="60000"/>
            </a:schemeClr>
          </a:solidFill>
          <a:effectLst>
            <a:outerShdw blurRad="50800" dist="38100" dir="5400000" algn="t" rotWithShape="0">
              <a:prstClr val="black">
                <a:alpha val="40000"/>
              </a:prstClr>
            </a:outerShdw>
          </a:effectLst>
        </p:spPr>
        <p:txBody>
          <a:bodyPr wrap="square" rtlCol="0">
            <a:spAutoFit/>
          </a:bodyPr>
          <a:lstStyle/>
          <a:p>
            <a:pPr algn="ctr"/>
            <a:r>
              <a:rPr lang="zh-CN" altLang="en-US" sz="2000" b="1">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参数更新流程</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19" name="databases-symbol_74872">
            <a:extLst>
              <a:ext uri="{FF2B5EF4-FFF2-40B4-BE49-F238E27FC236}">
                <a16:creationId xmlns:a16="http://schemas.microsoft.com/office/drawing/2014/main" id="{796FD2D5-7E28-475C-8B74-30B2EC1AF5B9}"/>
              </a:ext>
            </a:extLst>
          </p:cNvPr>
          <p:cNvSpPr>
            <a:spLocks noChangeAspect="1"/>
          </p:cNvSpPr>
          <p:nvPr/>
        </p:nvSpPr>
        <p:spPr bwMode="auto">
          <a:xfrm>
            <a:off x="924906" y="1940927"/>
            <a:ext cx="609685" cy="601679"/>
          </a:xfrm>
          <a:custGeom>
            <a:avLst/>
            <a:gdLst>
              <a:gd name="connsiteX0" fmla="*/ 27058 w 510541"/>
              <a:gd name="connsiteY0" fmla="*/ 330529 h 503837"/>
              <a:gd name="connsiteX1" fmla="*/ 27058 w 510541"/>
              <a:gd name="connsiteY1" fmla="*/ 373190 h 503837"/>
              <a:gd name="connsiteX2" fmla="*/ 71116 w 510541"/>
              <a:gd name="connsiteY2" fmla="*/ 413717 h 503837"/>
              <a:gd name="connsiteX3" fmla="*/ 189228 w 510541"/>
              <a:gd name="connsiteY3" fmla="*/ 434336 h 503837"/>
              <a:gd name="connsiteX4" fmla="*/ 225453 w 510541"/>
              <a:gd name="connsiteY4" fmla="*/ 432559 h 503837"/>
              <a:gd name="connsiteX5" fmla="*/ 202668 w 510541"/>
              <a:gd name="connsiteY5" fmla="*/ 371679 h 503837"/>
              <a:gd name="connsiteX6" fmla="*/ 189228 w 510541"/>
              <a:gd name="connsiteY6" fmla="*/ 372123 h 503837"/>
              <a:gd name="connsiteX7" fmla="*/ 27058 w 510541"/>
              <a:gd name="connsiteY7" fmla="*/ 330529 h 503837"/>
              <a:gd name="connsiteX8" fmla="*/ 347380 w 510541"/>
              <a:gd name="connsiteY8" fmla="*/ 290471 h 503837"/>
              <a:gd name="connsiteX9" fmla="*/ 350584 w 510541"/>
              <a:gd name="connsiteY9" fmla="*/ 295270 h 503837"/>
              <a:gd name="connsiteX10" fmla="*/ 350584 w 510541"/>
              <a:gd name="connsiteY10" fmla="*/ 319263 h 503837"/>
              <a:gd name="connsiteX11" fmla="*/ 420277 w 510541"/>
              <a:gd name="connsiteY11" fmla="*/ 319263 h 503837"/>
              <a:gd name="connsiteX12" fmla="*/ 425439 w 510541"/>
              <a:gd name="connsiteY12" fmla="*/ 324417 h 503837"/>
              <a:gd name="connsiteX13" fmla="*/ 425439 w 510541"/>
              <a:gd name="connsiteY13" fmla="*/ 374181 h 503837"/>
              <a:gd name="connsiteX14" fmla="*/ 420277 w 510541"/>
              <a:gd name="connsiteY14" fmla="*/ 379335 h 503837"/>
              <a:gd name="connsiteX15" fmla="*/ 350584 w 510541"/>
              <a:gd name="connsiteY15" fmla="*/ 379335 h 503837"/>
              <a:gd name="connsiteX16" fmla="*/ 350584 w 510541"/>
              <a:gd name="connsiteY16" fmla="*/ 403418 h 503837"/>
              <a:gd name="connsiteX17" fmla="*/ 347380 w 510541"/>
              <a:gd name="connsiteY17" fmla="*/ 408127 h 503837"/>
              <a:gd name="connsiteX18" fmla="*/ 341772 w 510541"/>
              <a:gd name="connsiteY18" fmla="*/ 407061 h 503837"/>
              <a:gd name="connsiteX19" fmla="*/ 287656 w 510541"/>
              <a:gd name="connsiteY19" fmla="*/ 352943 h 503837"/>
              <a:gd name="connsiteX20" fmla="*/ 286143 w 510541"/>
              <a:gd name="connsiteY20" fmla="*/ 349299 h 503837"/>
              <a:gd name="connsiteX21" fmla="*/ 287656 w 510541"/>
              <a:gd name="connsiteY21" fmla="*/ 345656 h 503837"/>
              <a:gd name="connsiteX22" fmla="*/ 341772 w 510541"/>
              <a:gd name="connsiteY22" fmla="*/ 291537 h 503837"/>
              <a:gd name="connsiteX23" fmla="*/ 347380 w 510541"/>
              <a:gd name="connsiteY23" fmla="*/ 290471 h 503837"/>
              <a:gd name="connsiteX24" fmla="*/ 355759 w 510541"/>
              <a:gd name="connsiteY24" fmla="*/ 232499 h 503837"/>
              <a:gd name="connsiteX25" fmla="*/ 238804 w 510541"/>
              <a:gd name="connsiteY25" fmla="*/ 349282 h 503837"/>
              <a:gd name="connsiteX26" fmla="*/ 355759 w 510541"/>
              <a:gd name="connsiteY26" fmla="*/ 466065 h 503837"/>
              <a:gd name="connsiteX27" fmla="*/ 472713 w 510541"/>
              <a:gd name="connsiteY27" fmla="*/ 349282 h 503837"/>
              <a:gd name="connsiteX28" fmla="*/ 355759 w 510541"/>
              <a:gd name="connsiteY28" fmla="*/ 232499 h 503837"/>
              <a:gd name="connsiteX29" fmla="*/ 27058 w 510541"/>
              <a:gd name="connsiteY29" fmla="*/ 224412 h 503837"/>
              <a:gd name="connsiteX30" fmla="*/ 27058 w 510541"/>
              <a:gd name="connsiteY30" fmla="*/ 266983 h 503837"/>
              <a:gd name="connsiteX31" fmla="*/ 71116 w 510541"/>
              <a:gd name="connsiteY31" fmla="*/ 307599 h 503837"/>
              <a:gd name="connsiteX32" fmla="*/ 189228 w 510541"/>
              <a:gd name="connsiteY32" fmla="*/ 328219 h 503837"/>
              <a:gd name="connsiteX33" fmla="*/ 202579 w 510541"/>
              <a:gd name="connsiteY33" fmla="*/ 327685 h 503837"/>
              <a:gd name="connsiteX34" fmla="*/ 226699 w 510541"/>
              <a:gd name="connsiteY34" fmla="*/ 264050 h 503837"/>
              <a:gd name="connsiteX35" fmla="*/ 189228 w 510541"/>
              <a:gd name="connsiteY35" fmla="*/ 266005 h 503837"/>
              <a:gd name="connsiteX36" fmla="*/ 27058 w 510541"/>
              <a:gd name="connsiteY36" fmla="*/ 224412 h 503837"/>
              <a:gd name="connsiteX37" fmla="*/ 27058 w 510541"/>
              <a:gd name="connsiteY37" fmla="*/ 122204 h 503837"/>
              <a:gd name="connsiteX38" fmla="*/ 27058 w 510541"/>
              <a:gd name="connsiteY38" fmla="*/ 159532 h 503837"/>
              <a:gd name="connsiteX39" fmla="*/ 71116 w 510541"/>
              <a:gd name="connsiteY39" fmla="*/ 200060 h 503837"/>
              <a:gd name="connsiteX40" fmla="*/ 189228 w 510541"/>
              <a:gd name="connsiteY40" fmla="*/ 220679 h 503837"/>
              <a:gd name="connsiteX41" fmla="*/ 307428 w 510541"/>
              <a:gd name="connsiteY41" fmla="*/ 200060 h 503837"/>
              <a:gd name="connsiteX42" fmla="*/ 351486 w 510541"/>
              <a:gd name="connsiteY42" fmla="*/ 159532 h 503837"/>
              <a:gd name="connsiteX43" fmla="*/ 351486 w 510541"/>
              <a:gd name="connsiteY43" fmla="*/ 122204 h 503837"/>
              <a:gd name="connsiteX44" fmla="*/ 189228 w 510541"/>
              <a:gd name="connsiteY44" fmla="*/ 156866 h 503837"/>
              <a:gd name="connsiteX45" fmla="*/ 27058 w 510541"/>
              <a:gd name="connsiteY45" fmla="*/ 122204 h 503837"/>
              <a:gd name="connsiteX46" fmla="*/ 189228 w 510541"/>
              <a:gd name="connsiteY46" fmla="*/ 26929 h 503837"/>
              <a:gd name="connsiteX47" fmla="*/ 72273 w 510541"/>
              <a:gd name="connsiteY47" fmla="*/ 42749 h 503837"/>
              <a:gd name="connsiteX48" fmla="*/ 31508 w 510541"/>
              <a:gd name="connsiteY48" fmla="*/ 69945 h 503837"/>
              <a:gd name="connsiteX49" fmla="*/ 72273 w 510541"/>
              <a:gd name="connsiteY49" fmla="*/ 97141 h 503837"/>
              <a:gd name="connsiteX50" fmla="*/ 189228 w 510541"/>
              <a:gd name="connsiteY50" fmla="*/ 113050 h 503837"/>
              <a:gd name="connsiteX51" fmla="*/ 306271 w 510541"/>
              <a:gd name="connsiteY51" fmla="*/ 97141 h 503837"/>
              <a:gd name="connsiteX52" fmla="*/ 346947 w 510541"/>
              <a:gd name="connsiteY52" fmla="*/ 69945 h 503837"/>
              <a:gd name="connsiteX53" fmla="*/ 306271 w 510541"/>
              <a:gd name="connsiteY53" fmla="*/ 42749 h 503837"/>
              <a:gd name="connsiteX54" fmla="*/ 189228 w 510541"/>
              <a:gd name="connsiteY54" fmla="*/ 26929 h 503837"/>
              <a:gd name="connsiteX55" fmla="*/ 189228 w 510541"/>
              <a:gd name="connsiteY55" fmla="*/ 0 h 503837"/>
              <a:gd name="connsiteX56" fmla="*/ 313837 w 510541"/>
              <a:gd name="connsiteY56" fmla="*/ 17153 h 503837"/>
              <a:gd name="connsiteX57" fmla="*/ 374005 w 510541"/>
              <a:gd name="connsiteY57" fmla="*/ 69945 h 503837"/>
              <a:gd name="connsiteX58" fmla="*/ 371513 w 510541"/>
              <a:gd name="connsiteY58" fmla="*/ 81766 h 503837"/>
              <a:gd name="connsiteX59" fmla="*/ 372047 w 510541"/>
              <a:gd name="connsiteY59" fmla="*/ 82655 h 503837"/>
              <a:gd name="connsiteX60" fmla="*/ 378455 w 510541"/>
              <a:gd name="connsiteY60" fmla="*/ 106118 h 503837"/>
              <a:gd name="connsiteX61" fmla="*/ 378455 w 510541"/>
              <a:gd name="connsiteY61" fmla="*/ 159443 h 503837"/>
              <a:gd name="connsiteX62" fmla="*/ 369911 w 510541"/>
              <a:gd name="connsiteY62" fmla="*/ 186373 h 503837"/>
              <a:gd name="connsiteX63" fmla="*/ 371335 w 510541"/>
              <a:gd name="connsiteY63" fmla="*/ 188950 h 503837"/>
              <a:gd name="connsiteX64" fmla="*/ 375162 w 510541"/>
              <a:gd name="connsiteY64" fmla="*/ 195971 h 503837"/>
              <a:gd name="connsiteX65" fmla="*/ 470844 w 510541"/>
              <a:gd name="connsiteY65" fmla="*/ 246008 h 503837"/>
              <a:gd name="connsiteX66" fmla="*/ 510541 w 510541"/>
              <a:gd name="connsiteY66" fmla="*/ 349282 h 503837"/>
              <a:gd name="connsiteX67" fmla="*/ 355759 w 510541"/>
              <a:gd name="connsiteY67" fmla="*/ 503837 h 503837"/>
              <a:gd name="connsiteX68" fmla="*/ 245302 w 510541"/>
              <a:gd name="connsiteY68" fmla="*/ 457444 h 503837"/>
              <a:gd name="connsiteX69" fmla="*/ 189228 w 510541"/>
              <a:gd name="connsiteY69" fmla="*/ 461266 h 503837"/>
              <a:gd name="connsiteX70" fmla="*/ 55896 w 510541"/>
              <a:gd name="connsiteY70" fmla="*/ 436469 h 503837"/>
              <a:gd name="connsiteX71" fmla="*/ 0 w 510541"/>
              <a:gd name="connsiteY71" fmla="*/ 373190 h 503837"/>
              <a:gd name="connsiteX72" fmla="*/ 0 w 510541"/>
              <a:gd name="connsiteY72" fmla="*/ 319686 h 503837"/>
              <a:gd name="connsiteX73" fmla="*/ 7121 w 510541"/>
              <a:gd name="connsiteY73" fmla="*/ 295068 h 503837"/>
              <a:gd name="connsiteX74" fmla="*/ 8189 w 510541"/>
              <a:gd name="connsiteY74" fmla="*/ 293290 h 503837"/>
              <a:gd name="connsiteX75" fmla="*/ 0 w 510541"/>
              <a:gd name="connsiteY75" fmla="*/ 266983 h 503837"/>
              <a:gd name="connsiteX76" fmla="*/ 0 w 510541"/>
              <a:gd name="connsiteY76" fmla="*/ 213658 h 503837"/>
              <a:gd name="connsiteX77" fmla="*/ 7121 w 510541"/>
              <a:gd name="connsiteY77" fmla="*/ 188950 h 503837"/>
              <a:gd name="connsiteX78" fmla="*/ 8634 w 510541"/>
              <a:gd name="connsiteY78" fmla="*/ 186373 h 503837"/>
              <a:gd name="connsiteX79" fmla="*/ 0 w 510541"/>
              <a:gd name="connsiteY79" fmla="*/ 159443 h 503837"/>
              <a:gd name="connsiteX80" fmla="*/ 0 w 510541"/>
              <a:gd name="connsiteY80" fmla="*/ 106118 h 503837"/>
              <a:gd name="connsiteX81" fmla="*/ 6497 w 510541"/>
              <a:gd name="connsiteY81" fmla="*/ 82566 h 503837"/>
              <a:gd name="connsiteX82" fmla="*/ 6943 w 510541"/>
              <a:gd name="connsiteY82" fmla="*/ 81766 h 503837"/>
              <a:gd name="connsiteX83" fmla="*/ 4450 w 510541"/>
              <a:gd name="connsiteY83" fmla="*/ 69945 h 503837"/>
              <a:gd name="connsiteX84" fmla="*/ 64619 w 510541"/>
              <a:gd name="connsiteY84" fmla="*/ 17153 h 503837"/>
              <a:gd name="connsiteX85" fmla="*/ 189228 w 510541"/>
              <a:gd name="connsiteY85" fmla="*/ 0 h 50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10541" h="503837">
                <a:moveTo>
                  <a:pt x="27058" y="330529"/>
                </a:moveTo>
                <a:lnTo>
                  <a:pt x="27058" y="373190"/>
                </a:lnTo>
                <a:cubicBezTo>
                  <a:pt x="27058" y="386877"/>
                  <a:pt x="43524" y="401985"/>
                  <a:pt x="71116" y="413717"/>
                </a:cubicBezTo>
                <a:cubicBezTo>
                  <a:pt x="102535" y="426960"/>
                  <a:pt x="144546" y="434336"/>
                  <a:pt x="189228" y="434336"/>
                </a:cubicBezTo>
                <a:cubicBezTo>
                  <a:pt x="201244" y="434336"/>
                  <a:pt x="213437" y="433714"/>
                  <a:pt x="225453" y="432559"/>
                </a:cubicBezTo>
                <a:cubicBezTo>
                  <a:pt x="213615" y="414161"/>
                  <a:pt x="205783" y="393276"/>
                  <a:pt x="202668" y="371679"/>
                </a:cubicBezTo>
                <a:cubicBezTo>
                  <a:pt x="198306" y="371945"/>
                  <a:pt x="193856" y="372123"/>
                  <a:pt x="189228" y="372123"/>
                </a:cubicBezTo>
                <a:cubicBezTo>
                  <a:pt x="121316" y="372123"/>
                  <a:pt x="60257" y="356392"/>
                  <a:pt x="27058" y="330529"/>
                </a:cubicBezTo>
                <a:close/>
                <a:moveTo>
                  <a:pt x="347380" y="290471"/>
                </a:moveTo>
                <a:cubicBezTo>
                  <a:pt x="349338" y="291271"/>
                  <a:pt x="350584" y="293137"/>
                  <a:pt x="350584" y="295270"/>
                </a:cubicBezTo>
                <a:lnTo>
                  <a:pt x="350584" y="319263"/>
                </a:lnTo>
                <a:lnTo>
                  <a:pt x="420277" y="319263"/>
                </a:lnTo>
                <a:cubicBezTo>
                  <a:pt x="423125" y="319263"/>
                  <a:pt x="425439" y="321573"/>
                  <a:pt x="425439" y="324417"/>
                </a:cubicBezTo>
                <a:lnTo>
                  <a:pt x="425439" y="374181"/>
                </a:lnTo>
                <a:cubicBezTo>
                  <a:pt x="425439" y="377025"/>
                  <a:pt x="423125" y="379335"/>
                  <a:pt x="420277" y="379335"/>
                </a:cubicBezTo>
                <a:lnTo>
                  <a:pt x="350584" y="379335"/>
                </a:lnTo>
                <a:lnTo>
                  <a:pt x="350584" y="403418"/>
                </a:lnTo>
                <a:cubicBezTo>
                  <a:pt x="350584" y="405461"/>
                  <a:pt x="349338" y="407328"/>
                  <a:pt x="347380" y="408127"/>
                </a:cubicBezTo>
                <a:cubicBezTo>
                  <a:pt x="345511" y="408927"/>
                  <a:pt x="343286" y="408483"/>
                  <a:pt x="341772" y="407061"/>
                </a:cubicBezTo>
                <a:lnTo>
                  <a:pt x="287656" y="352943"/>
                </a:lnTo>
                <a:cubicBezTo>
                  <a:pt x="286677" y="351965"/>
                  <a:pt x="286143" y="350721"/>
                  <a:pt x="286143" y="349299"/>
                </a:cubicBezTo>
                <a:cubicBezTo>
                  <a:pt x="286143" y="347966"/>
                  <a:pt x="286677" y="346633"/>
                  <a:pt x="287656" y="345656"/>
                </a:cubicBezTo>
                <a:lnTo>
                  <a:pt x="341772" y="291537"/>
                </a:lnTo>
                <a:cubicBezTo>
                  <a:pt x="343286" y="290115"/>
                  <a:pt x="345511" y="289671"/>
                  <a:pt x="347380" y="290471"/>
                </a:cubicBezTo>
                <a:close/>
                <a:moveTo>
                  <a:pt x="355759" y="232499"/>
                </a:moveTo>
                <a:cubicBezTo>
                  <a:pt x="291318" y="232499"/>
                  <a:pt x="238804" y="284936"/>
                  <a:pt x="238804" y="349282"/>
                </a:cubicBezTo>
                <a:cubicBezTo>
                  <a:pt x="238804" y="413717"/>
                  <a:pt x="291318" y="466065"/>
                  <a:pt x="355759" y="466065"/>
                </a:cubicBezTo>
                <a:cubicBezTo>
                  <a:pt x="420288" y="466065"/>
                  <a:pt x="472713" y="413717"/>
                  <a:pt x="472713" y="349282"/>
                </a:cubicBezTo>
                <a:cubicBezTo>
                  <a:pt x="472713" y="284936"/>
                  <a:pt x="420288" y="232499"/>
                  <a:pt x="355759" y="232499"/>
                </a:cubicBezTo>
                <a:close/>
                <a:moveTo>
                  <a:pt x="27058" y="224412"/>
                </a:moveTo>
                <a:lnTo>
                  <a:pt x="27058" y="266983"/>
                </a:lnTo>
                <a:cubicBezTo>
                  <a:pt x="27058" y="280759"/>
                  <a:pt x="43524" y="295957"/>
                  <a:pt x="71116" y="307599"/>
                </a:cubicBezTo>
                <a:cubicBezTo>
                  <a:pt x="102535" y="320842"/>
                  <a:pt x="144457" y="328219"/>
                  <a:pt x="189228" y="328219"/>
                </a:cubicBezTo>
                <a:cubicBezTo>
                  <a:pt x="193767" y="328219"/>
                  <a:pt x="198217" y="327952"/>
                  <a:pt x="202579" y="327685"/>
                </a:cubicBezTo>
                <a:cubicBezTo>
                  <a:pt x="205694" y="305022"/>
                  <a:pt x="214061" y="283247"/>
                  <a:pt x="226699" y="264050"/>
                </a:cubicBezTo>
                <a:cubicBezTo>
                  <a:pt x="213437" y="265383"/>
                  <a:pt x="201155" y="266005"/>
                  <a:pt x="189228" y="266005"/>
                </a:cubicBezTo>
                <a:cubicBezTo>
                  <a:pt x="121227" y="266005"/>
                  <a:pt x="60168" y="250186"/>
                  <a:pt x="27058" y="224412"/>
                </a:cubicBezTo>
                <a:close/>
                <a:moveTo>
                  <a:pt x="27058" y="122204"/>
                </a:moveTo>
                <a:lnTo>
                  <a:pt x="27058" y="159532"/>
                </a:lnTo>
                <a:cubicBezTo>
                  <a:pt x="27058" y="173219"/>
                  <a:pt x="43524" y="188417"/>
                  <a:pt x="71116" y="200060"/>
                </a:cubicBezTo>
                <a:cubicBezTo>
                  <a:pt x="102535" y="213391"/>
                  <a:pt x="144457" y="220679"/>
                  <a:pt x="189228" y="220679"/>
                </a:cubicBezTo>
                <a:cubicBezTo>
                  <a:pt x="233998" y="220679"/>
                  <a:pt x="275920" y="213391"/>
                  <a:pt x="307428" y="200060"/>
                </a:cubicBezTo>
                <a:cubicBezTo>
                  <a:pt x="335020" y="188417"/>
                  <a:pt x="351486" y="173219"/>
                  <a:pt x="351486" y="159532"/>
                </a:cubicBezTo>
                <a:lnTo>
                  <a:pt x="351486" y="122204"/>
                </a:lnTo>
                <a:cubicBezTo>
                  <a:pt x="320690" y="143357"/>
                  <a:pt x="258475" y="156866"/>
                  <a:pt x="189228" y="156866"/>
                </a:cubicBezTo>
                <a:cubicBezTo>
                  <a:pt x="119981" y="156866"/>
                  <a:pt x="57765" y="143357"/>
                  <a:pt x="27058" y="122204"/>
                </a:cubicBezTo>
                <a:close/>
                <a:moveTo>
                  <a:pt x="189228" y="26929"/>
                </a:moveTo>
                <a:cubicBezTo>
                  <a:pt x="144636" y="26929"/>
                  <a:pt x="103069" y="32529"/>
                  <a:pt x="72273" y="42749"/>
                </a:cubicBezTo>
                <a:cubicBezTo>
                  <a:pt x="44147" y="52081"/>
                  <a:pt x="31508" y="63102"/>
                  <a:pt x="31508" y="69945"/>
                </a:cubicBezTo>
                <a:cubicBezTo>
                  <a:pt x="31508" y="76789"/>
                  <a:pt x="44147" y="87898"/>
                  <a:pt x="72273" y="97141"/>
                </a:cubicBezTo>
                <a:cubicBezTo>
                  <a:pt x="103069" y="107362"/>
                  <a:pt x="144636" y="113050"/>
                  <a:pt x="189228" y="113050"/>
                </a:cubicBezTo>
                <a:cubicBezTo>
                  <a:pt x="233909" y="113050"/>
                  <a:pt x="275386" y="107362"/>
                  <a:pt x="306271" y="97141"/>
                </a:cubicBezTo>
                <a:cubicBezTo>
                  <a:pt x="334397" y="87809"/>
                  <a:pt x="346947" y="76789"/>
                  <a:pt x="346947" y="69945"/>
                </a:cubicBezTo>
                <a:cubicBezTo>
                  <a:pt x="346947" y="63102"/>
                  <a:pt x="334397" y="52081"/>
                  <a:pt x="306271" y="42749"/>
                </a:cubicBezTo>
                <a:cubicBezTo>
                  <a:pt x="275386" y="32529"/>
                  <a:pt x="233909" y="26929"/>
                  <a:pt x="189228" y="26929"/>
                </a:cubicBezTo>
                <a:close/>
                <a:moveTo>
                  <a:pt x="189228" y="0"/>
                </a:moveTo>
                <a:cubicBezTo>
                  <a:pt x="234977" y="0"/>
                  <a:pt x="280370" y="6221"/>
                  <a:pt x="313837" y="17153"/>
                </a:cubicBezTo>
                <a:cubicBezTo>
                  <a:pt x="353178" y="30040"/>
                  <a:pt x="374005" y="48260"/>
                  <a:pt x="374005" y="69945"/>
                </a:cubicBezTo>
                <a:cubicBezTo>
                  <a:pt x="374005" y="73767"/>
                  <a:pt x="373204" y="77589"/>
                  <a:pt x="371513" y="81766"/>
                </a:cubicBezTo>
                <a:lnTo>
                  <a:pt x="372047" y="82655"/>
                </a:lnTo>
                <a:cubicBezTo>
                  <a:pt x="376230" y="90298"/>
                  <a:pt x="378455" y="98208"/>
                  <a:pt x="378455" y="106118"/>
                </a:cubicBezTo>
                <a:lnTo>
                  <a:pt x="378455" y="159443"/>
                </a:lnTo>
                <a:cubicBezTo>
                  <a:pt x="378455" y="168598"/>
                  <a:pt x="375607" y="177663"/>
                  <a:pt x="369911" y="186373"/>
                </a:cubicBezTo>
                <a:lnTo>
                  <a:pt x="371335" y="188950"/>
                </a:lnTo>
                <a:cubicBezTo>
                  <a:pt x="371869" y="189928"/>
                  <a:pt x="373916" y="193483"/>
                  <a:pt x="375162" y="195971"/>
                </a:cubicBezTo>
                <a:cubicBezTo>
                  <a:pt x="411922" y="200593"/>
                  <a:pt x="445833" y="218279"/>
                  <a:pt x="470844" y="246008"/>
                </a:cubicBezTo>
                <a:cubicBezTo>
                  <a:pt x="496478" y="274449"/>
                  <a:pt x="510541" y="311154"/>
                  <a:pt x="510541" y="349282"/>
                </a:cubicBezTo>
                <a:cubicBezTo>
                  <a:pt x="510541" y="434514"/>
                  <a:pt x="441116" y="503837"/>
                  <a:pt x="355759" y="503837"/>
                </a:cubicBezTo>
                <a:cubicBezTo>
                  <a:pt x="313837" y="503837"/>
                  <a:pt x="274674" y="487395"/>
                  <a:pt x="245302" y="457444"/>
                </a:cubicBezTo>
                <a:cubicBezTo>
                  <a:pt x="226788" y="460021"/>
                  <a:pt x="207919" y="461266"/>
                  <a:pt x="189228" y="461266"/>
                </a:cubicBezTo>
                <a:cubicBezTo>
                  <a:pt x="138405" y="461266"/>
                  <a:pt x="91054" y="452467"/>
                  <a:pt x="55896" y="436469"/>
                </a:cubicBezTo>
                <a:cubicBezTo>
                  <a:pt x="19848" y="420027"/>
                  <a:pt x="0" y="397542"/>
                  <a:pt x="0" y="373190"/>
                </a:cubicBezTo>
                <a:lnTo>
                  <a:pt x="0" y="319686"/>
                </a:lnTo>
                <a:cubicBezTo>
                  <a:pt x="0" y="311510"/>
                  <a:pt x="2403" y="303244"/>
                  <a:pt x="7121" y="295068"/>
                </a:cubicBezTo>
                <a:lnTo>
                  <a:pt x="8189" y="293290"/>
                </a:lnTo>
                <a:cubicBezTo>
                  <a:pt x="2759" y="284758"/>
                  <a:pt x="0" y="275960"/>
                  <a:pt x="0" y="266983"/>
                </a:cubicBezTo>
                <a:lnTo>
                  <a:pt x="0" y="213658"/>
                </a:lnTo>
                <a:cubicBezTo>
                  <a:pt x="0" y="205392"/>
                  <a:pt x="2403" y="197127"/>
                  <a:pt x="7121" y="188950"/>
                </a:cubicBezTo>
                <a:lnTo>
                  <a:pt x="8634" y="186373"/>
                </a:lnTo>
                <a:cubicBezTo>
                  <a:pt x="2937" y="177663"/>
                  <a:pt x="0" y="168686"/>
                  <a:pt x="0" y="159443"/>
                </a:cubicBezTo>
                <a:lnTo>
                  <a:pt x="0" y="106118"/>
                </a:lnTo>
                <a:cubicBezTo>
                  <a:pt x="0" y="98208"/>
                  <a:pt x="2225" y="90298"/>
                  <a:pt x="6497" y="82566"/>
                </a:cubicBezTo>
                <a:lnTo>
                  <a:pt x="6943" y="81766"/>
                </a:lnTo>
                <a:cubicBezTo>
                  <a:pt x="5251" y="77589"/>
                  <a:pt x="4450" y="73767"/>
                  <a:pt x="4450" y="69945"/>
                </a:cubicBezTo>
                <a:cubicBezTo>
                  <a:pt x="4450" y="48260"/>
                  <a:pt x="25278" y="30040"/>
                  <a:pt x="64619" y="17153"/>
                </a:cubicBezTo>
                <a:cubicBezTo>
                  <a:pt x="98085" y="6221"/>
                  <a:pt x="143567" y="0"/>
                  <a:pt x="189228" y="0"/>
                </a:cubicBezTo>
                <a:close/>
              </a:path>
            </a:pathLst>
          </a:custGeom>
          <a:solidFill>
            <a:schemeClr val="accent1"/>
          </a:solidFill>
          <a:ln>
            <a:noFill/>
          </a:ln>
        </p:spPr>
        <p:txBody>
          <a:bodyPr/>
          <a:lstStyle/>
          <a:p>
            <a:endParaRPr lang="zh-CN" altLang="en-US"/>
          </a:p>
        </p:txBody>
      </p:sp>
      <p:sp>
        <p:nvSpPr>
          <p:cNvPr id="21" name="iconfont-11803-5638796">
            <a:extLst>
              <a:ext uri="{FF2B5EF4-FFF2-40B4-BE49-F238E27FC236}">
                <a16:creationId xmlns:a16="http://schemas.microsoft.com/office/drawing/2014/main" id="{2644513A-3579-43FC-AAD3-0F5AE77ECDE8}"/>
              </a:ext>
            </a:extLst>
          </p:cNvPr>
          <p:cNvSpPr>
            <a:spLocks noChangeAspect="1"/>
          </p:cNvSpPr>
          <p:nvPr/>
        </p:nvSpPr>
        <p:spPr bwMode="auto">
          <a:xfrm>
            <a:off x="4176841" y="1936924"/>
            <a:ext cx="568379" cy="609685"/>
          </a:xfrm>
          <a:custGeom>
            <a:avLst/>
            <a:gdLst>
              <a:gd name="T0" fmla="*/ 10244 w 10862"/>
              <a:gd name="T1" fmla="*/ 5344 h 11653"/>
              <a:gd name="T2" fmla="*/ 10506 w 10862"/>
              <a:gd name="T3" fmla="*/ 5028 h 11653"/>
              <a:gd name="T4" fmla="*/ 10772 w 10862"/>
              <a:gd name="T5" fmla="*/ 5313 h 11653"/>
              <a:gd name="T6" fmla="*/ 8106 w 10862"/>
              <a:gd name="T7" fmla="*/ 10180 h 11653"/>
              <a:gd name="T8" fmla="*/ 820 w 10862"/>
              <a:gd name="T9" fmla="*/ 8228 h 11653"/>
              <a:gd name="T10" fmla="*/ 749 w 10862"/>
              <a:gd name="T11" fmla="*/ 8101 h 11653"/>
              <a:gd name="T12" fmla="*/ 532 w 10862"/>
              <a:gd name="T13" fmla="*/ 8994 h 11653"/>
              <a:gd name="T14" fmla="*/ 221 w 10862"/>
              <a:gd name="T15" fmla="*/ 9174 h 11653"/>
              <a:gd name="T16" fmla="*/ 33 w 10862"/>
              <a:gd name="T17" fmla="*/ 8847 h 11653"/>
              <a:gd name="T18" fmla="*/ 401 w 10862"/>
              <a:gd name="T19" fmla="*/ 7328 h 11653"/>
              <a:gd name="T20" fmla="*/ 713 w 10862"/>
              <a:gd name="T21" fmla="*/ 7148 h 11653"/>
              <a:gd name="T22" fmla="*/ 2213 w 10862"/>
              <a:gd name="T23" fmla="*/ 7589 h 11653"/>
              <a:gd name="T24" fmla="*/ 2401 w 10862"/>
              <a:gd name="T25" fmla="*/ 7915 h 11653"/>
              <a:gd name="T26" fmla="*/ 2090 w 10862"/>
              <a:gd name="T27" fmla="*/ 8095 h 11653"/>
              <a:gd name="T28" fmla="*/ 1213 w 10862"/>
              <a:gd name="T29" fmla="*/ 7838 h 11653"/>
              <a:gd name="T30" fmla="*/ 1282 w 10862"/>
              <a:gd name="T31" fmla="*/ 7961 h 11653"/>
              <a:gd name="T32" fmla="*/ 4197 w 10862"/>
              <a:gd name="T33" fmla="*/ 10197 h 11653"/>
              <a:gd name="T34" fmla="*/ 7839 w 10862"/>
              <a:gd name="T35" fmla="*/ 9718 h 11653"/>
              <a:gd name="T36" fmla="*/ 10244 w 10862"/>
              <a:gd name="T37" fmla="*/ 5344 h 11653"/>
              <a:gd name="T38" fmla="*/ 639 w 10862"/>
              <a:gd name="T39" fmla="*/ 5297 h 11653"/>
              <a:gd name="T40" fmla="*/ 347 w 10862"/>
              <a:gd name="T41" fmla="*/ 5559 h 11653"/>
              <a:gd name="T42" fmla="*/ 110 w 10862"/>
              <a:gd name="T43" fmla="*/ 5246 h 11653"/>
              <a:gd name="T44" fmla="*/ 2772 w 10862"/>
              <a:gd name="T45" fmla="*/ 942 h 11653"/>
              <a:gd name="T46" fmla="*/ 7439 w 10862"/>
              <a:gd name="T47" fmla="*/ 617 h 11653"/>
              <a:gd name="T48" fmla="*/ 9892 w 10862"/>
              <a:gd name="T49" fmla="*/ 2626 h 11653"/>
              <a:gd name="T50" fmla="*/ 10111 w 10862"/>
              <a:gd name="T51" fmla="*/ 1722 h 11653"/>
              <a:gd name="T52" fmla="*/ 10423 w 10862"/>
              <a:gd name="T53" fmla="*/ 1542 h 11653"/>
              <a:gd name="T54" fmla="*/ 10611 w 10862"/>
              <a:gd name="T55" fmla="*/ 1869 h 11653"/>
              <a:gd name="T56" fmla="*/ 10243 w 10862"/>
              <a:gd name="T57" fmla="*/ 3388 h 11653"/>
              <a:gd name="T58" fmla="*/ 9931 w 10862"/>
              <a:gd name="T59" fmla="*/ 3568 h 11653"/>
              <a:gd name="T60" fmla="*/ 8431 w 10862"/>
              <a:gd name="T61" fmla="*/ 3127 h 11653"/>
              <a:gd name="T62" fmla="*/ 8242 w 10862"/>
              <a:gd name="T63" fmla="*/ 2801 h 11653"/>
              <a:gd name="T64" fmla="*/ 8554 w 10862"/>
              <a:gd name="T65" fmla="*/ 2621 h 11653"/>
              <a:gd name="T66" fmla="*/ 9417 w 10862"/>
              <a:gd name="T67" fmla="*/ 2875 h 11653"/>
              <a:gd name="T68" fmla="*/ 7240 w 10862"/>
              <a:gd name="T69" fmla="*/ 1111 h 11653"/>
              <a:gd name="T70" fmla="*/ 3039 w 10862"/>
              <a:gd name="T71" fmla="*/ 1404 h 11653"/>
              <a:gd name="T72" fmla="*/ 639 w 10862"/>
              <a:gd name="T73" fmla="*/ 5297 h 11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862" h="11653">
                <a:moveTo>
                  <a:pt x="10244" y="5344"/>
                </a:moveTo>
                <a:cubicBezTo>
                  <a:pt x="10214" y="5180"/>
                  <a:pt x="10339" y="5029"/>
                  <a:pt x="10506" y="5028"/>
                </a:cubicBezTo>
                <a:cubicBezTo>
                  <a:pt x="10660" y="5028"/>
                  <a:pt x="10783" y="5159"/>
                  <a:pt x="10772" y="5313"/>
                </a:cubicBezTo>
                <a:cubicBezTo>
                  <a:pt x="10862" y="7306"/>
                  <a:pt x="9834" y="9183"/>
                  <a:pt x="8106" y="10180"/>
                </a:cubicBezTo>
                <a:cubicBezTo>
                  <a:pt x="5555" y="11653"/>
                  <a:pt x="2293" y="10779"/>
                  <a:pt x="820" y="8228"/>
                </a:cubicBezTo>
                <a:cubicBezTo>
                  <a:pt x="796" y="8186"/>
                  <a:pt x="772" y="8143"/>
                  <a:pt x="749" y="8101"/>
                </a:cubicBezTo>
                <a:lnTo>
                  <a:pt x="532" y="8994"/>
                </a:lnTo>
                <a:cubicBezTo>
                  <a:pt x="500" y="9133"/>
                  <a:pt x="357" y="9215"/>
                  <a:pt x="221" y="9174"/>
                </a:cubicBezTo>
                <a:cubicBezTo>
                  <a:pt x="82" y="9132"/>
                  <a:pt x="0" y="8989"/>
                  <a:pt x="33" y="8847"/>
                </a:cubicBezTo>
                <a:lnTo>
                  <a:pt x="401" y="7328"/>
                </a:lnTo>
                <a:cubicBezTo>
                  <a:pt x="433" y="7189"/>
                  <a:pt x="576" y="7107"/>
                  <a:pt x="713" y="7148"/>
                </a:cubicBezTo>
                <a:lnTo>
                  <a:pt x="2213" y="7589"/>
                </a:lnTo>
                <a:cubicBezTo>
                  <a:pt x="2351" y="7629"/>
                  <a:pt x="2435" y="7775"/>
                  <a:pt x="2401" y="7915"/>
                </a:cubicBezTo>
                <a:cubicBezTo>
                  <a:pt x="2369" y="8054"/>
                  <a:pt x="2226" y="8137"/>
                  <a:pt x="2090" y="8095"/>
                </a:cubicBezTo>
                <a:lnTo>
                  <a:pt x="1213" y="7838"/>
                </a:lnTo>
                <a:lnTo>
                  <a:pt x="1282" y="7961"/>
                </a:lnTo>
                <a:cubicBezTo>
                  <a:pt x="1919" y="9063"/>
                  <a:pt x="2967" y="9868"/>
                  <a:pt x="4197" y="10197"/>
                </a:cubicBezTo>
                <a:cubicBezTo>
                  <a:pt x="5426" y="10527"/>
                  <a:pt x="6737" y="10354"/>
                  <a:pt x="7839" y="9718"/>
                </a:cubicBezTo>
                <a:cubicBezTo>
                  <a:pt x="9394" y="8823"/>
                  <a:pt x="10322" y="7137"/>
                  <a:pt x="10244" y="5344"/>
                </a:cubicBezTo>
                <a:close/>
                <a:moveTo>
                  <a:pt x="639" y="5297"/>
                </a:moveTo>
                <a:cubicBezTo>
                  <a:pt x="637" y="5453"/>
                  <a:pt x="502" y="5574"/>
                  <a:pt x="347" y="5559"/>
                </a:cubicBezTo>
                <a:cubicBezTo>
                  <a:pt x="192" y="5544"/>
                  <a:pt x="82" y="5400"/>
                  <a:pt x="110" y="5246"/>
                </a:cubicBezTo>
                <a:cubicBezTo>
                  <a:pt x="222" y="3527"/>
                  <a:pt x="1169" y="1868"/>
                  <a:pt x="2772" y="942"/>
                </a:cubicBezTo>
                <a:cubicBezTo>
                  <a:pt x="4194" y="120"/>
                  <a:pt x="5917" y="0"/>
                  <a:pt x="7439" y="617"/>
                </a:cubicBezTo>
                <a:cubicBezTo>
                  <a:pt x="8442" y="1021"/>
                  <a:pt x="9298" y="1722"/>
                  <a:pt x="9892" y="2626"/>
                </a:cubicBezTo>
                <a:lnTo>
                  <a:pt x="10111" y="1722"/>
                </a:lnTo>
                <a:cubicBezTo>
                  <a:pt x="10143" y="1583"/>
                  <a:pt x="10287" y="1500"/>
                  <a:pt x="10423" y="1542"/>
                </a:cubicBezTo>
                <a:cubicBezTo>
                  <a:pt x="10561" y="1583"/>
                  <a:pt x="10645" y="1729"/>
                  <a:pt x="10611" y="1869"/>
                </a:cubicBezTo>
                <a:lnTo>
                  <a:pt x="10243" y="3388"/>
                </a:lnTo>
                <a:cubicBezTo>
                  <a:pt x="10211" y="3527"/>
                  <a:pt x="10068" y="3610"/>
                  <a:pt x="9931" y="3568"/>
                </a:cubicBezTo>
                <a:lnTo>
                  <a:pt x="8431" y="3127"/>
                </a:lnTo>
                <a:cubicBezTo>
                  <a:pt x="8292" y="3085"/>
                  <a:pt x="8209" y="2943"/>
                  <a:pt x="8242" y="2801"/>
                </a:cubicBezTo>
                <a:cubicBezTo>
                  <a:pt x="8274" y="2662"/>
                  <a:pt x="8417" y="2580"/>
                  <a:pt x="8554" y="2621"/>
                </a:cubicBezTo>
                <a:lnTo>
                  <a:pt x="9417" y="2875"/>
                </a:lnTo>
                <a:cubicBezTo>
                  <a:pt x="8884" y="2082"/>
                  <a:pt x="8125" y="1468"/>
                  <a:pt x="7240" y="1111"/>
                </a:cubicBezTo>
                <a:cubicBezTo>
                  <a:pt x="5869" y="555"/>
                  <a:pt x="4319" y="663"/>
                  <a:pt x="3039" y="1404"/>
                </a:cubicBezTo>
                <a:cubicBezTo>
                  <a:pt x="1599" y="2235"/>
                  <a:pt x="743" y="3754"/>
                  <a:pt x="639" y="5297"/>
                </a:cubicBezTo>
                <a:close/>
              </a:path>
            </a:pathLst>
          </a:custGeom>
          <a:solidFill>
            <a:schemeClr val="accent1"/>
          </a:solidFill>
          <a:ln>
            <a:noFill/>
          </a:ln>
        </p:spPr>
      </p:sp>
      <p:sp>
        <p:nvSpPr>
          <p:cNvPr id="22" name="log_125959">
            <a:extLst>
              <a:ext uri="{FF2B5EF4-FFF2-40B4-BE49-F238E27FC236}">
                <a16:creationId xmlns:a16="http://schemas.microsoft.com/office/drawing/2014/main" id="{8D7280D9-12E1-45AE-9583-81AF53EDD290}"/>
              </a:ext>
            </a:extLst>
          </p:cNvPr>
          <p:cNvSpPr>
            <a:spLocks noChangeAspect="1"/>
          </p:cNvSpPr>
          <p:nvPr/>
        </p:nvSpPr>
        <p:spPr bwMode="auto">
          <a:xfrm>
            <a:off x="7387471" y="1936924"/>
            <a:ext cx="557245" cy="609685"/>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 name="connsiteX40" fmla="*/ 325000 h 606722"/>
              <a:gd name="connsiteY40" fmla="*/ 325000 h 606722"/>
              <a:gd name="connsiteX41" fmla="*/ 325000 h 606722"/>
              <a:gd name="connsiteY41" fmla="*/ 325000 h 606722"/>
              <a:gd name="connsiteX42" fmla="*/ 325000 h 606722"/>
              <a:gd name="connsiteY42" fmla="*/ 325000 h 606722"/>
              <a:gd name="connsiteX43" fmla="*/ 325000 h 606722"/>
              <a:gd name="connsiteY43" fmla="*/ 325000 h 606722"/>
              <a:gd name="connsiteX44" fmla="*/ 325000 h 606722"/>
              <a:gd name="connsiteY44" fmla="*/ 325000 h 606722"/>
              <a:gd name="connsiteX45" fmla="*/ 325000 h 606722"/>
              <a:gd name="connsiteY45" fmla="*/ 325000 h 606722"/>
              <a:gd name="connsiteX46" fmla="*/ 325000 h 606722"/>
              <a:gd name="connsiteY46" fmla="*/ 325000 h 606722"/>
              <a:gd name="connsiteX47" fmla="*/ 325000 h 606722"/>
              <a:gd name="connsiteY47" fmla="*/ 325000 h 606722"/>
              <a:gd name="connsiteX48" fmla="*/ 325000 h 606722"/>
              <a:gd name="connsiteY48" fmla="*/ 325000 h 606722"/>
              <a:gd name="connsiteX49" fmla="*/ 325000 h 606722"/>
              <a:gd name="connsiteY49" fmla="*/ 325000 h 606722"/>
              <a:gd name="connsiteX50" fmla="*/ 325000 h 606722"/>
              <a:gd name="connsiteY50" fmla="*/ 325000 h 606722"/>
              <a:gd name="connsiteX51" fmla="*/ 325000 h 606722"/>
              <a:gd name="connsiteY51" fmla="*/ 325000 h 606722"/>
              <a:gd name="connsiteX52" fmla="*/ 325000 h 606722"/>
              <a:gd name="connsiteY52" fmla="*/ 325000 h 606722"/>
              <a:gd name="connsiteX53" fmla="*/ 325000 h 606722"/>
              <a:gd name="connsiteY53" fmla="*/ 325000 h 606722"/>
              <a:gd name="connsiteX54" fmla="*/ 325000 h 606722"/>
              <a:gd name="connsiteY54" fmla="*/ 325000 h 606722"/>
              <a:gd name="connsiteX55" fmla="*/ 325000 h 606722"/>
              <a:gd name="connsiteY55" fmla="*/ 325000 h 606722"/>
              <a:gd name="connsiteX56" fmla="*/ 325000 h 606722"/>
              <a:gd name="connsiteY56" fmla="*/ 325000 h 606722"/>
              <a:gd name="connsiteX57" fmla="*/ 325000 h 606722"/>
              <a:gd name="connsiteY57" fmla="*/ 325000 h 606722"/>
              <a:gd name="connsiteX58" fmla="*/ 325000 h 606722"/>
              <a:gd name="connsiteY58" fmla="*/ 325000 h 606722"/>
              <a:gd name="connsiteX59" fmla="*/ 325000 h 606722"/>
              <a:gd name="connsiteY59" fmla="*/ 325000 h 606722"/>
              <a:gd name="connsiteX60" fmla="*/ 325000 h 606722"/>
              <a:gd name="connsiteY60" fmla="*/ 325000 h 606722"/>
              <a:gd name="connsiteX61" fmla="*/ 325000 h 606722"/>
              <a:gd name="connsiteY61" fmla="*/ 325000 h 606722"/>
              <a:gd name="connsiteX62" fmla="*/ 325000 h 606722"/>
              <a:gd name="connsiteY62" fmla="*/ 325000 h 606722"/>
              <a:gd name="connsiteX63" fmla="*/ 325000 h 606722"/>
              <a:gd name="connsiteY63" fmla="*/ 325000 h 606722"/>
              <a:gd name="connsiteX64" fmla="*/ 325000 h 606722"/>
              <a:gd name="connsiteY64" fmla="*/ 325000 h 606722"/>
              <a:gd name="connsiteX65" fmla="*/ 325000 h 606722"/>
              <a:gd name="connsiteY65" fmla="*/ 325000 h 606722"/>
              <a:gd name="connsiteX66" fmla="*/ 325000 h 606722"/>
              <a:gd name="connsiteY66" fmla="*/ 325000 h 606722"/>
              <a:gd name="connsiteX67" fmla="*/ 325000 h 606722"/>
              <a:gd name="connsiteY67" fmla="*/ 325000 h 606722"/>
              <a:gd name="connsiteX68" fmla="*/ 325000 h 606722"/>
              <a:gd name="connsiteY68" fmla="*/ 325000 h 606722"/>
              <a:gd name="connsiteX69" fmla="*/ 325000 h 606722"/>
              <a:gd name="connsiteY69" fmla="*/ 325000 h 606722"/>
              <a:gd name="connsiteX70" fmla="*/ 325000 h 606722"/>
              <a:gd name="connsiteY70" fmla="*/ 325000 h 606722"/>
              <a:gd name="connsiteX71" fmla="*/ 325000 h 606722"/>
              <a:gd name="connsiteY71" fmla="*/ 325000 h 606722"/>
              <a:gd name="connsiteX72" fmla="*/ 325000 h 606722"/>
              <a:gd name="connsiteY72" fmla="*/ 325000 h 606722"/>
              <a:gd name="connsiteX73" fmla="*/ 325000 h 606722"/>
              <a:gd name="connsiteY73" fmla="*/ 325000 h 606722"/>
              <a:gd name="connsiteX74" fmla="*/ 325000 h 606722"/>
              <a:gd name="connsiteY74" fmla="*/ 325000 h 606722"/>
              <a:gd name="connsiteX75" fmla="*/ 325000 h 606722"/>
              <a:gd name="connsiteY75" fmla="*/ 325000 h 606722"/>
              <a:gd name="connsiteX76" fmla="*/ 325000 h 606722"/>
              <a:gd name="connsiteY76" fmla="*/ 325000 h 606722"/>
              <a:gd name="connsiteX77" fmla="*/ 325000 h 606722"/>
              <a:gd name="connsiteY77" fmla="*/ 325000 h 606722"/>
              <a:gd name="connsiteX78" fmla="*/ 325000 h 606722"/>
              <a:gd name="connsiteY78" fmla="*/ 325000 h 606722"/>
              <a:gd name="connsiteX79" fmla="*/ 325000 h 606722"/>
              <a:gd name="connsiteY79" fmla="*/ 325000 h 606722"/>
              <a:gd name="connsiteX80" fmla="*/ 325000 h 606722"/>
              <a:gd name="connsiteY80" fmla="*/ 325000 h 606722"/>
              <a:gd name="connsiteX81" fmla="*/ 325000 h 606722"/>
              <a:gd name="connsiteY81" fmla="*/ 325000 h 606722"/>
              <a:gd name="connsiteX82" fmla="*/ 325000 h 606722"/>
              <a:gd name="connsiteY82" fmla="*/ 325000 h 606722"/>
              <a:gd name="connsiteX83" fmla="*/ 325000 h 606722"/>
              <a:gd name="connsiteY83"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54150" h="606298">
                <a:moveTo>
                  <a:pt x="312597" y="325857"/>
                </a:moveTo>
                <a:cubicBezTo>
                  <a:pt x="307662" y="325857"/>
                  <a:pt x="303233" y="326868"/>
                  <a:pt x="299436" y="328889"/>
                </a:cubicBezTo>
                <a:cubicBezTo>
                  <a:pt x="295513" y="330910"/>
                  <a:pt x="292349" y="333563"/>
                  <a:pt x="289692" y="336848"/>
                </a:cubicBezTo>
                <a:cubicBezTo>
                  <a:pt x="287161" y="340259"/>
                  <a:pt x="285263" y="343922"/>
                  <a:pt x="283871" y="348218"/>
                </a:cubicBezTo>
                <a:cubicBezTo>
                  <a:pt x="282479" y="352387"/>
                  <a:pt x="281846" y="356682"/>
                  <a:pt x="281846" y="360977"/>
                </a:cubicBezTo>
                <a:cubicBezTo>
                  <a:pt x="281846" y="365525"/>
                  <a:pt x="282605" y="369947"/>
                  <a:pt x="283997" y="374116"/>
                </a:cubicBezTo>
                <a:cubicBezTo>
                  <a:pt x="285263" y="378411"/>
                  <a:pt x="287288" y="382201"/>
                  <a:pt x="289945" y="385486"/>
                </a:cubicBezTo>
                <a:cubicBezTo>
                  <a:pt x="292603" y="388644"/>
                  <a:pt x="295766" y="391297"/>
                  <a:pt x="299563" y="393318"/>
                </a:cubicBezTo>
                <a:cubicBezTo>
                  <a:pt x="303359" y="395213"/>
                  <a:pt x="307788" y="396224"/>
                  <a:pt x="312597" y="396224"/>
                </a:cubicBezTo>
                <a:cubicBezTo>
                  <a:pt x="317533" y="396224"/>
                  <a:pt x="321962" y="395213"/>
                  <a:pt x="325758" y="393192"/>
                </a:cubicBezTo>
                <a:cubicBezTo>
                  <a:pt x="329555" y="391171"/>
                  <a:pt x="332719" y="388518"/>
                  <a:pt x="335376" y="385107"/>
                </a:cubicBezTo>
                <a:cubicBezTo>
                  <a:pt x="338034" y="381822"/>
                  <a:pt x="339932" y="378032"/>
                  <a:pt x="341324" y="373737"/>
                </a:cubicBezTo>
                <a:cubicBezTo>
                  <a:pt x="342716" y="369568"/>
                  <a:pt x="343349" y="365273"/>
                  <a:pt x="343349" y="360977"/>
                </a:cubicBezTo>
                <a:cubicBezTo>
                  <a:pt x="343349" y="356429"/>
                  <a:pt x="342589" y="352008"/>
                  <a:pt x="341197" y="347839"/>
                </a:cubicBezTo>
                <a:cubicBezTo>
                  <a:pt x="339805" y="343543"/>
                  <a:pt x="337780" y="339754"/>
                  <a:pt x="335123" y="336469"/>
                </a:cubicBezTo>
                <a:cubicBezTo>
                  <a:pt x="332465" y="333311"/>
                  <a:pt x="329302" y="330658"/>
                  <a:pt x="325505" y="328763"/>
                </a:cubicBezTo>
                <a:cubicBezTo>
                  <a:pt x="321582" y="326868"/>
                  <a:pt x="317406" y="325857"/>
                  <a:pt x="312597" y="325857"/>
                </a:cubicBezTo>
                <a:close/>
                <a:moveTo>
                  <a:pt x="187492" y="308300"/>
                </a:moveTo>
                <a:lnTo>
                  <a:pt x="207979" y="308300"/>
                </a:lnTo>
                <a:lnTo>
                  <a:pt x="207979" y="395716"/>
                </a:lnTo>
                <a:lnTo>
                  <a:pt x="261727" y="395716"/>
                </a:lnTo>
                <a:lnTo>
                  <a:pt x="261727" y="413654"/>
                </a:lnTo>
                <a:lnTo>
                  <a:pt x="187492" y="413654"/>
                </a:lnTo>
                <a:close/>
                <a:moveTo>
                  <a:pt x="424861" y="307665"/>
                </a:moveTo>
                <a:cubicBezTo>
                  <a:pt x="434728" y="307665"/>
                  <a:pt x="443204" y="309687"/>
                  <a:pt x="450288" y="313856"/>
                </a:cubicBezTo>
                <a:cubicBezTo>
                  <a:pt x="457372" y="318024"/>
                  <a:pt x="462685" y="323583"/>
                  <a:pt x="466227" y="330531"/>
                </a:cubicBezTo>
                <a:lnTo>
                  <a:pt x="451047" y="341901"/>
                </a:lnTo>
                <a:cubicBezTo>
                  <a:pt x="448264" y="336595"/>
                  <a:pt x="444595" y="332679"/>
                  <a:pt x="439788" y="329900"/>
                </a:cubicBezTo>
                <a:cubicBezTo>
                  <a:pt x="434981" y="327120"/>
                  <a:pt x="429795" y="325731"/>
                  <a:pt x="424102" y="325731"/>
                </a:cubicBezTo>
                <a:cubicBezTo>
                  <a:pt x="419675" y="325731"/>
                  <a:pt x="415627" y="326615"/>
                  <a:pt x="411832" y="328510"/>
                </a:cubicBezTo>
                <a:cubicBezTo>
                  <a:pt x="408164" y="330405"/>
                  <a:pt x="405001" y="332932"/>
                  <a:pt x="402345" y="336216"/>
                </a:cubicBezTo>
                <a:cubicBezTo>
                  <a:pt x="399815" y="339501"/>
                  <a:pt x="397791" y="343291"/>
                  <a:pt x="396273" y="347460"/>
                </a:cubicBezTo>
                <a:cubicBezTo>
                  <a:pt x="394881" y="351755"/>
                  <a:pt x="394122" y="356177"/>
                  <a:pt x="394122" y="360977"/>
                </a:cubicBezTo>
                <a:cubicBezTo>
                  <a:pt x="394122" y="365904"/>
                  <a:pt x="394881" y="370578"/>
                  <a:pt x="396526" y="374874"/>
                </a:cubicBezTo>
                <a:cubicBezTo>
                  <a:pt x="398044" y="379169"/>
                  <a:pt x="400321" y="382833"/>
                  <a:pt x="403104" y="385991"/>
                </a:cubicBezTo>
                <a:cubicBezTo>
                  <a:pt x="405760" y="389149"/>
                  <a:pt x="409049" y="391676"/>
                  <a:pt x="412971" y="393571"/>
                </a:cubicBezTo>
                <a:cubicBezTo>
                  <a:pt x="416766" y="395339"/>
                  <a:pt x="420814" y="396224"/>
                  <a:pt x="425367" y="396224"/>
                </a:cubicBezTo>
                <a:cubicBezTo>
                  <a:pt x="435487" y="396224"/>
                  <a:pt x="444722" y="391423"/>
                  <a:pt x="452944" y="381822"/>
                </a:cubicBezTo>
                <a:lnTo>
                  <a:pt x="452944" y="374495"/>
                </a:lnTo>
                <a:lnTo>
                  <a:pt x="431692" y="374495"/>
                </a:lnTo>
                <a:lnTo>
                  <a:pt x="431692" y="359461"/>
                </a:lnTo>
                <a:lnTo>
                  <a:pt x="469895" y="359461"/>
                </a:lnTo>
                <a:lnTo>
                  <a:pt x="469895" y="413658"/>
                </a:lnTo>
                <a:lnTo>
                  <a:pt x="452944" y="413658"/>
                </a:lnTo>
                <a:lnTo>
                  <a:pt x="452944" y="401782"/>
                </a:lnTo>
                <a:cubicBezTo>
                  <a:pt x="444469" y="410120"/>
                  <a:pt x="434728" y="414289"/>
                  <a:pt x="423470" y="414289"/>
                </a:cubicBezTo>
                <a:cubicBezTo>
                  <a:pt x="416639" y="414289"/>
                  <a:pt x="410061" y="412900"/>
                  <a:pt x="403989" y="410247"/>
                </a:cubicBezTo>
                <a:cubicBezTo>
                  <a:pt x="397917" y="407467"/>
                  <a:pt x="392604" y="403677"/>
                  <a:pt x="388177" y="398750"/>
                </a:cubicBezTo>
                <a:cubicBezTo>
                  <a:pt x="383623" y="393950"/>
                  <a:pt x="380081" y="388265"/>
                  <a:pt x="377424" y="381696"/>
                </a:cubicBezTo>
                <a:cubicBezTo>
                  <a:pt x="374768" y="375126"/>
                  <a:pt x="373503" y="368052"/>
                  <a:pt x="373503" y="360346"/>
                </a:cubicBezTo>
                <a:cubicBezTo>
                  <a:pt x="373503" y="353145"/>
                  <a:pt x="374768" y="346323"/>
                  <a:pt x="377424" y="340006"/>
                </a:cubicBezTo>
                <a:cubicBezTo>
                  <a:pt x="380081" y="333690"/>
                  <a:pt x="383623" y="328005"/>
                  <a:pt x="388303" y="323204"/>
                </a:cubicBezTo>
                <a:cubicBezTo>
                  <a:pt x="392857" y="318403"/>
                  <a:pt x="398297" y="314613"/>
                  <a:pt x="404495" y="311834"/>
                </a:cubicBezTo>
                <a:cubicBezTo>
                  <a:pt x="410820" y="309055"/>
                  <a:pt x="417525" y="307665"/>
                  <a:pt x="424861" y="307665"/>
                </a:cubicBezTo>
                <a:close/>
                <a:moveTo>
                  <a:pt x="312850" y="307665"/>
                </a:moveTo>
                <a:cubicBezTo>
                  <a:pt x="320570" y="307665"/>
                  <a:pt x="327530" y="309181"/>
                  <a:pt x="333731" y="312340"/>
                </a:cubicBezTo>
                <a:cubicBezTo>
                  <a:pt x="340058" y="315371"/>
                  <a:pt x="345373" y="319414"/>
                  <a:pt x="349929" y="324467"/>
                </a:cubicBezTo>
                <a:cubicBezTo>
                  <a:pt x="354358" y="329521"/>
                  <a:pt x="357775" y="335332"/>
                  <a:pt x="360306" y="341648"/>
                </a:cubicBezTo>
                <a:cubicBezTo>
                  <a:pt x="362711" y="348091"/>
                  <a:pt x="363976" y="354661"/>
                  <a:pt x="363976" y="361230"/>
                </a:cubicBezTo>
                <a:cubicBezTo>
                  <a:pt x="363976" y="368304"/>
                  <a:pt x="362711" y="375000"/>
                  <a:pt x="360053" y="381317"/>
                </a:cubicBezTo>
                <a:cubicBezTo>
                  <a:pt x="357522" y="387760"/>
                  <a:pt x="353979" y="393318"/>
                  <a:pt x="349423" y="398245"/>
                </a:cubicBezTo>
                <a:cubicBezTo>
                  <a:pt x="344867" y="403172"/>
                  <a:pt x="339426" y="407088"/>
                  <a:pt x="333098" y="409994"/>
                </a:cubicBezTo>
                <a:cubicBezTo>
                  <a:pt x="326771" y="412900"/>
                  <a:pt x="319811" y="414289"/>
                  <a:pt x="312471" y="414289"/>
                </a:cubicBezTo>
                <a:cubicBezTo>
                  <a:pt x="304751" y="414289"/>
                  <a:pt x="297665" y="412773"/>
                  <a:pt x="291464" y="409868"/>
                </a:cubicBezTo>
                <a:cubicBezTo>
                  <a:pt x="285136" y="406836"/>
                  <a:pt x="279695" y="402793"/>
                  <a:pt x="275265" y="397866"/>
                </a:cubicBezTo>
                <a:cubicBezTo>
                  <a:pt x="270710" y="392813"/>
                  <a:pt x="267293" y="387128"/>
                  <a:pt x="264762" y="380685"/>
                </a:cubicBezTo>
                <a:cubicBezTo>
                  <a:pt x="262357" y="374242"/>
                  <a:pt x="261092" y="367673"/>
                  <a:pt x="261092" y="360977"/>
                </a:cubicBezTo>
                <a:cubicBezTo>
                  <a:pt x="261092" y="353903"/>
                  <a:pt x="262357" y="347207"/>
                  <a:pt x="265015" y="340764"/>
                </a:cubicBezTo>
                <a:cubicBezTo>
                  <a:pt x="267673" y="334448"/>
                  <a:pt x="271216" y="328763"/>
                  <a:pt x="275898" y="323709"/>
                </a:cubicBezTo>
                <a:cubicBezTo>
                  <a:pt x="280454" y="318782"/>
                  <a:pt x="285896" y="314866"/>
                  <a:pt x="292223" y="311961"/>
                </a:cubicBezTo>
                <a:cubicBezTo>
                  <a:pt x="298550" y="309055"/>
                  <a:pt x="305511" y="307665"/>
                  <a:pt x="312850" y="307665"/>
                </a:cubicBezTo>
                <a:close/>
                <a:moveTo>
                  <a:pt x="149292" y="263866"/>
                </a:moveTo>
                <a:lnTo>
                  <a:pt x="149292" y="470513"/>
                </a:lnTo>
                <a:lnTo>
                  <a:pt x="503543" y="470513"/>
                </a:lnTo>
                <a:lnTo>
                  <a:pt x="503543" y="263866"/>
                </a:lnTo>
                <a:close/>
                <a:moveTo>
                  <a:pt x="0" y="0"/>
                </a:moveTo>
                <a:lnTo>
                  <a:pt x="332237" y="0"/>
                </a:lnTo>
                <a:lnTo>
                  <a:pt x="472293" y="131112"/>
                </a:lnTo>
                <a:lnTo>
                  <a:pt x="472293" y="213341"/>
                </a:lnTo>
                <a:lnTo>
                  <a:pt x="554150" y="213341"/>
                </a:lnTo>
                <a:lnTo>
                  <a:pt x="554150" y="521038"/>
                </a:lnTo>
                <a:lnTo>
                  <a:pt x="472293" y="521038"/>
                </a:lnTo>
                <a:lnTo>
                  <a:pt x="472293" y="606298"/>
                </a:lnTo>
                <a:lnTo>
                  <a:pt x="0" y="606298"/>
                </a:lnTo>
                <a:close/>
              </a:path>
            </a:pathLst>
          </a:custGeom>
          <a:solidFill>
            <a:schemeClr val="accent1"/>
          </a:solidFill>
          <a:ln>
            <a:noFill/>
          </a:ln>
        </p:spPr>
      </p:sp>
      <p:sp>
        <p:nvSpPr>
          <p:cNvPr id="23" name="TextBox 13">
            <a:extLst>
              <a:ext uri="{FF2B5EF4-FFF2-40B4-BE49-F238E27FC236}">
                <a16:creationId xmlns:a16="http://schemas.microsoft.com/office/drawing/2014/main" id="{1F3682D4-7EC3-4E69-8A79-FEBCB374457B}"/>
              </a:ext>
            </a:extLst>
          </p:cNvPr>
          <p:cNvSpPr txBox="1"/>
          <p:nvPr/>
        </p:nvSpPr>
        <p:spPr>
          <a:xfrm>
            <a:off x="296526" y="3125869"/>
            <a:ext cx="1711829" cy="400110"/>
          </a:xfrm>
          <a:prstGeom prst="rect">
            <a:avLst/>
          </a:prstGeom>
          <a:solidFill>
            <a:schemeClr val="accent5">
              <a:lumMod val="40000"/>
              <a:lumOff val="60000"/>
            </a:schemeClr>
          </a:solidFill>
          <a:effectLst>
            <a:outerShdw blurRad="50800" dist="38100" dir="5400000" algn="t" rotWithShape="0">
              <a:prstClr val="black">
                <a:alpha val="40000"/>
              </a:prstClr>
            </a:outerShdw>
          </a:effectLst>
        </p:spPr>
        <p:txBody>
          <a:bodyPr wrap="square" rtlCol="0">
            <a:spAutoFit/>
          </a:bodyPr>
          <a:lstStyle/>
          <a:p>
            <a:pPr algn="ctr"/>
            <a:r>
              <a:rPr lang="zh-CN" altLang="en-US" sz="2000" b="1">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容灾备份</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25" name="文本框 24">
            <a:extLst>
              <a:ext uri="{FF2B5EF4-FFF2-40B4-BE49-F238E27FC236}">
                <a16:creationId xmlns:a16="http://schemas.microsoft.com/office/drawing/2014/main" id="{45A98BF3-C5BD-4338-A0AC-F8D555923E68}"/>
              </a:ext>
            </a:extLst>
          </p:cNvPr>
          <p:cNvSpPr txBox="1"/>
          <p:nvPr/>
        </p:nvSpPr>
        <p:spPr>
          <a:xfrm>
            <a:off x="319028" y="4675231"/>
            <a:ext cx="1666824" cy="1477328"/>
          </a:xfrm>
          <a:prstGeom prst="rect">
            <a:avLst/>
          </a:prstGeom>
          <a:solidFill>
            <a:schemeClr val="accent4">
              <a:lumMod val="40000"/>
              <a:lumOff val="60000"/>
            </a:schemeClr>
          </a:solidFill>
        </p:spPr>
        <p:txBody>
          <a:bodyPr wrap="square">
            <a:spAutoFit/>
          </a:bodyPr>
          <a:lstStyle/>
          <a:p>
            <a:r>
              <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需求：</a:t>
            </a:r>
            <a:endParaRPr lang="en-US" altLang="zh-CN">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a:p>
            <a:pPr algn="ctr"/>
            <a:r>
              <a:rPr lang="zh-CN" altLang="en-US" b="1">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高可靠性</a:t>
            </a:r>
            <a:endParaRPr lang="en-US" altLang="zh-CN" b="1">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a:p>
            <a:pPr algn="ctr"/>
            <a:r>
              <a:rPr lang="en-US" altLang="zh-CN" b="1">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快速恢复</a:t>
            </a:r>
          </a:p>
          <a:p>
            <a:r>
              <a:rPr lang="zh-CN" altLang="en-US">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具体内容参照</a:t>
            </a:r>
            <a:endParaRPr lang="en-US" altLang="zh-CN">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a:p>
            <a:r>
              <a:rPr lang="en-US" altLang="zh-CN">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zh-CN" altLang="en-US">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存储规范</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endParaRPr lang="en-US" altLang="zh-CN">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29" name="文本框 28">
            <a:extLst>
              <a:ext uri="{FF2B5EF4-FFF2-40B4-BE49-F238E27FC236}">
                <a16:creationId xmlns:a16="http://schemas.microsoft.com/office/drawing/2014/main" id="{0B6FEB48-D469-43F5-8640-9CE5FD985E90}"/>
              </a:ext>
            </a:extLst>
          </p:cNvPr>
          <p:cNvSpPr txBox="1"/>
          <p:nvPr/>
        </p:nvSpPr>
        <p:spPr>
          <a:xfrm>
            <a:off x="2477220" y="4180400"/>
            <a:ext cx="2268000" cy="338554"/>
          </a:xfrm>
          <a:prstGeom prst="rect">
            <a:avLst/>
          </a:prstGeom>
          <a:solidFill>
            <a:schemeClr val="accent2">
              <a:lumMod val="20000"/>
              <a:lumOff val="80000"/>
            </a:schemeClr>
          </a:solidFill>
        </p:spPr>
        <p:txBody>
          <a:bodyPr wrap="square">
            <a:spAutoFit/>
          </a:bodyPr>
          <a:lstStyle>
            <a:defPPr>
              <a:defRPr lang="zh-CN"/>
            </a:defPPr>
            <a:lvl1pPr algn="ctr">
              <a:defRPr sz="16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b="1">
                <a:sym typeface="Times New Roman" panose="02020603050405020304" pitchFamily="18" charset="0"/>
              </a:rPr>
              <a:t>定义主变量、辅助变量</a:t>
            </a:r>
            <a:endParaRPr lang="en-US" altLang="zh-CN" b="1" dirty="0">
              <a:sym typeface="Times New Roman" panose="02020603050405020304" pitchFamily="18" charset="0"/>
            </a:endParaRPr>
          </a:p>
        </p:txBody>
      </p:sp>
      <p:sp>
        <p:nvSpPr>
          <p:cNvPr id="30" name="文本框 29">
            <a:extLst>
              <a:ext uri="{FF2B5EF4-FFF2-40B4-BE49-F238E27FC236}">
                <a16:creationId xmlns:a16="http://schemas.microsoft.com/office/drawing/2014/main" id="{6221E0EA-BBFF-4CAF-928E-A84260CBE4A4}"/>
              </a:ext>
            </a:extLst>
          </p:cNvPr>
          <p:cNvSpPr txBox="1"/>
          <p:nvPr/>
        </p:nvSpPr>
        <p:spPr>
          <a:xfrm>
            <a:off x="2477220" y="3678802"/>
            <a:ext cx="2268000" cy="338554"/>
          </a:xfrm>
          <a:prstGeom prst="rect">
            <a:avLst/>
          </a:prstGeom>
          <a:solidFill>
            <a:schemeClr val="accent2">
              <a:lumMod val="20000"/>
              <a:lumOff val="80000"/>
            </a:schemeClr>
          </a:solidFill>
        </p:spPr>
        <p:txBody>
          <a:bodyPr wrap="square">
            <a:spAutoFit/>
          </a:bodyPr>
          <a:lstStyle>
            <a:defPPr>
              <a:defRPr lang="zh-CN"/>
            </a:defPPr>
            <a:lvl1pPr algn="ctr">
              <a:defRPr sz="16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b="1">
                <a:sym typeface="Times New Roman" panose="02020603050405020304" pitchFamily="18" charset="0"/>
              </a:rPr>
              <a:t>开发参数管理</a:t>
            </a:r>
            <a:r>
              <a:rPr lang="en-US" altLang="zh-CN" b="1">
                <a:sym typeface="Times New Roman" panose="02020603050405020304" pitchFamily="18" charset="0"/>
              </a:rPr>
              <a:t>API</a:t>
            </a:r>
            <a:endParaRPr lang="en-US" altLang="zh-CN" b="1" dirty="0">
              <a:sym typeface="Times New Roman" panose="02020603050405020304" pitchFamily="18" charset="0"/>
            </a:endParaRPr>
          </a:p>
        </p:txBody>
      </p:sp>
      <p:cxnSp>
        <p:nvCxnSpPr>
          <p:cNvPr id="31" name="直接箭头连接符 30">
            <a:extLst>
              <a:ext uri="{FF2B5EF4-FFF2-40B4-BE49-F238E27FC236}">
                <a16:creationId xmlns:a16="http://schemas.microsoft.com/office/drawing/2014/main" id="{CCEC7D13-5DE7-4F3B-9ACE-DAF29119DA4B}"/>
              </a:ext>
            </a:extLst>
          </p:cNvPr>
          <p:cNvCxnSpPr>
            <a:cxnSpLocks/>
            <a:stCxn id="30" idx="2"/>
            <a:endCxn id="29" idx="0"/>
          </p:cNvCxnSpPr>
          <p:nvPr/>
        </p:nvCxnSpPr>
        <p:spPr>
          <a:xfrm>
            <a:off x="3611220" y="4017356"/>
            <a:ext cx="0" cy="16304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4F672054-844A-47E1-B0C4-5D7D5E4DDEE7}"/>
              </a:ext>
            </a:extLst>
          </p:cNvPr>
          <p:cNvSpPr txBox="1"/>
          <p:nvPr/>
        </p:nvSpPr>
        <p:spPr>
          <a:xfrm>
            <a:off x="2477220" y="5183596"/>
            <a:ext cx="2268000" cy="338554"/>
          </a:xfrm>
          <a:prstGeom prst="rect">
            <a:avLst/>
          </a:prstGeom>
          <a:solidFill>
            <a:schemeClr val="accent2">
              <a:lumMod val="20000"/>
              <a:lumOff val="80000"/>
            </a:schemeClr>
          </a:solidFill>
        </p:spPr>
        <p:txBody>
          <a:bodyPr wrap="square">
            <a:spAutoFit/>
          </a:bodyPr>
          <a:lstStyle>
            <a:defPPr>
              <a:defRPr lang="zh-CN"/>
            </a:defPPr>
            <a:lvl1pPr algn="ctr">
              <a:defRPr sz="16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b="1">
                <a:sym typeface="Times New Roman" panose="02020603050405020304" pitchFamily="18" charset="0"/>
              </a:rPr>
              <a:t>构建变量键映射关系</a:t>
            </a:r>
            <a:endParaRPr lang="en-US" altLang="zh-CN" b="1" dirty="0">
              <a:sym typeface="Times New Roman" panose="02020603050405020304" pitchFamily="18" charset="0"/>
            </a:endParaRPr>
          </a:p>
        </p:txBody>
      </p:sp>
      <p:sp>
        <p:nvSpPr>
          <p:cNvPr id="33" name="文本框 32">
            <a:extLst>
              <a:ext uri="{FF2B5EF4-FFF2-40B4-BE49-F238E27FC236}">
                <a16:creationId xmlns:a16="http://schemas.microsoft.com/office/drawing/2014/main" id="{DA65A6D5-3B49-4603-BAFB-FBCDF1F4CCDA}"/>
              </a:ext>
            </a:extLst>
          </p:cNvPr>
          <p:cNvSpPr txBox="1"/>
          <p:nvPr/>
        </p:nvSpPr>
        <p:spPr>
          <a:xfrm>
            <a:off x="2477220" y="4681998"/>
            <a:ext cx="2268000" cy="338554"/>
          </a:xfrm>
          <a:prstGeom prst="rect">
            <a:avLst/>
          </a:prstGeom>
          <a:solidFill>
            <a:schemeClr val="accent2">
              <a:lumMod val="20000"/>
              <a:lumOff val="80000"/>
            </a:schemeClr>
          </a:solidFill>
        </p:spPr>
        <p:txBody>
          <a:bodyPr wrap="square">
            <a:spAutoFit/>
          </a:bodyPr>
          <a:lstStyle>
            <a:defPPr>
              <a:defRPr lang="zh-CN"/>
            </a:defPPr>
            <a:lvl1pPr algn="ctr">
              <a:defRPr sz="16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b="1">
                <a:sym typeface="Times New Roman" panose="02020603050405020304" pitchFamily="18" charset="0"/>
              </a:rPr>
              <a:t>构建参数更新逻辑</a:t>
            </a:r>
            <a:endParaRPr lang="en-US" altLang="zh-CN" b="1" dirty="0">
              <a:sym typeface="Times New Roman" panose="02020603050405020304" pitchFamily="18" charset="0"/>
            </a:endParaRPr>
          </a:p>
        </p:txBody>
      </p:sp>
      <p:cxnSp>
        <p:nvCxnSpPr>
          <p:cNvPr id="34" name="直接箭头连接符 33">
            <a:extLst>
              <a:ext uri="{FF2B5EF4-FFF2-40B4-BE49-F238E27FC236}">
                <a16:creationId xmlns:a16="http://schemas.microsoft.com/office/drawing/2014/main" id="{5DA46FA7-20D1-4F16-B2DF-13753A71FB84}"/>
              </a:ext>
            </a:extLst>
          </p:cNvPr>
          <p:cNvCxnSpPr>
            <a:cxnSpLocks/>
            <a:stCxn id="33" idx="2"/>
            <a:endCxn id="32" idx="0"/>
          </p:cNvCxnSpPr>
          <p:nvPr/>
        </p:nvCxnSpPr>
        <p:spPr>
          <a:xfrm>
            <a:off x="3611220" y="5020552"/>
            <a:ext cx="0" cy="16304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CA233199-9AA8-4029-BCA4-39FA324C07D5}"/>
              </a:ext>
            </a:extLst>
          </p:cNvPr>
          <p:cNvSpPr txBox="1"/>
          <p:nvPr/>
        </p:nvSpPr>
        <p:spPr>
          <a:xfrm>
            <a:off x="2477220" y="6186791"/>
            <a:ext cx="2268000" cy="338554"/>
          </a:xfrm>
          <a:prstGeom prst="rect">
            <a:avLst/>
          </a:prstGeom>
          <a:solidFill>
            <a:schemeClr val="accent2">
              <a:lumMod val="20000"/>
              <a:lumOff val="80000"/>
            </a:schemeClr>
          </a:solidFill>
        </p:spPr>
        <p:txBody>
          <a:bodyPr wrap="square">
            <a:spAutoFit/>
          </a:bodyPr>
          <a:lstStyle>
            <a:defPPr>
              <a:defRPr lang="zh-CN"/>
            </a:defPPr>
            <a:lvl1pPr algn="ctr">
              <a:defRPr sz="16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b="1">
                <a:sym typeface="Times New Roman" panose="02020603050405020304" pitchFamily="18" charset="0"/>
              </a:rPr>
              <a:t>更新数据推送</a:t>
            </a:r>
            <a:endParaRPr lang="en-US" altLang="zh-CN" b="1" dirty="0">
              <a:sym typeface="Times New Roman" panose="02020603050405020304" pitchFamily="18" charset="0"/>
            </a:endParaRPr>
          </a:p>
        </p:txBody>
      </p:sp>
      <p:sp>
        <p:nvSpPr>
          <p:cNvPr id="39" name="文本框 38">
            <a:extLst>
              <a:ext uri="{FF2B5EF4-FFF2-40B4-BE49-F238E27FC236}">
                <a16:creationId xmlns:a16="http://schemas.microsoft.com/office/drawing/2014/main" id="{9CD9F14D-EBF3-4DF9-9E2B-BD91A92A652B}"/>
              </a:ext>
            </a:extLst>
          </p:cNvPr>
          <p:cNvSpPr txBox="1"/>
          <p:nvPr/>
        </p:nvSpPr>
        <p:spPr>
          <a:xfrm>
            <a:off x="2477220" y="5685194"/>
            <a:ext cx="2268000" cy="338554"/>
          </a:xfrm>
          <a:prstGeom prst="rect">
            <a:avLst/>
          </a:prstGeom>
          <a:solidFill>
            <a:schemeClr val="accent2">
              <a:lumMod val="20000"/>
              <a:lumOff val="80000"/>
            </a:schemeClr>
          </a:solidFill>
        </p:spPr>
        <p:txBody>
          <a:bodyPr wrap="square">
            <a:spAutoFit/>
          </a:bodyPr>
          <a:lstStyle>
            <a:defPPr>
              <a:defRPr lang="zh-CN"/>
            </a:defPPr>
            <a:lvl1pPr algn="ctr">
              <a:defRPr sz="16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b="1">
                <a:sym typeface="Times New Roman" panose="02020603050405020304" pitchFamily="18" charset="0"/>
              </a:rPr>
              <a:t>运行并产生更新数据</a:t>
            </a:r>
            <a:endParaRPr lang="en-US" altLang="zh-CN" b="1" dirty="0">
              <a:sym typeface="Times New Roman" panose="02020603050405020304" pitchFamily="18" charset="0"/>
            </a:endParaRPr>
          </a:p>
        </p:txBody>
      </p:sp>
      <p:cxnSp>
        <p:nvCxnSpPr>
          <p:cNvPr id="40" name="直接箭头连接符 39">
            <a:extLst>
              <a:ext uri="{FF2B5EF4-FFF2-40B4-BE49-F238E27FC236}">
                <a16:creationId xmlns:a16="http://schemas.microsoft.com/office/drawing/2014/main" id="{0642F9B4-3ED2-49A4-9BC8-C2FA03BA5201}"/>
              </a:ext>
            </a:extLst>
          </p:cNvPr>
          <p:cNvCxnSpPr>
            <a:cxnSpLocks/>
            <a:stCxn id="39" idx="2"/>
            <a:endCxn id="35" idx="0"/>
          </p:cNvCxnSpPr>
          <p:nvPr/>
        </p:nvCxnSpPr>
        <p:spPr>
          <a:xfrm>
            <a:off x="3611220" y="6023748"/>
            <a:ext cx="0" cy="1630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FCEA7F6B-5915-4464-AD3E-9C04EA66D206}"/>
              </a:ext>
            </a:extLst>
          </p:cNvPr>
          <p:cNvCxnSpPr>
            <a:cxnSpLocks/>
          </p:cNvCxnSpPr>
          <p:nvPr/>
        </p:nvCxnSpPr>
        <p:spPr>
          <a:xfrm>
            <a:off x="3617466" y="4504400"/>
            <a:ext cx="0" cy="1775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5D728151-9263-413D-9BB1-1665D514DDF4}"/>
              </a:ext>
            </a:extLst>
          </p:cNvPr>
          <p:cNvCxnSpPr>
            <a:cxnSpLocks/>
          </p:cNvCxnSpPr>
          <p:nvPr/>
        </p:nvCxnSpPr>
        <p:spPr>
          <a:xfrm>
            <a:off x="3611220" y="5507596"/>
            <a:ext cx="0" cy="1775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E014ECB6-3100-4101-A523-025E0B35B7BB}"/>
              </a:ext>
            </a:extLst>
          </p:cNvPr>
          <p:cNvSpPr/>
          <p:nvPr/>
        </p:nvSpPr>
        <p:spPr>
          <a:xfrm>
            <a:off x="225606" y="1271726"/>
            <a:ext cx="8578378" cy="1755880"/>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17" name="组合 16">
            <a:extLst>
              <a:ext uri="{FF2B5EF4-FFF2-40B4-BE49-F238E27FC236}">
                <a16:creationId xmlns:a16="http://schemas.microsoft.com/office/drawing/2014/main" id="{3C97FD6C-DA2D-4294-B920-38632B80F0A5}"/>
              </a:ext>
            </a:extLst>
          </p:cNvPr>
          <p:cNvGrpSpPr/>
          <p:nvPr/>
        </p:nvGrpSpPr>
        <p:grpSpPr>
          <a:xfrm>
            <a:off x="237483" y="3767454"/>
            <a:ext cx="1829914" cy="613623"/>
            <a:chOff x="362210" y="3733724"/>
            <a:chExt cx="1829914" cy="613623"/>
          </a:xfrm>
        </p:grpSpPr>
        <p:sp>
          <p:nvSpPr>
            <p:cNvPr id="58" name="iconfont-10405-5062044">
              <a:extLst>
                <a:ext uri="{FF2B5EF4-FFF2-40B4-BE49-F238E27FC236}">
                  <a16:creationId xmlns:a16="http://schemas.microsoft.com/office/drawing/2014/main" id="{9885B360-4A11-4123-A0BF-6256EEA4597D}"/>
                </a:ext>
              </a:extLst>
            </p:cNvPr>
            <p:cNvSpPr>
              <a:spLocks noChangeAspect="1"/>
            </p:cNvSpPr>
            <p:nvPr/>
          </p:nvSpPr>
          <p:spPr bwMode="auto">
            <a:xfrm>
              <a:off x="362210" y="3738583"/>
              <a:ext cx="609685" cy="608764"/>
            </a:xfrm>
            <a:custGeom>
              <a:avLst/>
              <a:gdLst>
                <a:gd name="T0" fmla="*/ 2482 w 6827"/>
                <a:gd name="T1" fmla="*/ 931 h 6827"/>
                <a:gd name="T2" fmla="*/ 2172 w 6827"/>
                <a:gd name="T3" fmla="*/ 1241 h 6827"/>
                <a:gd name="T4" fmla="*/ 0 w 6827"/>
                <a:gd name="T5" fmla="*/ 3413 h 6827"/>
                <a:gd name="T6" fmla="*/ 0 w 6827"/>
                <a:gd name="T7" fmla="*/ 5896 h 6827"/>
                <a:gd name="T8" fmla="*/ 4344 w 6827"/>
                <a:gd name="T9" fmla="*/ 5896 h 6827"/>
                <a:gd name="T10" fmla="*/ 4655 w 6827"/>
                <a:gd name="T11" fmla="*/ 5585 h 6827"/>
                <a:gd name="T12" fmla="*/ 6827 w 6827"/>
                <a:gd name="T13" fmla="*/ 3413 h 6827"/>
                <a:gd name="T14" fmla="*/ 6827 w 6827"/>
                <a:gd name="T15" fmla="*/ 931 h 6827"/>
                <a:gd name="T16" fmla="*/ 2172 w 6827"/>
                <a:gd name="T17" fmla="*/ 1862 h 6827"/>
                <a:gd name="T18" fmla="*/ 2764 w 6827"/>
                <a:gd name="T19" fmla="*/ 1896 h 6827"/>
                <a:gd name="T20" fmla="*/ 2172 w 6827"/>
                <a:gd name="T21" fmla="*/ 2482 h 6827"/>
                <a:gd name="T22" fmla="*/ 2172 w 6827"/>
                <a:gd name="T23" fmla="*/ 1862 h 6827"/>
                <a:gd name="T24" fmla="*/ 2172 w 6827"/>
                <a:gd name="T25" fmla="*/ 6206 h 6827"/>
                <a:gd name="T26" fmla="*/ 621 w 6827"/>
                <a:gd name="T27" fmla="*/ 5338 h 6827"/>
                <a:gd name="T28" fmla="*/ 3724 w 6827"/>
                <a:gd name="T29" fmla="*/ 5338 h 6827"/>
                <a:gd name="T30" fmla="*/ 3724 w 6827"/>
                <a:gd name="T31" fmla="*/ 4628 h 6827"/>
                <a:gd name="T32" fmla="*/ 621 w 6827"/>
                <a:gd name="T33" fmla="*/ 4628 h 6827"/>
                <a:gd name="T34" fmla="*/ 2172 w 6827"/>
                <a:gd name="T35" fmla="*/ 4344 h 6827"/>
                <a:gd name="T36" fmla="*/ 3724 w 6827"/>
                <a:gd name="T37" fmla="*/ 4628 h 6827"/>
                <a:gd name="T38" fmla="*/ 2172 w 6827"/>
                <a:gd name="T39" fmla="*/ 3724 h 6827"/>
                <a:gd name="T40" fmla="*/ 621 w 6827"/>
                <a:gd name="T41" fmla="*/ 2855 h 6827"/>
                <a:gd name="T42" fmla="*/ 3724 w 6827"/>
                <a:gd name="T43" fmla="*/ 2855 h 6827"/>
                <a:gd name="T44" fmla="*/ 3131 w 6827"/>
                <a:gd name="T45" fmla="*/ 931 h 6827"/>
                <a:gd name="T46" fmla="*/ 6178 w 6827"/>
                <a:gd name="T47" fmla="*/ 931 h 6827"/>
                <a:gd name="T48" fmla="*/ 3131 w 6827"/>
                <a:gd name="T49" fmla="*/ 931 h 6827"/>
                <a:gd name="T50" fmla="*/ 6206 w 6827"/>
                <a:gd name="T51" fmla="*/ 1614 h 6827"/>
                <a:gd name="T52" fmla="*/ 4655 w 6827"/>
                <a:gd name="T53" fmla="*/ 2482 h 6827"/>
                <a:gd name="T54" fmla="*/ 4344 w 6827"/>
                <a:gd name="T55" fmla="*/ 2172 h 6827"/>
                <a:gd name="T56" fmla="*/ 4655 w 6827"/>
                <a:gd name="T57" fmla="*/ 1862 h 6827"/>
                <a:gd name="T58" fmla="*/ 4344 w 6827"/>
                <a:gd name="T59" fmla="*/ 3413 h 6827"/>
                <a:gd name="T60" fmla="*/ 4655 w 6827"/>
                <a:gd name="T61" fmla="*/ 3103 h 6827"/>
                <a:gd name="T62" fmla="*/ 6206 w 6827"/>
                <a:gd name="T63" fmla="*/ 3387 h 6827"/>
                <a:gd name="T64" fmla="*/ 4344 w 6827"/>
                <a:gd name="T65" fmla="*/ 3714 h 6827"/>
                <a:gd name="T66" fmla="*/ 4655 w 6827"/>
                <a:gd name="T67" fmla="*/ 4965 h 6827"/>
                <a:gd name="T68" fmla="*/ 4344 w 6827"/>
                <a:gd name="T69" fmla="*/ 4655 h 6827"/>
                <a:gd name="T70" fmla="*/ 4655 w 6827"/>
                <a:gd name="T71" fmla="*/ 4344 h 6827"/>
                <a:gd name="T72" fmla="*/ 6206 w 6827"/>
                <a:gd name="T73" fmla="*/ 462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827" h="6827">
                  <a:moveTo>
                    <a:pt x="4655" y="0"/>
                  </a:moveTo>
                  <a:cubicBezTo>
                    <a:pt x="3573" y="0"/>
                    <a:pt x="2482" y="288"/>
                    <a:pt x="2482" y="931"/>
                  </a:cubicBezTo>
                  <a:lnTo>
                    <a:pt x="2482" y="1249"/>
                  </a:lnTo>
                  <a:cubicBezTo>
                    <a:pt x="2380" y="1244"/>
                    <a:pt x="2276" y="1241"/>
                    <a:pt x="2172" y="1241"/>
                  </a:cubicBezTo>
                  <a:cubicBezTo>
                    <a:pt x="1091" y="1241"/>
                    <a:pt x="0" y="1529"/>
                    <a:pt x="0" y="2172"/>
                  </a:cubicBezTo>
                  <a:lnTo>
                    <a:pt x="0" y="3413"/>
                  </a:lnTo>
                  <a:lnTo>
                    <a:pt x="0" y="4655"/>
                  </a:lnTo>
                  <a:lnTo>
                    <a:pt x="0" y="5896"/>
                  </a:lnTo>
                  <a:cubicBezTo>
                    <a:pt x="0" y="6539"/>
                    <a:pt x="1091" y="6827"/>
                    <a:pt x="2172" y="6827"/>
                  </a:cubicBezTo>
                  <a:cubicBezTo>
                    <a:pt x="3253" y="6827"/>
                    <a:pt x="4344" y="6539"/>
                    <a:pt x="4344" y="5896"/>
                  </a:cubicBezTo>
                  <a:lnTo>
                    <a:pt x="4344" y="5577"/>
                  </a:lnTo>
                  <a:cubicBezTo>
                    <a:pt x="4446" y="5583"/>
                    <a:pt x="4550" y="5585"/>
                    <a:pt x="4655" y="5585"/>
                  </a:cubicBezTo>
                  <a:cubicBezTo>
                    <a:pt x="5736" y="5585"/>
                    <a:pt x="6827" y="5298"/>
                    <a:pt x="6827" y="4655"/>
                  </a:cubicBezTo>
                  <a:lnTo>
                    <a:pt x="6827" y="3413"/>
                  </a:lnTo>
                  <a:lnTo>
                    <a:pt x="6827" y="2172"/>
                  </a:lnTo>
                  <a:lnTo>
                    <a:pt x="6827" y="931"/>
                  </a:lnTo>
                  <a:cubicBezTo>
                    <a:pt x="6827" y="288"/>
                    <a:pt x="5736" y="0"/>
                    <a:pt x="4655" y="0"/>
                  </a:cubicBezTo>
                  <a:close/>
                  <a:moveTo>
                    <a:pt x="2172" y="1862"/>
                  </a:moveTo>
                  <a:cubicBezTo>
                    <a:pt x="2387" y="1862"/>
                    <a:pt x="2580" y="1874"/>
                    <a:pt x="2752" y="1894"/>
                  </a:cubicBezTo>
                  <a:cubicBezTo>
                    <a:pt x="2756" y="1895"/>
                    <a:pt x="2760" y="1895"/>
                    <a:pt x="2764" y="1896"/>
                  </a:cubicBezTo>
                  <a:cubicBezTo>
                    <a:pt x="3272" y="1957"/>
                    <a:pt x="3587" y="2087"/>
                    <a:pt x="3695" y="2172"/>
                  </a:cubicBezTo>
                  <a:cubicBezTo>
                    <a:pt x="3550" y="2287"/>
                    <a:pt x="3030" y="2482"/>
                    <a:pt x="2172" y="2482"/>
                  </a:cubicBezTo>
                  <a:cubicBezTo>
                    <a:pt x="1314" y="2482"/>
                    <a:pt x="794" y="2287"/>
                    <a:pt x="649" y="2172"/>
                  </a:cubicBezTo>
                  <a:cubicBezTo>
                    <a:pt x="794" y="2057"/>
                    <a:pt x="1314" y="1862"/>
                    <a:pt x="2172" y="1862"/>
                  </a:cubicBezTo>
                  <a:close/>
                  <a:moveTo>
                    <a:pt x="3724" y="5869"/>
                  </a:moveTo>
                  <a:cubicBezTo>
                    <a:pt x="3632" y="5977"/>
                    <a:pt x="3100" y="6206"/>
                    <a:pt x="2172" y="6206"/>
                  </a:cubicBezTo>
                  <a:cubicBezTo>
                    <a:pt x="1245" y="6206"/>
                    <a:pt x="712" y="5977"/>
                    <a:pt x="621" y="5869"/>
                  </a:cubicBezTo>
                  <a:lnTo>
                    <a:pt x="621" y="5338"/>
                  </a:lnTo>
                  <a:cubicBezTo>
                    <a:pt x="1034" y="5506"/>
                    <a:pt x="1605" y="5585"/>
                    <a:pt x="2172" y="5585"/>
                  </a:cubicBezTo>
                  <a:cubicBezTo>
                    <a:pt x="2740" y="5585"/>
                    <a:pt x="3310" y="5506"/>
                    <a:pt x="3724" y="5338"/>
                  </a:cubicBezTo>
                  <a:lnTo>
                    <a:pt x="3724" y="5869"/>
                  </a:lnTo>
                  <a:close/>
                  <a:moveTo>
                    <a:pt x="3724" y="4628"/>
                  </a:moveTo>
                  <a:cubicBezTo>
                    <a:pt x="3632" y="4736"/>
                    <a:pt x="3100" y="4965"/>
                    <a:pt x="2172" y="4965"/>
                  </a:cubicBezTo>
                  <a:cubicBezTo>
                    <a:pt x="1245" y="4965"/>
                    <a:pt x="712" y="4736"/>
                    <a:pt x="621" y="4628"/>
                  </a:cubicBezTo>
                  <a:lnTo>
                    <a:pt x="621" y="4096"/>
                  </a:lnTo>
                  <a:cubicBezTo>
                    <a:pt x="1034" y="4265"/>
                    <a:pt x="1605" y="4344"/>
                    <a:pt x="2172" y="4344"/>
                  </a:cubicBezTo>
                  <a:cubicBezTo>
                    <a:pt x="2740" y="4344"/>
                    <a:pt x="3310" y="4265"/>
                    <a:pt x="3724" y="4096"/>
                  </a:cubicBezTo>
                  <a:lnTo>
                    <a:pt x="3724" y="4628"/>
                  </a:lnTo>
                  <a:close/>
                  <a:moveTo>
                    <a:pt x="3724" y="3387"/>
                  </a:moveTo>
                  <a:cubicBezTo>
                    <a:pt x="3632" y="3495"/>
                    <a:pt x="3100" y="3724"/>
                    <a:pt x="2172" y="3724"/>
                  </a:cubicBezTo>
                  <a:cubicBezTo>
                    <a:pt x="1245" y="3724"/>
                    <a:pt x="712" y="3495"/>
                    <a:pt x="621" y="3387"/>
                  </a:cubicBezTo>
                  <a:lnTo>
                    <a:pt x="621" y="2855"/>
                  </a:lnTo>
                  <a:cubicBezTo>
                    <a:pt x="1034" y="3024"/>
                    <a:pt x="1605" y="3103"/>
                    <a:pt x="2172" y="3103"/>
                  </a:cubicBezTo>
                  <a:cubicBezTo>
                    <a:pt x="2740" y="3103"/>
                    <a:pt x="3310" y="3024"/>
                    <a:pt x="3724" y="2855"/>
                  </a:cubicBezTo>
                  <a:lnTo>
                    <a:pt x="3724" y="3387"/>
                  </a:lnTo>
                  <a:close/>
                  <a:moveTo>
                    <a:pt x="3131" y="931"/>
                  </a:moveTo>
                  <a:cubicBezTo>
                    <a:pt x="3277" y="816"/>
                    <a:pt x="3797" y="621"/>
                    <a:pt x="4655" y="621"/>
                  </a:cubicBezTo>
                  <a:cubicBezTo>
                    <a:pt x="5512" y="621"/>
                    <a:pt x="6032" y="816"/>
                    <a:pt x="6178" y="931"/>
                  </a:cubicBezTo>
                  <a:cubicBezTo>
                    <a:pt x="6032" y="1046"/>
                    <a:pt x="5512" y="1241"/>
                    <a:pt x="4655" y="1241"/>
                  </a:cubicBezTo>
                  <a:cubicBezTo>
                    <a:pt x="3797" y="1241"/>
                    <a:pt x="3277" y="1046"/>
                    <a:pt x="3131" y="931"/>
                  </a:cubicBezTo>
                  <a:close/>
                  <a:moveTo>
                    <a:pt x="4655" y="1862"/>
                  </a:moveTo>
                  <a:cubicBezTo>
                    <a:pt x="5222" y="1862"/>
                    <a:pt x="5792" y="1782"/>
                    <a:pt x="6206" y="1614"/>
                  </a:cubicBezTo>
                  <a:lnTo>
                    <a:pt x="6206" y="2146"/>
                  </a:lnTo>
                  <a:cubicBezTo>
                    <a:pt x="6115" y="2254"/>
                    <a:pt x="5582" y="2482"/>
                    <a:pt x="4655" y="2482"/>
                  </a:cubicBezTo>
                  <a:cubicBezTo>
                    <a:pt x="4550" y="2482"/>
                    <a:pt x="4446" y="2479"/>
                    <a:pt x="4344" y="2473"/>
                  </a:cubicBezTo>
                  <a:lnTo>
                    <a:pt x="4344" y="2172"/>
                  </a:lnTo>
                  <a:cubicBezTo>
                    <a:pt x="4344" y="2051"/>
                    <a:pt x="4306" y="1943"/>
                    <a:pt x="4236" y="1847"/>
                  </a:cubicBezTo>
                  <a:cubicBezTo>
                    <a:pt x="4374" y="1857"/>
                    <a:pt x="4514" y="1862"/>
                    <a:pt x="4655" y="1862"/>
                  </a:cubicBezTo>
                  <a:close/>
                  <a:moveTo>
                    <a:pt x="4344" y="3714"/>
                  </a:moveTo>
                  <a:lnTo>
                    <a:pt x="4344" y="3413"/>
                  </a:lnTo>
                  <a:lnTo>
                    <a:pt x="4344" y="3095"/>
                  </a:lnTo>
                  <a:cubicBezTo>
                    <a:pt x="4446" y="3100"/>
                    <a:pt x="4550" y="3103"/>
                    <a:pt x="4655" y="3103"/>
                  </a:cubicBezTo>
                  <a:cubicBezTo>
                    <a:pt x="5222" y="3103"/>
                    <a:pt x="5792" y="3024"/>
                    <a:pt x="6206" y="2855"/>
                  </a:cubicBezTo>
                  <a:lnTo>
                    <a:pt x="6206" y="3387"/>
                  </a:lnTo>
                  <a:cubicBezTo>
                    <a:pt x="6115" y="3495"/>
                    <a:pt x="5582" y="3724"/>
                    <a:pt x="4655" y="3724"/>
                  </a:cubicBezTo>
                  <a:cubicBezTo>
                    <a:pt x="4550" y="3724"/>
                    <a:pt x="4446" y="3720"/>
                    <a:pt x="4344" y="3714"/>
                  </a:cubicBezTo>
                  <a:close/>
                  <a:moveTo>
                    <a:pt x="6206" y="4628"/>
                  </a:moveTo>
                  <a:cubicBezTo>
                    <a:pt x="6115" y="4736"/>
                    <a:pt x="5582" y="4965"/>
                    <a:pt x="4655" y="4965"/>
                  </a:cubicBezTo>
                  <a:cubicBezTo>
                    <a:pt x="4550" y="4965"/>
                    <a:pt x="4446" y="4962"/>
                    <a:pt x="4344" y="4956"/>
                  </a:cubicBezTo>
                  <a:lnTo>
                    <a:pt x="4344" y="4655"/>
                  </a:lnTo>
                  <a:lnTo>
                    <a:pt x="4344" y="4336"/>
                  </a:lnTo>
                  <a:cubicBezTo>
                    <a:pt x="4446" y="4341"/>
                    <a:pt x="4550" y="4344"/>
                    <a:pt x="4655" y="4344"/>
                  </a:cubicBezTo>
                  <a:cubicBezTo>
                    <a:pt x="5222" y="4344"/>
                    <a:pt x="5792" y="4265"/>
                    <a:pt x="6206" y="4096"/>
                  </a:cubicBezTo>
                  <a:lnTo>
                    <a:pt x="6206" y="4628"/>
                  </a:lnTo>
                  <a:close/>
                </a:path>
              </a:pathLst>
            </a:custGeom>
            <a:solidFill>
              <a:schemeClr val="accent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9" name="storing_375974">
              <a:extLst>
                <a:ext uri="{FF2B5EF4-FFF2-40B4-BE49-F238E27FC236}">
                  <a16:creationId xmlns:a16="http://schemas.microsoft.com/office/drawing/2014/main" id="{1344D8DD-E1BE-46ED-8639-34DBAFD77AFF}"/>
                </a:ext>
              </a:extLst>
            </p:cNvPr>
            <p:cNvSpPr>
              <a:spLocks noChangeAspect="1"/>
            </p:cNvSpPr>
            <p:nvPr/>
          </p:nvSpPr>
          <p:spPr bwMode="auto">
            <a:xfrm>
              <a:off x="1582439" y="3733724"/>
              <a:ext cx="609685" cy="608764"/>
            </a:xfrm>
            <a:custGeom>
              <a:avLst/>
              <a:gdLst>
                <a:gd name="T0" fmla="*/ 2482 w 6827"/>
                <a:gd name="T1" fmla="*/ 931 h 6827"/>
                <a:gd name="T2" fmla="*/ 2172 w 6827"/>
                <a:gd name="T3" fmla="*/ 1241 h 6827"/>
                <a:gd name="T4" fmla="*/ 0 w 6827"/>
                <a:gd name="T5" fmla="*/ 3413 h 6827"/>
                <a:gd name="T6" fmla="*/ 0 w 6827"/>
                <a:gd name="T7" fmla="*/ 5896 h 6827"/>
                <a:gd name="T8" fmla="*/ 4344 w 6827"/>
                <a:gd name="T9" fmla="*/ 5896 h 6827"/>
                <a:gd name="T10" fmla="*/ 4655 w 6827"/>
                <a:gd name="T11" fmla="*/ 5585 h 6827"/>
                <a:gd name="T12" fmla="*/ 6827 w 6827"/>
                <a:gd name="T13" fmla="*/ 3413 h 6827"/>
                <a:gd name="T14" fmla="*/ 6827 w 6827"/>
                <a:gd name="T15" fmla="*/ 931 h 6827"/>
                <a:gd name="T16" fmla="*/ 2172 w 6827"/>
                <a:gd name="T17" fmla="*/ 1862 h 6827"/>
                <a:gd name="T18" fmla="*/ 2764 w 6827"/>
                <a:gd name="T19" fmla="*/ 1896 h 6827"/>
                <a:gd name="T20" fmla="*/ 2172 w 6827"/>
                <a:gd name="T21" fmla="*/ 2482 h 6827"/>
                <a:gd name="T22" fmla="*/ 2172 w 6827"/>
                <a:gd name="T23" fmla="*/ 1862 h 6827"/>
                <a:gd name="T24" fmla="*/ 2172 w 6827"/>
                <a:gd name="T25" fmla="*/ 6206 h 6827"/>
                <a:gd name="T26" fmla="*/ 621 w 6827"/>
                <a:gd name="T27" fmla="*/ 5338 h 6827"/>
                <a:gd name="T28" fmla="*/ 3724 w 6827"/>
                <a:gd name="T29" fmla="*/ 5338 h 6827"/>
                <a:gd name="T30" fmla="*/ 3724 w 6827"/>
                <a:gd name="T31" fmla="*/ 4628 h 6827"/>
                <a:gd name="T32" fmla="*/ 621 w 6827"/>
                <a:gd name="T33" fmla="*/ 4628 h 6827"/>
                <a:gd name="T34" fmla="*/ 2172 w 6827"/>
                <a:gd name="T35" fmla="*/ 4344 h 6827"/>
                <a:gd name="T36" fmla="*/ 3724 w 6827"/>
                <a:gd name="T37" fmla="*/ 4628 h 6827"/>
                <a:gd name="T38" fmla="*/ 2172 w 6827"/>
                <a:gd name="T39" fmla="*/ 3724 h 6827"/>
                <a:gd name="T40" fmla="*/ 621 w 6827"/>
                <a:gd name="T41" fmla="*/ 2855 h 6827"/>
                <a:gd name="T42" fmla="*/ 3724 w 6827"/>
                <a:gd name="T43" fmla="*/ 2855 h 6827"/>
                <a:gd name="T44" fmla="*/ 3131 w 6827"/>
                <a:gd name="T45" fmla="*/ 931 h 6827"/>
                <a:gd name="T46" fmla="*/ 6178 w 6827"/>
                <a:gd name="T47" fmla="*/ 931 h 6827"/>
                <a:gd name="T48" fmla="*/ 3131 w 6827"/>
                <a:gd name="T49" fmla="*/ 931 h 6827"/>
                <a:gd name="T50" fmla="*/ 6206 w 6827"/>
                <a:gd name="T51" fmla="*/ 1614 h 6827"/>
                <a:gd name="T52" fmla="*/ 4655 w 6827"/>
                <a:gd name="T53" fmla="*/ 2482 h 6827"/>
                <a:gd name="T54" fmla="*/ 4344 w 6827"/>
                <a:gd name="T55" fmla="*/ 2172 h 6827"/>
                <a:gd name="T56" fmla="*/ 4655 w 6827"/>
                <a:gd name="T57" fmla="*/ 1862 h 6827"/>
                <a:gd name="T58" fmla="*/ 4344 w 6827"/>
                <a:gd name="T59" fmla="*/ 3413 h 6827"/>
                <a:gd name="T60" fmla="*/ 4655 w 6827"/>
                <a:gd name="T61" fmla="*/ 3103 h 6827"/>
                <a:gd name="T62" fmla="*/ 6206 w 6827"/>
                <a:gd name="T63" fmla="*/ 3387 h 6827"/>
                <a:gd name="T64" fmla="*/ 4344 w 6827"/>
                <a:gd name="T65" fmla="*/ 3714 h 6827"/>
                <a:gd name="T66" fmla="*/ 4655 w 6827"/>
                <a:gd name="T67" fmla="*/ 4965 h 6827"/>
                <a:gd name="T68" fmla="*/ 4344 w 6827"/>
                <a:gd name="T69" fmla="*/ 4655 h 6827"/>
                <a:gd name="T70" fmla="*/ 4655 w 6827"/>
                <a:gd name="T71" fmla="*/ 4344 h 6827"/>
                <a:gd name="T72" fmla="*/ 6206 w 6827"/>
                <a:gd name="T73" fmla="*/ 462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827" h="6827">
                  <a:moveTo>
                    <a:pt x="4655" y="0"/>
                  </a:moveTo>
                  <a:cubicBezTo>
                    <a:pt x="3573" y="0"/>
                    <a:pt x="2482" y="288"/>
                    <a:pt x="2482" y="931"/>
                  </a:cubicBezTo>
                  <a:lnTo>
                    <a:pt x="2482" y="1249"/>
                  </a:lnTo>
                  <a:cubicBezTo>
                    <a:pt x="2380" y="1244"/>
                    <a:pt x="2276" y="1241"/>
                    <a:pt x="2172" y="1241"/>
                  </a:cubicBezTo>
                  <a:cubicBezTo>
                    <a:pt x="1091" y="1241"/>
                    <a:pt x="0" y="1529"/>
                    <a:pt x="0" y="2172"/>
                  </a:cubicBezTo>
                  <a:lnTo>
                    <a:pt x="0" y="3413"/>
                  </a:lnTo>
                  <a:lnTo>
                    <a:pt x="0" y="4655"/>
                  </a:lnTo>
                  <a:lnTo>
                    <a:pt x="0" y="5896"/>
                  </a:lnTo>
                  <a:cubicBezTo>
                    <a:pt x="0" y="6539"/>
                    <a:pt x="1091" y="6827"/>
                    <a:pt x="2172" y="6827"/>
                  </a:cubicBezTo>
                  <a:cubicBezTo>
                    <a:pt x="3253" y="6827"/>
                    <a:pt x="4344" y="6539"/>
                    <a:pt x="4344" y="5896"/>
                  </a:cubicBezTo>
                  <a:lnTo>
                    <a:pt x="4344" y="5577"/>
                  </a:lnTo>
                  <a:cubicBezTo>
                    <a:pt x="4446" y="5583"/>
                    <a:pt x="4550" y="5585"/>
                    <a:pt x="4655" y="5585"/>
                  </a:cubicBezTo>
                  <a:cubicBezTo>
                    <a:pt x="5736" y="5585"/>
                    <a:pt x="6827" y="5298"/>
                    <a:pt x="6827" y="4655"/>
                  </a:cubicBezTo>
                  <a:lnTo>
                    <a:pt x="6827" y="3413"/>
                  </a:lnTo>
                  <a:lnTo>
                    <a:pt x="6827" y="2172"/>
                  </a:lnTo>
                  <a:lnTo>
                    <a:pt x="6827" y="931"/>
                  </a:lnTo>
                  <a:cubicBezTo>
                    <a:pt x="6827" y="288"/>
                    <a:pt x="5736" y="0"/>
                    <a:pt x="4655" y="0"/>
                  </a:cubicBezTo>
                  <a:close/>
                  <a:moveTo>
                    <a:pt x="2172" y="1862"/>
                  </a:moveTo>
                  <a:cubicBezTo>
                    <a:pt x="2387" y="1862"/>
                    <a:pt x="2580" y="1874"/>
                    <a:pt x="2752" y="1894"/>
                  </a:cubicBezTo>
                  <a:cubicBezTo>
                    <a:pt x="2756" y="1895"/>
                    <a:pt x="2760" y="1895"/>
                    <a:pt x="2764" y="1896"/>
                  </a:cubicBezTo>
                  <a:cubicBezTo>
                    <a:pt x="3272" y="1957"/>
                    <a:pt x="3587" y="2087"/>
                    <a:pt x="3695" y="2172"/>
                  </a:cubicBezTo>
                  <a:cubicBezTo>
                    <a:pt x="3550" y="2287"/>
                    <a:pt x="3030" y="2482"/>
                    <a:pt x="2172" y="2482"/>
                  </a:cubicBezTo>
                  <a:cubicBezTo>
                    <a:pt x="1314" y="2482"/>
                    <a:pt x="794" y="2287"/>
                    <a:pt x="649" y="2172"/>
                  </a:cubicBezTo>
                  <a:cubicBezTo>
                    <a:pt x="794" y="2057"/>
                    <a:pt x="1314" y="1862"/>
                    <a:pt x="2172" y="1862"/>
                  </a:cubicBezTo>
                  <a:close/>
                  <a:moveTo>
                    <a:pt x="3724" y="5869"/>
                  </a:moveTo>
                  <a:cubicBezTo>
                    <a:pt x="3632" y="5977"/>
                    <a:pt x="3100" y="6206"/>
                    <a:pt x="2172" y="6206"/>
                  </a:cubicBezTo>
                  <a:cubicBezTo>
                    <a:pt x="1245" y="6206"/>
                    <a:pt x="712" y="5977"/>
                    <a:pt x="621" y="5869"/>
                  </a:cubicBezTo>
                  <a:lnTo>
                    <a:pt x="621" y="5338"/>
                  </a:lnTo>
                  <a:cubicBezTo>
                    <a:pt x="1034" y="5506"/>
                    <a:pt x="1605" y="5585"/>
                    <a:pt x="2172" y="5585"/>
                  </a:cubicBezTo>
                  <a:cubicBezTo>
                    <a:pt x="2740" y="5585"/>
                    <a:pt x="3310" y="5506"/>
                    <a:pt x="3724" y="5338"/>
                  </a:cubicBezTo>
                  <a:lnTo>
                    <a:pt x="3724" y="5869"/>
                  </a:lnTo>
                  <a:close/>
                  <a:moveTo>
                    <a:pt x="3724" y="4628"/>
                  </a:moveTo>
                  <a:cubicBezTo>
                    <a:pt x="3632" y="4736"/>
                    <a:pt x="3100" y="4965"/>
                    <a:pt x="2172" y="4965"/>
                  </a:cubicBezTo>
                  <a:cubicBezTo>
                    <a:pt x="1245" y="4965"/>
                    <a:pt x="712" y="4736"/>
                    <a:pt x="621" y="4628"/>
                  </a:cubicBezTo>
                  <a:lnTo>
                    <a:pt x="621" y="4096"/>
                  </a:lnTo>
                  <a:cubicBezTo>
                    <a:pt x="1034" y="4265"/>
                    <a:pt x="1605" y="4344"/>
                    <a:pt x="2172" y="4344"/>
                  </a:cubicBezTo>
                  <a:cubicBezTo>
                    <a:pt x="2740" y="4344"/>
                    <a:pt x="3310" y="4265"/>
                    <a:pt x="3724" y="4096"/>
                  </a:cubicBezTo>
                  <a:lnTo>
                    <a:pt x="3724" y="4628"/>
                  </a:lnTo>
                  <a:close/>
                  <a:moveTo>
                    <a:pt x="3724" y="3387"/>
                  </a:moveTo>
                  <a:cubicBezTo>
                    <a:pt x="3632" y="3495"/>
                    <a:pt x="3100" y="3724"/>
                    <a:pt x="2172" y="3724"/>
                  </a:cubicBezTo>
                  <a:cubicBezTo>
                    <a:pt x="1245" y="3724"/>
                    <a:pt x="712" y="3495"/>
                    <a:pt x="621" y="3387"/>
                  </a:cubicBezTo>
                  <a:lnTo>
                    <a:pt x="621" y="2855"/>
                  </a:lnTo>
                  <a:cubicBezTo>
                    <a:pt x="1034" y="3024"/>
                    <a:pt x="1605" y="3103"/>
                    <a:pt x="2172" y="3103"/>
                  </a:cubicBezTo>
                  <a:cubicBezTo>
                    <a:pt x="2740" y="3103"/>
                    <a:pt x="3310" y="3024"/>
                    <a:pt x="3724" y="2855"/>
                  </a:cubicBezTo>
                  <a:lnTo>
                    <a:pt x="3724" y="3387"/>
                  </a:lnTo>
                  <a:close/>
                  <a:moveTo>
                    <a:pt x="3131" y="931"/>
                  </a:moveTo>
                  <a:cubicBezTo>
                    <a:pt x="3277" y="816"/>
                    <a:pt x="3797" y="621"/>
                    <a:pt x="4655" y="621"/>
                  </a:cubicBezTo>
                  <a:cubicBezTo>
                    <a:pt x="5512" y="621"/>
                    <a:pt x="6032" y="816"/>
                    <a:pt x="6178" y="931"/>
                  </a:cubicBezTo>
                  <a:cubicBezTo>
                    <a:pt x="6032" y="1046"/>
                    <a:pt x="5512" y="1241"/>
                    <a:pt x="4655" y="1241"/>
                  </a:cubicBezTo>
                  <a:cubicBezTo>
                    <a:pt x="3797" y="1241"/>
                    <a:pt x="3277" y="1046"/>
                    <a:pt x="3131" y="931"/>
                  </a:cubicBezTo>
                  <a:close/>
                  <a:moveTo>
                    <a:pt x="4655" y="1862"/>
                  </a:moveTo>
                  <a:cubicBezTo>
                    <a:pt x="5222" y="1862"/>
                    <a:pt x="5792" y="1782"/>
                    <a:pt x="6206" y="1614"/>
                  </a:cubicBezTo>
                  <a:lnTo>
                    <a:pt x="6206" y="2146"/>
                  </a:lnTo>
                  <a:cubicBezTo>
                    <a:pt x="6115" y="2254"/>
                    <a:pt x="5582" y="2482"/>
                    <a:pt x="4655" y="2482"/>
                  </a:cubicBezTo>
                  <a:cubicBezTo>
                    <a:pt x="4550" y="2482"/>
                    <a:pt x="4446" y="2479"/>
                    <a:pt x="4344" y="2473"/>
                  </a:cubicBezTo>
                  <a:lnTo>
                    <a:pt x="4344" y="2172"/>
                  </a:lnTo>
                  <a:cubicBezTo>
                    <a:pt x="4344" y="2051"/>
                    <a:pt x="4306" y="1943"/>
                    <a:pt x="4236" y="1847"/>
                  </a:cubicBezTo>
                  <a:cubicBezTo>
                    <a:pt x="4374" y="1857"/>
                    <a:pt x="4514" y="1862"/>
                    <a:pt x="4655" y="1862"/>
                  </a:cubicBezTo>
                  <a:close/>
                  <a:moveTo>
                    <a:pt x="4344" y="3714"/>
                  </a:moveTo>
                  <a:lnTo>
                    <a:pt x="4344" y="3413"/>
                  </a:lnTo>
                  <a:lnTo>
                    <a:pt x="4344" y="3095"/>
                  </a:lnTo>
                  <a:cubicBezTo>
                    <a:pt x="4446" y="3100"/>
                    <a:pt x="4550" y="3103"/>
                    <a:pt x="4655" y="3103"/>
                  </a:cubicBezTo>
                  <a:cubicBezTo>
                    <a:pt x="5222" y="3103"/>
                    <a:pt x="5792" y="3024"/>
                    <a:pt x="6206" y="2855"/>
                  </a:cubicBezTo>
                  <a:lnTo>
                    <a:pt x="6206" y="3387"/>
                  </a:lnTo>
                  <a:cubicBezTo>
                    <a:pt x="6115" y="3495"/>
                    <a:pt x="5582" y="3724"/>
                    <a:pt x="4655" y="3724"/>
                  </a:cubicBezTo>
                  <a:cubicBezTo>
                    <a:pt x="4550" y="3724"/>
                    <a:pt x="4446" y="3720"/>
                    <a:pt x="4344" y="3714"/>
                  </a:cubicBezTo>
                  <a:close/>
                  <a:moveTo>
                    <a:pt x="6206" y="4628"/>
                  </a:moveTo>
                  <a:cubicBezTo>
                    <a:pt x="6115" y="4736"/>
                    <a:pt x="5582" y="4965"/>
                    <a:pt x="4655" y="4965"/>
                  </a:cubicBezTo>
                  <a:cubicBezTo>
                    <a:pt x="4550" y="4965"/>
                    <a:pt x="4446" y="4962"/>
                    <a:pt x="4344" y="4956"/>
                  </a:cubicBezTo>
                  <a:lnTo>
                    <a:pt x="4344" y="4655"/>
                  </a:lnTo>
                  <a:lnTo>
                    <a:pt x="4344" y="4336"/>
                  </a:lnTo>
                  <a:cubicBezTo>
                    <a:pt x="4446" y="4341"/>
                    <a:pt x="4550" y="4344"/>
                    <a:pt x="4655" y="4344"/>
                  </a:cubicBezTo>
                  <a:cubicBezTo>
                    <a:pt x="5222" y="4344"/>
                    <a:pt x="5792" y="4265"/>
                    <a:pt x="6206" y="4096"/>
                  </a:cubicBezTo>
                  <a:lnTo>
                    <a:pt x="6206" y="4628"/>
                  </a:lnTo>
                  <a:close/>
                </a:path>
              </a:pathLst>
            </a:custGeom>
            <a:solidFill>
              <a:schemeClr val="accent1"/>
            </a:solidFill>
            <a:ln>
              <a:noFill/>
            </a:ln>
          </p:spPr>
        </p:sp>
        <p:sp>
          <p:nvSpPr>
            <p:cNvPr id="60" name="iconfont-1018-792404">
              <a:extLst>
                <a:ext uri="{FF2B5EF4-FFF2-40B4-BE49-F238E27FC236}">
                  <a16:creationId xmlns:a16="http://schemas.microsoft.com/office/drawing/2014/main" id="{4BD0884C-B740-495B-8CB6-4DBB8FA62FC8}"/>
                </a:ext>
              </a:extLst>
            </p:cNvPr>
            <p:cNvSpPr>
              <a:spLocks noChangeAspect="1"/>
            </p:cNvSpPr>
            <p:nvPr/>
          </p:nvSpPr>
          <p:spPr bwMode="auto">
            <a:xfrm>
              <a:off x="1086256" y="3875109"/>
              <a:ext cx="381822" cy="328944"/>
            </a:xfrm>
            <a:custGeom>
              <a:avLst/>
              <a:gdLst>
                <a:gd name="T0" fmla="*/ 12772 w 12800"/>
                <a:gd name="T1" fmla="*/ 2657 h 11028"/>
                <a:gd name="T2" fmla="*/ 12744 w 12800"/>
                <a:gd name="T3" fmla="*/ 2715 h 11028"/>
                <a:gd name="T4" fmla="*/ 12744 w 12800"/>
                <a:gd name="T5" fmla="*/ 2743 h 11028"/>
                <a:gd name="T6" fmla="*/ 10458 w 12800"/>
                <a:gd name="T7" fmla="*/ 5028 h 11028"/>
                <a:gd name="T8" fmla="*/ 10286 w 12800"/>
                <a:gd name="T9" fmla="*/ 5085 h 11028"/>
                <a:gd name="T10" fmla="*/ 10115 w 12800"/>
                <a:gd name="T11" fmla="*/ 5028 h 11028"/>
                <a:gd name="T12" fmla="*/ 10115 w 12800"/>
                <a:gd name="T13" fmla="*/ 4685 h 11028"/>
                <a:gd name="T14" fmla="*/ 12029 w 12800"/>
                <a:gd name="T15" fmla="*/ 2799 h 11028"/>
                <a:gd name="T16" fmla="*/ 229 w 12800"/>
                <a:gd name="T17" fmla="*/ 2799 h 11028"/>
                <a:gd name="T18" fmla="*/ 0 w 12800"/>
                <a:gd name="T19" fmla="*/ 2571 h 11028"/>
                <a:gd name="T20" fmla="*/ 229 w 12800"/>
                <a:gd name="T21" fmla="*/ 2342 h 11028"/>
                <a:gd name="T22" fmla="*/ 12029 w 12800"/>
                <a:gd name="T23" fmla="*/ 2342 h 11028"/>
                <a:gd name="T24" fmla="*/ 10115 w 12800"/>
                <a:gd name="T25" fmla="*/ 457 h 11028"/>
                <a:gd name="T26" fmla="*/ 10115 w 12800"/>
                <a:gd name="T27" fmla="*/ 114 h 11028"/>
                <a:gd name="T28" fmla="*/ 10458 w 12800"/>
                <a:gd name="T29" fmla="*/ 114 h 11028"/>
                <a:gd name="T30" fmla="*/ 12744 w 12800"/>
                <a:gd name="T31" fmla="*/ 2400 h 11028"/>
                <a:gd name="T32" fmla="*/ 12772 w 12800"/>
                <a:gd name="T33" fmla="*/ 2486 h 11028"/>
                <a:gd name="T34" fmla="*/ 12772 w 12800"/>
                <a:gd name="T35" fmla="*/ 2657 h 11028"/>
                <a:gd name="T36" fmla="*/ 12571 w 12800"/>
                <a:gd name="T37" fmla="*/ 8285 h 11028"/>
                <a:gd name="T38" fmla="*/ 12800 w 12800"/>
                <a:gd name="T39" fmla="*/ 8513 h 11028"/>
                <a:gd name="T40" fmla="*/ 12571 w 12800"/>
                <a:gd name="T41" fmla="*/ 8742 h 11028"/>
                <a:gd name="T42" fmla="*/ 772 w 12800"/>
                <a:gd name="T43" fmla="*/ 8742 h 11028"/>
                <a:gd name="T44" fmla="*/ 2687 w 12800"/>
                <a:gd name="T45" fmla="*/ 10628 h 11028"/>
                <a:gd name="T46" fmla="*/ 2687 w 12800"/>
                <a:gd name="T47" fmla="*/ 10971 h 11028"/>
                <a:gd name="T48" fmla="*/ 2515 w 12800"/>
                <a:gd name="T49" fmla="*/ 11028 h 11028"/>
                <a:gd name="T50" fmla="*/ 2344 w 12800"/>
                <a:gd name="T51" fmla="*/ 10971 h 11028"/>
                <a:gd name="T52" fmla="*/ 58 w 12800"/>
                <a:gd name="T53" fmla="*/ 8685 h 11028"/>
                <a:gd name="T54" fmla="*/ 28 w 12800"/>
                <a:gd name="T55" fmla="*/ 8599 h 11028"/>
                <a:gd name="T56" fmla="*/ 28 w 12800"/>
                <a:gd name="T57" fmla="*/ 8427 h 11028"/>
                <a:gd name="T58" fmla="*/ 56 w 12800"/>
                <a:gd name="T59" fmla="*/ 8370 h 11028"/>
                <a:gd name="T60" fmla="*/ 56 w 12800"/>
                <a:gd name="T61" fmla="*/ 8343 h 11028"/>
                <a:gd name="T62" fmla="*/ 2342 w 12800"/>
                <a:gd name="T63" fmla="*/ 6057 h 11028"/>
                <a:gd name="T64" fmla="*/ 2685 w 12800"/>
                <a:gd name="T65" fmla="*/ 6057 h 11028"/>
                <a:gd name="T66" fmla="*/ 2685 w 12800"/>
                <a:gd name="T67" fmla="*/ 6400 h 11028"/>
                <a:gd name="T68" fmla="*/ 772 w 12800"/>
                <a:gd name="T69" fmla="*/ 8285 h 11028"/>
                <a:gd name="T70" fmla="*/ 12571 w 12800"/>
                <a:gd name="T71" fmla="*/ 8285 h 1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800" h="11028">
                  <a:moveTo>
                    <a:pt x="12772" y="2657"/>
                  </a:moveTo>
                  <a:cubicBezTo>
                    <a:pt x="12772" y="2676"/>
                    <a:pt x="12762" y="2696"/>
                    <a:pt x="12744" y="2715"/>
                  </a:cubicBezTo>
                  <a:lnTo>
                    <a:pt x="12744" y="2743"/>
                  </a:lnTo>
                  <a:lnTo>
                    <a:pt x="10458" y="5028"/>
                  </a:lnTo>
                  <a:cubicBezTo>
                    <a:pt x="10381" y="5066"/>
                    <a:pt x="10324" y="5085"/>
                    <a:pt x="10286" y="5085"/>
                  </a:cubicBezTo>
                  <a:cubicBezTo>
                    <a:pt x="10248" y="5085"/>
                    <a:pt x="10191" y="5067"/>
                    <a:pt x="10115" y="5028"/>
                  </a:cubicBezTo>
                  <a:cubicBezTo>
                    <a:pt x="10001" y="4914"/>
                    <a:pt x="10001" y="4799"/>
                    <a:pt x="10115" y="4685"/>
                  </a:cubicBezTo>
                  <a:lnTo>
                    <a:pt x="12029" y="2799"/>
                  </a:lnTo>
                  <a:lnTo>
                    <a:pt x="229" y="2799"/>
                  </a:lnTo>
                  <a:cubicBezTo>
                    <a:pt x="77" y="2799"/>
                    <a:pt x="0" y="2724"/>
                    <a:pt x="0" y="2571"/>
                  </a:cubicBezTo>
                  <a:cubicBezTo>
                    <a:pt x="0" y="2419"/>
                    <a:pt x="77" y="2342"/>
                    <a:pt x="229" y="2342"/>
                  </a:cubicBezTo>
                  <a:lnTo>
                    <a:pt x="12029" y="2342"/>
                  </a:lnTo>
                  <a:lnTo>
                    <a:pt x="10115" y="457"/>
                  </a:lnTo>
                  <a:cubicBezTo>
                    <a:pt x="10001" y="343"/>
                    <a:pt x="10001" y="228"/>
                    <a:pt x="10115" y="114"/>
                  </a:cubicBezTo>
                  <a:cubicBezTo>
                    <a:pt x="10228" y="0"/>
                    <a:pt x="10344" y="0"/>
                    <a:pt x="10458" y="114"/>
                  </a:cubicBezTo>
                  <a:lnTo>
                    <a:pt x="12744" y="2400"/>
                  </a:lnTo>
                  <a:cubicBezTo>
                    <a:pt x="12762" y="2438"/>
                    <a:pt x="12772" y="2466"/>
                    <a:pt x="12772" y="2486"/>
                  </a:cubicBezTo>
                  <a:cubicBezTo>
                    <a:pt x="12791" y="2542"/>
                    <a:pt x="12791" y="2600"/>
                    <a:pt x="12772" y="2657"/>
                  </a:cubicBezTo>
                  <a:close/>
                  <a:moveTo>
                    <a:pt x="12571" y="8285"/>
                  </a:moveTo>
                  <a:cubicBezTo>
                    <a:pt x="12723" y="8285"/>
                    <a:pt x="12800" y="8361"/>
                    <a:pt x="12800" y="8513"/>
                  </a:cubicBezTo>
                  <a:cubicBezTo>
                    <a:pt x="12800" y="8667"/>
                    <a:pt x="12723" y="8742"/>
                    <a:pt x="12571" y="8742"/>
                  </a:cubicBezTo>
                  <a:lnTo>
                    <a:pt x="772" y="8742"/>
                  </a:lnTo>
                  <a:lnTo>
                    <a:pt x="2687" y="10628"/>
                  </a:lnTo>
                  <a:cubicBezTo>
                    <a:pt x="2801" y="10742"/>
                    <a:pt x="2801" y="10857"/>
                    <a:pt x="2687" y="10971"/>
                  </a:cubicBezTo>
                  <a:cubicBezTo>
                    <a:pt x="2610" y="11009"/>
                    <a:pt x="2554" y="11028"/>
                    <a:pt x="2515" y="11028"/>
                  </a:cubicBezTo>
                  <a:cubicBezTo>
                    <a:pt x="2477" y="11028"/>
                    <a:pt x="2420" y="11010"/>
                    <a:pt x="2344" y="10971"/>
                  </a:cubicBezTo>
                  <a:lnTo>
                    <a:pt x="58" y="8685"/>
                  </a:lnTo>
                  <a:cubicBezTo>
                    <a:pt x="38" y="8648"/>
                    <a:pt x="28" y="8618"/>
                    <a:pt x="28" y="8599"/>
                  </a:cubicBezTo>
                  <a:cubicBezTo>
                    <a:pt x="9" y="8541"/>
                    <a:pt x="9" y="8485"/>
                    <a:pt x="28" y="8427"/>
                  </a:cubicBezTo>
                  <a:cubicBezTo>
                    <a:pt x="28" y="8409"/>
                    <a:pt x="37" y="8389"/>
                    <a:pt x="56" y="8370"/>
                  </a:cubicBezTo>
                  <a:lnTo>
                    <a:pt x="56" y="8343"/>
                  </a:lnTo>
                  <a:lnTo>
                    <a:pt x="2342" y="6057"/>
                  </a:lnTo>
                  <a:cubicBezTo>
                    <a:pt x="2456" y="5943"/>
                    <a:pt x="2572" y="5943"/>
                    <a:pt x="2685" y="6057"/>
                  </a:cubicBezTo>
                  <a:cubicBezTo>
                    <a:pt x="2799" y="6171"/>
                    <a:pt x="2799" y="6286"/>
                    <a:pt x="2685" y="6400"/>
                  </a:cubicBezTo>
                  <a:lnTo>
                    <a:pt x="772" y="8285"/>
                  </a:lnTo>
                  <a:lnTo>
                    <a:pt x="12571" y="8285"/>
                  </a:lnTo>
                  <a:close/>
                </a:path>
              </a:pathLst>
            </a:custGeom>
            <a:solidFill>
              <a:schemeClr val="accent1"/>
            </a:solidFill>
            <a:ln>
              <a:noFill/>
            </a:ln>
          </p:spPr>
        </p:sp>
      </p:grpSp>
    </p:spTree>
    <p:custDataLst>
      <p:tags r:id="rId1"/>
    </p:custDataLst>
    <p:extLst>
      <p:ext uri="{BB962C8B-B14F-4D97-AF65-F5344CB8AC3E}">
        <p14:creationId xmlns:p14="http://schemas.microsoft.com/office/powerpoint/2010/main" val="2361034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a:extLst>
              <a:ext uri="{FF2B5EF4-FFF2-40B4-BE49-F238E27FC236}">
                <a16:creationId xmlns:a16="http://schemas.microsoft.com/office/drawing/2014/main" id="{5D87CC09-4810-440C-A015-5609AED947CB}"/>
              </a:ext>
            </a:extLst>
          </p:cNvPr>
          <p:cNvSpPr txBox="1"/>
          <p:nvPr/>
        </p:nvSpPr>
        <p:spPr>
          <a:xfrm>
            <a:off x="185680" y="780783"/>
            <a:ext cx="2542774" cy="400110"/>
          </a:xfrm>
          <a:prstGeom prst="rect">
            <a:avLst/>
          </a:prstGeom>
          <a:solidFill>
            <a:schemeClr val="accent5">
              <a:lumMod val="40000"/>
              <a:lumOff val="60000"/>
            </a:schemeClr>
          </a:solidFill>
          <a:effectLst>
            <a:outerShdw blurRad="50800" dist="38100" dir="5400000" algn="t" rotWithShape="0">
              <a:prstClr val="black">
                <a:alpha val="40000"/>
              </a:prstClr>
            </a:outerShdw>
          </a:effectLst>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模型简介应具备特点</a:t>
            </a:r>
          </a:p>
        </p:txBody>
      </p:sp>
      <p:sp>
        <p:nvSpPr>
          <p:cNvPr id="7" name="矩形 6">
            <a:extLst>
              <a:ext uri="{FF2B5EF4-FFF2-40B4-BE49-F238E27FC236}">
                <a16:creationId xmlns:a16="http://schemas.microsoft.com/office/drawing/2014/main" id="{CC1B7106-904A-4F9F-A793-E568C89E3AFE}"/>
              </a:ext>
            </a:extLst>
          </p:cNvPr>
          <p:cNvSpPr/>
          <p:nvPr/>
        </p:nvSpPr>
        <p:spPr>
          <a:xfrm>
            <a:off x="293352" y="1411605"/>
            <a:ext cx="4975334" cy="1286891"/>
          </a:xfrm>
          <a:prstGeom prst="rect">
            <a:avLst/>
          </a:prstGeom>
        </p:spPr>
        <p:txBody>
          <a:bodyPr wrap="square">
            <a:spAutoFit/>
          </a:bodyPr>
          <a:lstStyle/>
          <a:p>
            <a:pPr>
              <a:lnSpc>
                <a:spcPct val="150000"/>
              </a:lnSpc>
              <a:spcBef>
                <a:spcPct val="20000"/>
              </a:spcBef>
            </a:pPr>
            <a:r>
              <a:rPr lang="zh-CN" altLang="en-US" b="1" dirty="0">
                <a:latin typeface="+mj-ea"/>
                <a:ea typeface="+mj-ea"/>
              </a:rPr>
              <a:t>简要：</a:t>
            </a:r>
            <a:r>
              <a:rPr lang="zh-CN" altLang="en-US" dirty="0">
                <a:latin typeface="+mj-ea"/>
                <a:ea typeface="+mj-ea"/>
              </a:rPr>
              <a:t>应当抓住</a:t>
            </a:r>
            <a:r>
              <a:rPr lang="zh-CN" altLang="en-US" b="1" dirty="0">
                <a:solidFill>
                  <a:srgbClr val="C00000"/>
                </a:solidFill>
                <a:latin typeface="+mj-ea"/>
                <a:ea typeface="+mj-ea"/>
              </a:rPr>
              <a:t>模型的关键点</a:t>
            </a:r>
            <a:r>
              <a:rPr lang="zh-CN" altLang="en-US" dirty="0">
                <a:latin typeface="+mj-ea"/>
                <a:ea typeface="+mj-ea"/>
              </a:rPr>
              <a:t>进行阐述。</a:t>
            </a:r>
            <a:r>
              <a:rPr lang="zh-CN" altLang="en-US" b="1" dirty="0">
                <a:latin typeface="+mj-ea"/>
                <a:ea typeface="+mj-ea"/>
              </a:rPr>
              <a:t>；</a:t>
            </a:r>
          </a:p>
          <a:p>
            <a:pPr>
              <a:lnSpc>
                <a:spcPct val="150000"/>
              </a:lnSpc>
              <a:buClr>
                <a:srgbClr val="FF0000"/>
              </a:buClr>
            </a:pPr>
            <a:r>
              <a:rPr lang="zh-CN" altLang="en-US" b="1" dirty="0">
                <a:latin typeface="+mj-ea"/>
                <a:ea typeface="+mj-ea"/>
              </a:rPr>
              <a:t>完备：</a:t>
            </a:r>
            <a:r>
              <a:rPr lang="zh-CN" altLang="en-US" dirty="0">
                <a:latin typeface="+mj-ea"/>
                <a:ea typeface="+mj-ea"/>
              </a:rPr>
              <a:t>内容须包含模型的</a:t>
            </a:r>
            <a:r>
              <a:rPr lang="zh-CN" altLang="en-US" b="1" dirty="0">
                <a:solidFill>
                  <a:srgbClr val="0000FF"/>
                </a:solidFill>
                <a:latin typeface="+mj-ea"/>
                <a:ea typeface="+mj-ea"/>
              </a:rPr>
              <a:t>属性</a:t>
            </a:r>
            <a:r>
              <a:rPr lang="zh-CN" altLang="en-US" dirty="0">
                <a:latin typeface="+mj-ea"/>
                <a:ea typeface="+mj-ea"/>
              </a:rPr>
              <a:t>及</a:t>
            </a:r>
            <a:r>
              <a:rPr lang="zh-CN" altLang="en-US" b="1" dirty="0">
                <a:solidFill>
                  <a:srgbClr val="0000FF"/>
                </a:solidFill>
                <a:latin typeface="+mj-ea"/>
                <a:ea typeface="+mj-ea"/>
              </a:rPr>
              <a:t>功能简介</a:t>
            </a:r>
            <a:r>
              <a:rPr lang="zh-CN" altLang="en-US" b="1" dirty="0">
                <a:latin typeface="+mj-ea"/>
                <a:ea typeface="+mj-ea"/>
              </a:rPr>
              <a:t>；</a:t>
            </a:r>
            <a:endParaRPr lang="en-US" altLang="zh-CN" b="1" dirty="0">
              <a:latin typeface="+mj-ea"/>
              <a:ea typeface="+mj-ea"/>
            </a:endParaRPr>
          </a:p>
          <a:p>
            <a:pPr>
              <a:lnSpc>
                <a:spcPct val="150000"/>
              </a:lnSpc>
              <a:buClr>
                <a:srgbClr val="FF0000"/>
              </a:buClr>
            </a:pPr>
            <a:r>
              <a:rPr lang="zh-CN" altLang="en-US" b="1" dirty="0">
                <a:latin typeface="+mj-ea"/>
                <a:ea typeface="+mj-ea"/>
              </a:rPr>
              <a:t>清晰：</a:t>
            </a:r>
            <a:r>
              <a:rPr lang="zh-CN" altLang="en-US" dirty="0">
                <a:latin typeface="+mj-ea"/>
                <a:ea typeface="+mj-ea"/>
              </a:rPr>
              <a:t>正确描述模型，清晰</a:t>
            </a:r>
            <a:r>
              <a:rPr lang="zh-CN" altLang="en-US" b="1" dirty="0">
                <a:solidFill>
                  <a:srgbClr val="C00000"/>
                </a:solidFill>
                <a:latin typeface="+mj-ea"/>
                <a:ea typeface="+mj-ea"/>
              </a:rPr>
              <a:t>无二义性</a:t>
            </a:r>
            <a:endParaRPr lang="en-US" altLang="zh-CN" b="1" dirty="0">
              <a:solidFill>
                <a:srgbClr val="C00000"/>
              </a:solidFill>
              <a:latin typeface="+mj-ea"/>
              <a:ea typeface="+mj-ea"/>
            </a:endParaRPr>
          </a:p>
        </p:txBody>
      </p:sp>
      <p:sp>
        <p:nvSpPr>
          <p:cNvPr id="12" name="TextBox 13">
            <a:extLst>
              <a:ext uri="{FF2B5EF4-FFF2-40B4-BE49-F238E27FC236}">
                <a16:creationId xmlns:a16="http://schemas.microsoft.com/office/drawing/2014/main" id="{1C0578A4-E336-400F-9EAF-FDF367E89FCB}"/>
              </a:ext>
            </a:extLst>
          </p:cNvPr>
          <p:cNvSpPr txBox="1"/>
          <p:nvPr/>
        </p:nvSpPr>
        <p:spPr>
          <a:xfrm>
            <a:off x="185680" y="2784761"/>
            <a:ext cx="1614093" cy="400110"/>
          </a:xfrm>
          <a:prstGeom prst="rect">
            <a:avLst/>
          </a:prstGeom>
          <a:solidFill>
            <a:schemeClr val="accent5">
              <a:lumMod val="40000"/>
              <a:lumOff val="60000"/>
            </a:schemeClr>
          </a:solidFill>
          <a:effectLst>
            <a:outerShdw blurRad="50800" dist="38100" dir="5400000" algn="t" rotWithShape="0">
              <a:prstClr val="black">
                <a:alpha val="40000"/>
              </a:prstClr>
            </a:outerShdw>
          </a:effectLst>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编写示例</a:t>
            </a:r>
          </a:p>
        </p:txBody>
      </p:sp>
      <p:sp>
        <p:nvSpPr>
          <p:cNvPr id="14" name="文本框 13">
            <a:extLst>
              <a:ext uri="{FF2B5EF4-FFF2-40B4-BE49-F238E27FC236}">
                <a16:creationId xmlns:a16="http://schemas.microsoft.com/office/drawing/2014/main" id="{6B5CB867-AF95-446C-A615-EE2487F3D921}"/>
              </a:ext>
            </a:extLst>
          </p:cNvPr>
          <p:cNvSpPr txBox="1"/>
          <p:nvPr/>
        </p:nvSpPr>
        <p:spPr>
          <a:xfrm>
            <a:off x="240787" y="3372703"/>
            <a:ext cx="4975334" cy="3170099"/>
          </a:xfrm>
          <a:prstGeom prst="rect">
            <a:avLst/>
          </a:prstGeom>
          <a:solidFill>
            <a:schemeClr val="bg1"/>
          </a:solidFill>
          <a:effectLst>
            <a:outerShdw blurRad="50800" dist="38100" dir="5400000" algn="t" rotWithShape="0">
              <a:prstClr val="black">
                <a:alpha val="40000"/>
              </a:prstClr>
            </a:outerShdw>
          </a:effectLst>
        </p:spPr>
        <p:txBody>
          <a:bodyPr wrap="square" rtlCol="0" anchor="ctr">
            <a:spAutoFit/>
          </a:bodyPr>
          <a:lstStyle>
            <a:defPPr>
              <a:defRPr lang="zh-CN"/>
            </a:defPPr>
            <a:lvl1pPr>
              <a:defRPr b="1">
                <a:latin typeface="Times New Roman" panose="02020603050405020304" pitchFamily="18" charset="0"/>
                <a:ea typeface="微软雅黑" panose="020B0503020204020204" pitchFamily="34" charset="-122"/>
                <a:cs typeface="Times New Roman" panose="02020603050405020304" pitchFamily="18" charset="0"/>
              </a:defRPr>
            </a:lvl1pPr>
          </a:lstStyle>
          <a:p>
            <a:pPr marL="285750" indent="-285750">
              <a:spcBef>
                <a:spcPts val="600"/>
              </a:spcBef>
              <a:buFont typeface="Arial" panose="020B0604020202020204" pitchFamily="34" charset="0"/>
              <a:buChar char="•"/>
            </a:pPr>
            <a:r>
              <a:rPr lang="zh-CN" altLang="en-US" dirty="0"/>
              <a:t>模型</a:t>
            </a:r>
            <a:r>
              <a:rPr lang="zh-CN" altLang="en-US" b="0" dirty="0"/>
              <a:t>：基于卷积神经网络的低速风洞风扇故障诊断模型</a:t>
            </a:r>
            <a:endParaRPr lang="en-US" altLang="zh-CN" b="0" dirty="0"/>
          </a:p>
          <a:p>
            <a:pPr marL="285750" indent="-285750">
              <a:spcBef>
                <a:spcPts val="600"/>
              </a:spcBef>
              <a:buFont typeface="Arial" panose="020B0604020202020204" pitchFamily="34" charset="0"/>
              <a:buChar char="•"/>
            </a:pPr>
            <a:r>
              <a:rPr lang="zh-CN" altLang="en-US" dirty="0"/>
              <a:t>主体</a:t>
            </a:r>
            <a:r>
              <a:rPr lang="zh-CN" altLang="en-US" b="0" dirty="0"/>
              <a:t>：卷积神经网络</a:t>
            </a:r>
            <a:endParaRPr lang="en-US" altLang="zh-CN" dirty="0">
              <a:solidFill>
                <a:srgbClr val="C00000"/>
              </a:solidFill>
            </a:endParaRPr>
          </a:p>
          <a:p>
            <a:pPr marL="285750" indent="-285750">
              <a:spcBef>
                <a:spcPts val="600"/>
              </a:spcBef>
              <a:buFont typeface="Arial" panose="020B0604020202020204" pitchFamily="34" charset="0"/>
              <a:buChar char="•"/>
            </a:pPr>
            <a:r>
              <a:rPr lang="zh-CN" altLang="en-US" dirty="0"/>
              <a:t>输入</a:t>
            </a:r>
            <a:r>
              <a:rPr lang="zh-CN" altLang="en-US" b="0" dirty="0"/>
              <a:t>：</a:t>
            </a:r>
            <a:r>
              <a:rPr lang="en-US" altLang="zh-CN" b="0" dirty="0"/>
              <a:t>1024×1024</a:t>
            </a:r>
            <a:r>
              <a:rPr lang="zh-CN" altLang="en-US" b="0" dirty="0"/>
              <a:t>的</a:t>
            </a:r>
            <a:r>
              <a:rPr lang="en-US" altLang="zh-CN" b="0" dirty="0"/>
              <a:t>RGB</a:t>
            </a:r>
            <a:r>
              <a:rPr lang="zh-CN" altLang="en-US" b="0" dirty="0"/>
              <a:t>图像</a:t>
            </a:r>
            <a:endParaRPr lang="en-US" altLang="zh-CN" dirty="0">
              <a:solidFill>
                <a:srgbClr val="C00000"/>
              </a:solidFill>
            </a:endParaRPr>
          </a:p>
          <a:p>
            <a:pPr marL="285750" indent="-285750">
              <a:spcBef>
                <a:spcPts val="600"/>
              </a:spcBef>
              <a:buFont typeface="Arial" panose="020B0604020202020204" pitchFamily="34" charset="0"/>
              <a:buChar char="•"/>
            </a:pPr>
            <a:r>
              <a:rPr lang="zh-CN" altLang="en-US" dirty="0"/>
              <a:t>输出</a:t>
            </a:r>
            <a:r>
              <a:rPr lang="zh-CN" altLang="en-US" b="0" dirty="0"/>
              <a:t>：故障诊断结果（如“</a:t>
            </a:r>
            <a:r>
              <a:rPr lang="en-US" altLang="zh-CN" b="0" dirty="0"/>
              <a:t>0”</a:t>
            </a:r>
            <a:r>
              <a:rPr lang="zh-CN" altLang="en-US" b="0" dirty="0"/>
              <a:t>为“正常”，“</a:t>
            </a:r>
            <a:r>
              <a:rPr lang="en-US" altLang="zh-CN" b="0" dirty="0"/>
              <a:t>1”</a:t>
            </a:r>
            <a:r>
              <a:rPr lang="zh-CN" altLang="en-US" b="0" dirty="0"/>
              <a:t>为“风扇叶片故障”等）</a:t>
            </a:r>
            <a:endParaRPr lang="en-US" altLang="zh-CN" b="0" dirty="0"/>
          </a:p>
          <a:p>
            <a:pPr marL="285750" indent="-285750">
              <a:spcBef>
                <a:spcPts val="600"/>
              </a:spcBef>
              <a:buFont typeface="Arial" panose="020B0604020202020204" pitchFamily="34" charset="0"/>
              <a:buChar char="•"/>
            </a:pPr>
            <a:r>
              <a:rPr lang="zh-CN" altLang="en-US" dirty="0"/>
              <a:t>调用格式</a:t>
            </a:r>
            <a:r>
              <a:rPr lang="zh-CN" altLang="en-US" b="0" dirty="0"/>
              <a:t>：</a:t>
            </a:r>
            <a:r>
              <a:rPr lang="en-US" altLang="zh-CN" b="0" dirty="0"/>
              <a:t>FAN_RNN_FD_001( </a:t>
            </a:r>
            <a:r>
              <a:rPr lang="en-US" altLang="zh-CN" b="0" dirty="0" err="1"/>
              <a:t>include_top</a:t>
            </a:r>
            <a:r>
              <a:rPr lang="en-US" altLang="zh-CN" b="0" dirty="0"/>
              <a:t>=True, weights='</a:t>
            </a:r>
            <a:r>
              <a:rPr lang="en-US" altLang="zh-CN" b="0" dirty="0" err="1"/>
              <a:t>imagenet</a:t>
            </a:r>
            <a:r>
              <a:rPr lang="en-US" altLang="zh-CN" b="0" dirty="0"/>
              <a:t>', </a:t>
            </a:r>
            <a:r>
              <a:rPr lang="en-US" altLang="zh-CN" b="0" dirty="0" err="1"/>
              <a:t>input_tensor</a:t>
            </a:r>
            <a:r>
              <a:rPr lang="en-US" altLang="zh-CN" b="0" dirty="0"/>
              <a:t>=None, </a:t>
            </a:r>
            <a:r>
              <a:rPr lang="en-US" altLang="zh-CN" b="0" dirty="0" err="1"/>
              <a:t>input_shape</a:t>
            </a:r>
            <a:r>
              <a:rPr lang="en-US" altLang="zh-CN" b="0" dirty="0"/>
              <a:t>=None, pooling=None, classes=1000)</a:t>
            </a:r>
            <a:endParaRPr lang="zh-CN" altLang="zh-CN" b="0" dirty="0"/>
          </a:p>
        </p:txBody>
      </p:sp>
      <p:sp>
        <p:nvSpPr>
          <p:cNvPr id="19" name="文本框 18">
            <a:extLst>
              <a:ext uri="{FF2B5EF4-FFF2-40B4-BE49-F238E27FC236}">
                <a16:creationId xmlns:a16="http://schemas.microsoft.com/office/drawing/2014/main" id="{3F89555C-C748-46BE-AEF1-F394CF138D8F}"/>
              </a:ext>
            </a:extLst>
          </p:cNvPr>
          <p:cNvSpPr txBox="1"/>
          <p:nvPr/>
        </p:nvSpPr>
        <p:spPr>
          <a:xfrm>
            <a:off x="5631541" y="1257836"/>
            <a:ext cx="3271672" cy="5016758"/>
          </a:xfrm>
          <a:prstGeom prst="rect">
            <a:avLst/>
          </a:prstGeom>
          <a:solidFill>
            <a:schemeClr val="accent4">
              <a:lumMod val="20000"/>
              <a:lumOff val="80000"/>
            </a:schemeClr>
          </a:solidFill>
          <a:effectLst>
            <a:outerShdw blurRad="50800" dist="38100" dir="5400000" algn="t" rotWithShape="0">
              <a:prstClr val="black">
                <a:alpha val="40000"/>
              </a:prstClr>
            </a:outerShdw>
          </a:effectLst>
        </p:spPr>
        <p:txBody>
          <a:bodyPr wrap="square" rtlCol="0" anchor="ctr">
            <a:spAutoFit/>
          </a:bodyPr>
          <a:lstStyle>
            <a:defPPr>
              <a:defRPr lang="zh-CN"/>
            </a:defPPr>
            <a:lvl1pPr>
              <a:defRPr b="1">
                <a:latin typeface="Times New Roman" panose="02020603050405020304" pitchFamily="18" charset="0"/>
                <a:ea typeface="微软雅黑" panose="020B0503020204020204" pitchFamily="34" charset="-122"/>
                <a:cs typeface="Times New Roman" panose="02020603050405020304" pitchFamily="18" charset="0"/>
              </a:defRPr>
            </a:lvl1pPr>
          </a:lstStyle>
          <a:p>
            <a:pPr>
              <a:spcBef>
                <a:spcPts val="600"/>
              </a:spcBef>
            </a:pPr>
            <a:r>
              <a:rPr lang="en-US" altLang="zh-CN" dirty="0"/>
              <a:t>API</a:t>
            </a:r>
            <a:r>
              <a:rPr lang="zh-CN" altLang="en-US" dirty="0"/>
              <a:t>调用格式解释</a:t>
            </a:r>
            <a:endParaRPr lang="en-US" altLang="zh-CN" dirty="0"/>
          </a:p>
          <a:p>
            <a:pPr>
              <a:spcBef>
                <a:spcPts val="600"/>
              </a:spcBef>
            </a:pPr>
            <a:r>
              <a:rPr lang="zh-CN" altLang="en-US" b="0" dirty="0"/>
              <a:t>①参数：</a:t>
            </a:r>
          </a:p>
          <a:p>
            <a:pPr>
              <a:spcBef>
                <a:spcPts val="600"/>
              </a:spcBef>
            </a:pPr>
            <a:r>
              <a:rPr lang="en-US" altLang="zh-CN" b="0" dirty="0" err="1"/>
              <a:t>include_top</a:t>
            </a:r>
            <a:r>
              <a:rPr lang="zh-CN" altLang="en-US" b="0" dirty="0"/>
              <a:t>：是否保留顶层的全连接网络。</a:t>
            </a:r>
          </a:p>
          <a:p>
            <a:pPr>
              <a:spcBef>
                <a:spcPts val="600"/>
              </a:spcBef>
            </a:pPr>
            <a:r>
              <a:rPr lang="en-US" altLang="zh-CN" b="0" dirty="0"/>
              <a:t>weights</a:t>
            </a:r>
            <a:r>
              <a:rPr lang="zh-CN" altLang="en-US" b="0" dirty="0"/>
              <a:t>：代表加载预训练权重。</a:t>
            </a:r>
          </a:p>
          <a:p>
            <a:pPr>
              <a:spcBef>
                <a:spcPts val="600"/>
              </a:spcBef>
            </a:pPr>
            <a:r>
              <a:rPr lang="en-US" altLang="zh-CN" b="0" dirty="0" err="1"/>
              <a:t>input_tensor</a:t>
            </a:r>
            <a:r>
              <a:rPr lang="zh-CN" altLang="en-US" b="0" dirty="0"/>
              <a:t>：模型的图像输入</a:t>
            </a:r>
            <a:r>
              <a:rPr lang="en-US" altLang="zh-CN" b="0" dirty="0"/>
              <a:t>tensor</a:t>
            </a:r>
            <a:r>
              <a:rPr lang="zh-CN" altLang="en-US" b="0" dirty="0"/>
              <a:t>。</a:t>
            </a:r>
          </a:p>
          <a:p>
            <a:pPr>
              <a:spcBef>
                <a:spcPts val="600"/>
              </a:spcBef>
            </a:pPr>
            <a:r>
              <a:rPr lang="en-US" altLang="zh-CN" b="0" dirty="0" err="1"/>
              <a:t>input_shape</a:t>
            </a:r>
            <a:r>
              <a:rPr lang="zh-CN" altLang="en-US" b="0" dirty="0"/>
              <a:t>：可选，指明输入图片的</a:t>
            </a:r>
            <a:r>
              <a:rPr lang="en-US" altLang="zh-CN" b="0" dirty="0"/>
              <a:t>shape</a:t>
            </a:r>
          </a:p>
          <a:p>
            <a:pPr>
              <a:spcBef>
                <a:spcPts val="600"/>
              </a:spcBef>
            </a:pPr>
            <a:r>
              <a:rPr lang="en-US" altLang="zh-CN" b="0" dirty="0"/>
              <a:t>pooling</a:t>
            </a:r>
            <a:r>
              <a:rPr lang="zh-CN" altLang="en-US" b="0" dirty="0"/>
              <a:t>：指定池化方式。</a:t>
            </a:r>
          </a:p>
          <a:p>
            <a:pPr>
              <a:spcBef>
                <a:spcPts val="600"/>
              </a:spcBef>
            </a:pPr>
            <a:r>
              <a:rPr lang="en-US" altLang="zh-CN" b="0" dirty="0"/>
              <a:t>classes</a:t>
            </a:r>
            <a:r>
              <a:rPr lang="zh-CN" altLang="en-US" b="0" dirty="0"/>
              <a:t>：可选，图片分类的类别数。</a:t>
            </a:r>
          </a:p>
          <a:p>
            <a:pPr>
              <a:spcBef>
                <a:spcPts val="600"/>
              </a:spcBef>
            </a:pPr>
            <a:r>
              <a:rPr lang="zh-CN" altLang="en-US" b="0" dirty="0"/>
              <a:t>②返回值：</a:t>
            </a:r>
            <a:endParaRPr lang="en-US" altLang="zh-CN" b="0" dirty="0"/>
          </a:p>
          <a:p>
            <a:pPr>
              <a:spcBef>
                <a:spcPts val="600"/>
              </a:spcBef>
            </a:pPr>
            <a:r>
              <a:rPr lang="zh-CN" altLang="en-US" b="0" dirty="0"/>
              <a:t>用户定义模型对象。</a:t>
            </a:r>
          </a:p>
          <a:p>
            <a:pPr>
              <a:spcBef>
                <a:spcPts val="600"/>
              </a:spcBef>
            </a:pPr>
            <a:endParaRPr lang="zh-CN" altLang="zh-CN" dirty="0"/>
          </a:p>
        </p:txBody>
      </p:sp>
      <p:sp>
        <p:nvSpPr>
          <p:cNvPr id="11" name="标题 5">
            <a:extLst>
              <a:ext uri="{FF2B5EF4-FFF2-40B4-BE49-F238E27FC236}">
                <a16:creationId xmlns:a16="http://schemas.microsoft.com/office/drawing/2014/main" id="{143EFFB3-480A-4AA6-AE22-39289D71CD1B}"/>
              </a:ext>
            </a:extLst>
          </p:cNvPr>
          <p:cNvSpPr>
            <a:spLocks noGrp="1"/>
          </p:cNvSpPr>
          <p:nvPr>
            <p:ph type="title"/>
          </p:nvPr>
        </p:nvSpPr>
        <p:spPr>
          <a:xfrm>
            <a:off x="232438" y="51908"/>
            <a:ext cx="8112026" cy="548640"/>
          </a:xfrm>
        </p:spPr>
        <p:txBody>
          <a:bodyPr/>
          <a:lstStyle/>
          <a:p>
            <a:r>
              <a:rPr lang="en-US" altLang="zh-CN" dirty="0"/>
              <a:t>8</a:t>
            </a:r>
            <a:r>
              <a:rPr lang="zh-CN" altLang="en-US" dirty="0"/>
              <a:t>、模型简介规范</a:t>
            </a:r>
          </a:p>
        </p:txBody>
      </p:sp>
    </p:spTree>
    <p:extLst>
      <p:ext uri="{BB962C8B-B14F-4D97-AF65-F5344CB8AC3E}">
        <p14:creationId xmlns:p14="http://schemas.microsoft.com/office/powerpoint/2010/main" val="2882315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left)">
                                      <p:cBhvr>
                                        <p:cTn id="2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14" grpId="0" animBg="1"/>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5">
            <a:extLst>
              <a:ext uri="{FF2B5EF4-FFF2-40B4-BE49-F238E27FC236}">
                <a16:creationId xmlns:a16="http://schemas.microsoft.com/office/drawing/2014/main" id="{14FAD7F2-C4E8-4E12-A842-6636B3F428B1}"/>
              </a:ext>
            </a:extLst>
          </p:cNvPr>
          <p:cNvSpPr>
            <a:spLocks noGrp="1"/>
          </p:cNvSpPr>
          <p:nvPr>
            <p:ph type="title"/>
          </p:nvPr>
        </p:nvSpPr>
        <p:spPr>
          <a:xfrm>
            <a:off x="231775" y="52388"/>
            <a:ext cx="8112125" cy="547687"/>
          </a:xfrm>
        </p:spPr>
        <p:txBody>
          <a:bodyPr/>
          <a:lstStyle/>
          <a:p>
            <a:pPr eaLnBrk="1" hangingPunct="1"/>
            <a:r>
              <a:rPr lang="zh-CN" altLang="en-US" dirty="0"/>
              <a:t>报告大纲</a:t>
            </a:r>
          </a:p>
        </p:txBody>
      </p:sp>
      <p:cxnSp>
        <p:nvCxnSpPr>
          <p:cNvPr id="6" name="Straight Connector 23">
            <a:extLst>
              <a:ext uri="{FF2B5EF4-FFF2-40B4-BE49-F238E27FC236}">
                <a16:creationId xmlns:a16="http://schemas.microsoft.com/office/drawing/2014/main" id="{BBB98F50-6D26-4489-8BD6-C9B1952C3BC8}"/>
              </a:ext>
            </a:extLst>
          </p:cNvPr>
          <p:cNvCxnSpPr/>
          <p:nvPr/>
        </p:nvCxnSpPr>
        <p:spPr>
          <a:xfrm>
            <a:off x="622746" y="2512536"/>
            <a:ext cx="0" cy="244157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9221" name="Rectangle 392">
            <a:extLst>
              <a:ext uri="{FF2B5EF4-FFF2-40B4-BE49-F238E27FC236}">
                <a16:creationId xmlns:a16="http://schemas.microsoft.com/office/drawing/2014/main" id="{4C9DFBB3-C2CB-4EE4-BE8F-9CB38A31D85C}"/>
              </a:ext>
            </a:extLst>
          </p:cNvPr>
          <p:cNvSpPr>
            <a:spLocks noChangeArrowheads="1"/>
          </p:cNvSpPr>
          <p:nvPr/>
        </p:nvSpPr>
        <p:spPr bwMode="auto">
          <a:xfrm>
            <a:off x="498921" y="3617436"/>
            <a:ext cx="246063" cy="231775"/>
          </a:xfrm>
          <a:prstGeom prst="rect">
            <a:avLst/>
          </a:prstGeom>
          <a:solidFill>
            <a:schemeClr val="bg1"/>
          </a:solidFill>
          <a:ln w="28575">
            <a:solidFill>
              <a:srgbClr val="000000"/>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1pPr>
            <a:lvl2pPr marL="685800"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eaLnBrk="1" hangingPunct="1">
              <a:lnSpc>
                <a:spcPct val="150000"/>
              </a:lnSpc>
              <a:spcBef>
                <a:spcPct val="0"/>
              </a:spcBef>
              <a:buFontTx/>
              <a:buNone/>
            </a:pPr>
            <a:endParaRPr lang="en-US" altLang="zh-CN" sz="1800">
              <a:latin typeface="Palatino Linotype" panose="02040502050505030304" pitchFamily="18" charset="0"/>
              <a:ea typeface="宋体" panose="02010600030101010101" pitchFamily="2" charset="-122"/>
            </a:endParaRPr>
          </a:p>
        </p:txBody>
      </p:sp>
      <p:cxnSp>
        <p:nvCxnSpPr>
          <p:cNvPr id="9" name="Straight Connector 23">
            <a:extLst>
              <a:ext uri="{FF2B5EF4-FFF2-40B4-BE49-F238E27FC236}">
                <a16:creationId xmlns:a16="http://schemas.microsoft.com/office/drawing/2014/main" id="{9226A1AC-C42B-404C-AC18-396DE7B820F5}"/>
              </a:ext>
            </a:extLst>
          </p:cNvPr>
          <p:cNvCxnSpPr/>
          <p:nvPr/>
        </p:nvCxnSpPr>
        <p:spPr>
          <a:xfrm>
            <a:off x="565596" y="2452211"/>
            <a:ext cx="0" cy="24399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392">
            <a:extLst>
              <a:ext uri="{FF2B5EF4-FFF2-40B4-BE49-F238E27FC236}">
                <a16:creationId xmlns:a16="http://schemas.microsoft.com/office/drawing/2014/main" id="{E74BE061-42FC-4190-BE04-A3E5CA04C5FC}"/>
              </a:ext>
            </a:extLst>
          </p:cNvPr>
          <p:cNvSpPr>
            <a:spLocks noChangeArrowheads="1"/>
          </p:cNvSpPr>
          <p:nvPr/>
        </p:nvSpPr>
        <p:spPr bwMode="auto">
          <a:xfrm>
            <a:off x="443359" y="3555524"/>
            <a:ext cx="246062" cy="231775"/>
          </a:xfrm>
          <a:prstGeom prst="rect">
            <a:avLst/>
          </a:prstGeom>
          <a:solidFill>
            <a:schemeClr val="bg1">
              <a:lumMod val="75000"/>
            </a:schemeClr>
          </a:solidFill>
          <a:ln w="28575">
            <a:solidFill>
              <a:sysClr val="windowText" lastClr="000000"/>
            </a:solidFill>
            <a:miter lim="800000"/>
            <a:headEnd/>
            <a:tailEn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spcBef>
                <a:spcPts val="0"/>
              </a:spcBef>
              <a:spcAft>
                <a:spcPts val="0"/>
              </a:spcAft>
              <a:defRPr/>
            </a:pPr>
            <a:endParaRPr lang="en-US">
              <a:latin typeface="Palatino Linotype" panose="02040502050505030304" pitchFamily="18" charset="0"/>
            </a:endParaRPr>
          </a:p>
        </p:txBody>
      </p:sp>
      <p:grpSp>
        <p:nvGrpSpPr>
          <p:cNvPr id="8" name="组合 7">
            <a:extLst>
              <a:ext uri="{FF2B5EF4-FFF2-40B4-BE49-F238E27FC236}">
                <a16:creationId xmlns:a16="http://schemas.microsoft.com/office/drawing/2014/main" id="{70CD3846-3B89-4A46-8511-D448A939D95D}"/>
              </a:ext>
            </a:extLst>
          </p:cNvPr>
          <p:cNvGrpSpPr/>
          <p:nvPr/>
        </p:nvGrpSpPr>
        <p:grpSpPr>
          <a:xfrm>
            <a:off x="946743" y="1702262"/>
            <a:ext cx="7483195" cy="504000"/>
            <a:chOff x="732337" y="1547446"/>
            <a:chExt cx="7483195" cy="504000"/>
          </a:xfrm>
        </p:grpSpPr>
        <p:sp>
          <p:nvSpPr>
            <p:cNvPr id="10" name="矩形 9">
              <a:extLst>
                <a:ext uri="{FF2B5EF4-FFF2-40B4-BE49-F238E27FC236}">
                  <a16:creationId xmlns:a16="http://schemas.microsoft.com/office/drawing/2014/main" id="{57B5CF00-193A-4942-817F-A33845DBE2DC}"/>
                </a:ext>
              </a:extLst>
            </p:cNvPr>
            <p:cNvSpPr/>
            <p:nvPr/>
          </p:nvSpPr>
          <p:spPr>
            <a:xfrm>
              <a:off x="1405953" y="1547446"/>
              <a:ext cx="6809579" cy="504000"/>
            </a:xfrm>
            <a:prstGeom prst="rect">
              <a:avLst/>
            </a:prstGeom>
            <a:no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D7673FF6-26B0-4F4B-97E5-F2E9E0D055C2}"/>
                </a:ext>
              </a:extLst>
            </p:cNvPr>
            <p:cNvSpPr txBox="1"/>
            <p:nvPr/>
          </p:nvSpPr>
          <p:spPr>
            <a:xfrm>
              <a:off x="1405953" y="1595544"/>
              <a:ext cx="2332330" cy="400110"/>
            </a:xfrm>
            <a:prstGeom prst="rect">
              <a:avLst/>
            </a:prstGeom>
            <a:noFill/>
          </p:spPr>
          <p:txBody>
            <a:bodyPr wrap="square" rtlCol="0">
              <a:spAutoFit/>
            </a:bodyPr>
            <a:lstStyle/>
            <a:p>
              <a:r>
                <a:rPr lang="zh-CN" altLang="en-US" sz="2000" b="1" dirty="0">
                  <a:latin typeface="+mn-ea"/>
                </a:rPr>
                <a:t>前言与研究思路</a:t>
              </a:r>
            </a:p>
          </p:txBody>
        </p:sp>
        <p:sp>
          <p:nvSpPr>
            <p:cNvPr id="12" name="椭圆 11">
              <a:extLst>
                <a:ext uri="{FF2B5EF4-FFF2-40B4-BE49-F238E27FC236}">
                  <a16:creationId xmlns:a16="http://schemas.microsoft.com/office/drawing/2014/main" id="{316459D6-B484-4A5D-BFB1-F07262016A19}"/>
                </a:ext>
              </a:extLst>
            </p:cNvPr>
            <p:cNvSpPr/>
            <p:nvPr/>
          </p:nvSpPr>
          <p:spPr>
            <a:xfrm>
              <a:off x="732337" y="1547446"/>
              <a:ext cx="504000" cy="50400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1</a:t>
              </a:r>
              <a:endParaRPr lang="zh-CN" altLang="en-US" sz="2000" dirty="0"/>
            </a:p>
          </p:txBody>
        </p:sp>
      </p:grpSp>
      <p:grpSp>
        <p:nvGrpSpPr>
          <p:cNvPr id="13" name="组合 12">
            <a:extLst>
              <a:ext uri="{FF2B5EF4-FFF2-40B4-BE49-F238E27FC236}">
                <a16:creationId xmlns:a16="http://schemas.microsoft.com/office/drawing/2014/main" id="{083483BB-95F9-4279-A7C3-5740A0E9FC67}"/>
              </a:ext>
            </a:extLst>
          </p:cNvPr>
          <p:cNvGrpSpPr/>
          <p:nvPr/>
        </p:nvGrpSpPr>
        <p:grpSpPr>
          <a:xfrm>
            <a:off x="946743" y="2586391"/>
            <a:ext cx="7483195" cy="504000"/>
            <a:chOff x="732337" y="2543546"/>
            <a:chExt cx="7483195" cy="504000"/>
          </a:xfrm>
        </p:grpSpPr>
        <p:sp>
          <p:nvSpPr>
            <p:cNvPr id="14" name="矩形 13">
              <a:extLst>
                <a:ext uri="{FF2B5EF4-FFF2-40B4-BE49-F238E27FC236}">
                  <a16:creationId xmlns:a16="http://schemas.microsoft.com/office/drawing/2014/main" id="{3395004B-0D48-4EE9-826F-390CED1ED340}"/>
                </a:ext>
              </a:extLst>
            </p:cNvPr>
            <p:cNvSpPr/>
            <p:nvPr/>
          </p:nvSpPr>
          <p:spPr>
            <a:xfrm>
              <a:off x="1405953" y="2543546"/>
              <a:ext cx="6809579" cy="504000"/>
            </a:xfrm>
            <a:prstGeom prst="rect">
              <a:avLst/>
            </a:prstGeom>
            <a:no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20420560-CC9D-4FD7-8B1C-ADDE411F2C82}"/>
                </a:ext>
              </a:extLst>
            </p:cNvPr>
            <p:cNvSpPr txBox="1"/>
            <p:nvPr/>
          </p:nvSpPr>
          <p:spPr>
            <a:xfrm>
              <a:off x="1405953" y="2596230"/>
              <a:ext cx="1210588" cy="400110"/>
            </a:xfrm>
            <a:prstGeom prst="rect">
              <a:avLst/>
            </a:prstGeom>
            <a:noFill/>
          </p:spPr>
          <p:txBody>
            <a:bodyPr wrap="none" rtlCol="0">
              <a:spAutoFit/>
            </a:bodyPr>
            <a:lstStyle/>
            <a:p>
              <a:r>
                <a:rPr lang="zh-CN" altLang="en-US" sz="2000" b="1" dirty="0"/>
                <a:t>研究内容</a:t>
              </a:r>
              <a:endParaRPr lang="zh-CN" altLang="en-US" sz="2000" b="1" dirty="0">
                <a:latin typeface="+mn-ea"/>
              </a:endParaRPr>
            </a:p>
          </p:txBody>
        </p:sp>
        <p:sp>
          <p:nvSpPr>
            <p:cNvPr id="16" name="椭圆 15">
              <a:extLst>
                <a:ext uri="{FF2B5EF4-FFF2-40B4-BE49-F238E27FC236}">
                  <a16:creationId xmlns:a16="http://schemas.microsoft.com/office/drawing/2014/main" id="{34875FFC-14FF-4F6C-8AE7-022B33AADFF8}"/>
                </a:ext>
              </a:extLst>
            </p:cNvPr>
            <p:cNvSpPr/>
            <p:nvPr/>
          </p:nvSpPr>
          <p:spPr>
            <a:xfrm>
              <a:off x="732337" y="2543546"/>
              <a:ext cx="504000" cy="5040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2</a:t>
              </a:r>
              <a:endParaRPr lang="zh-CN" altLang="en-US" sz="2000" dirty="0"/>
            </a:p>
          </p:txBody>
        </p:sp>
      </p:grpSp>
      <p:grpSp>
        <p:nvGrpSpPr>
          <p:cNvPr id="17" name="组合 16">
            <a:extLst>
              <a:ext uri="{FF2B5EF4-FFF2-40B4-BE49-F238E27FC236}">
                <a16:creationId xmlns:a16="http://schemas.microsoft.com/office/drawing/2014/main" id="{63C9883A-E4DB-47BB-BB8C-01792A80298A}"/>
              </a:ext>
            </a:extLst>
          </p:cNvPr>
          <p:cNvGrpSpPr/>
          <p:nvPr/>
        </p:nvGrpSpPr>
        <p:grpSpPr>
          <a:xfrm>
            <a:off x="946743" y="5134428"/>
            <a:ext cx="7483195" cy="504000"/>
            <a:chOff x="732337" y="4535746"/>
            <a:chExt cx="7483195" cy="504000"/>
          </a:xfrm>
        </p:grpSpPr>
        <p:sp>
          <p:nvSpPr>
            <p:cNvPr id="18" name="矩形 17">
              <a:extLst>
                <a:ext uri="{FF2B5EF4-FFF2-40B4-BE49-F238E27FC236}">
                  <a16:creationId xmlns:a16="http://schemas.microsoft.com/office/drawing/2014/main" id="{F44884BA-3165-4926-B46C-68CB69D05E61}"/>
                </a:ext>
              </a:extLst>
            </p:cNvPr>
            <p:cNvSpPr/>
            <p:nvPr/>
          </p:nvSpPr>
          <p:spPr>
            <a:xfrm>
              <a:off x="1405953" y="4535746"/>
              <a:ext cx="6809579" cy="504000"/>
            </a:xfrm>
            <a:prstGeom prst="rect">
              <a:avLst/>
            </a:prstGeom>
            <a:no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a:extLst>
                <a:ext uri="{FF2B5EF4-FFF2-40B4-BE49-F238E27FC236}">
                  <a16:creationId xmlns:a16="http://schemas.microsoft.com/office/drawing/2014/main" id="{879DE3ED-0BCA-424E-A609-C5D9FE86C9D0}"/>
                </a:ext>
              </a:extLst>
            </p:cNvPr>
            <p:cNvSpPr txBox="1"/>
            <p:nvPr/>
          </p:nvSpPr>
          <p:spPr>
            <a:xfrm>
              <a:off x="1405953" y="4587691"/>
              <a:ext cx="2765501" cy="400110"/>
            </a:xfrm>
            <a:prstGeom prst="rect">
              <a:avLst/>
            </a:prstGeom>
            <a:noFill/>
          </p:spPr>
          <p:txBody>
            <a:bodyPr wrap="none" rtlCol="0">
              <a:spAutoFit/>
            </a:bodyPr>
            <a:lstStyle/>
            <a:p>
              <a:r>
                <a:rPr lang="zh-CN" altLang="en-US" sz="2000" b="1" dirty="0">
                  <a:latin typeface="+mn-ea"/>
                </a:rPr>
                <a:t>附件：软件技术规格书</a:t>
              </a:r>
            </a:p>
          </p:txBody>
        </p:sp>
        <p:sp>
          <p:nvSpPr>
            <p:cNvPr id="20" name="椭圆 19">
              <a:extLst>
                <a:ext uri="{FF2B5EF4-FFF2-40B4-BE49-F238E27FC236}">
                  <a16:creationId xmlns:a16="http://schemas.microsoft.com/office/drawing/2014/main" id="{5FDC5240-20C6-4742-BBE2-CEFC3552763A}"/>
                </a:ext>
              </a:extLst>
            </p:cNvPr>
            <p:cNvSpPr/>
            <p:nvPr/>
          </p:nvSpPr>
          <p:spPr>
            <a:xfrm>
              <a:off x="732337" y="4535746"/>
              <a:ext cx="504000" cy="504000"/>
            </a:xfrm>
            <a:prstGeom prst="ellipse">
              <a:avLst/>
            </a:prstGeom>
            <a:solidFill>
              <a:srgbClr val="2F31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3</a:t>
              </a:r>
              <a:endParaRPr lang="zh-CN" altLang="en-US" sz="2000" dirty="0"/>
            </a:p>
          </p:txBody>
        </p:sp>
      </p:grpSp>
      <p:sp>
        <p:nvSpPr>
          <p:cNvPr id="22" name="TextBox 45">
            <a:extLst>
              <a:ext uri="{FF2B5EF4-FFF2-40B4-BE49-F238E27FC236}">
                <a16:creationId xmlns:a16="http://schemas.microsoft.com/office/drawing/2014/main" id="{8E1D5FB4-E8FC-4C20-B6B5-779AAAA1908A}"/>
              </a:ext>
            </a:extLst>
          </p:cNvPr>
          <p:cNvSpPr txBox="1"/>
          <p:nvPr/>
        </p:nvSpPr>
        <p:spPr>
          <a:xfrm>
            <a:off x="1450743" y="3295443"/>
            <a:ext cx="2460930" cy="369332"/>
          </a:xfrm>
          <a:prstGeom prst="rect">
            <a:avLst/>
          </a:prstGeom>
          <a:noFill/>
        </p:spPr>
        <p:txBody>
          <a:bodyPr wrap="none" rtlCol="0">
            <a:spAutoFit/>
          </a:bodyPr>
          <a:lstStyle/>
          <a:p>
            <a:pPr marL="342900" indent="-342900">
              <a:buClr>
                <a:srgbClr val="0070C0"/>
              </a:buClr>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PHM</a:t>
            </a:r>
            <a:r>
              <a:rPr lang="zh-CN" altLang="en-US" dirty="0">
                <a:latin typeface="微软雅黑" panose="020B0503020204020204" pitchFamily="34" charset="-122"/>
                <a:ea typeface="微软雅黑" panose="020B0503020204020204" pitchFamily="34" charset="-122"/>
              </a:rPr>
              <a:t>模型定义规范</a:t>
            </a:r>
          </a:p>
        </p:txBody>
      </p:sp>
      <p:sp>
        <p:nvSpPr>
          <p:cNvPr id="23" name="TextBox 46">
            <a:extLst>
              <a:ext uri="{FF2B5EF4-FFF2-40B4-BE49-F238E27FC236}">
                <a16:creationId xmlns:a16="http://schemas.microsoft.com/office/drawing/2014/main" id="{A5738368-9906-4198-B5F3-FFE0414E65DA}"/>
              </a:ext>
            </a:extLst>
          </p:cNvPr>
          <p:cNvSpPr txBox="1"/>
          <p:nvPr/>
        </p:nvSpPr>
        <p:spPr>
          <a:xfrm>
            <a:off x="1450743" y="3908438"/>
            <a:ext cx="2377574" cy="369332"/>
          </a:xfrm>
          <a:prstGeom prst="rect">
            <a:avLst/>
          </a:prstGeom>
          <a:noFill/>
        </p:spPr>
        <p:txBody>
          <a:bodyPr wrap="none" rtlCol="0">
            <a:spAutoFit/>
          </a:bodyPr>
          <a:lstStyle/>
          <a:p>
            <a:pPr marL="342900" indent="-342900">
              <a:buClr>
                <a:srgbClr val="0070C0"/>
              </a:buClr>
              <a:buFont typeface="Wingdings" panose="05000000000000000000" pitchFamily="2" charset="2"/>
              <a:buChar char="Ø"/>
            </a:pPr>
            <a:r>
              <a:rPr lang="zh-CN" altLang="en-US" dirty="0">
                <a:ln w="12700">
                  <a:prstDash val="solid"/>
                </a:ln>
                <a:latin typeface="微软雅黑" panose="020B0503020204020204" pitchFamily="34" charset="-122"/>
                <a:ea typeface="微软雅黑" panose="020B0503020204020204" pitchFamily="34" charset="-122"/>
              </a:rPr>
              <a:t>模型存储运维规范</a:t>
            </a:r>
            <a:endParaRPr lang="zh-CN" altLang="en-US" dirty="0">
              <a:latin typeface="微软雅黑" panose="020B0503020204020204" pitchFamily="34" charset="-122"/>
              <a:ea typeface="微软雅黑" panose="020B0503020204020204" pitchFamily="34" charset="-122"/>
            </a:endParaRPr>
          </a:p>
        </p:txBody>
      </p:sp>
      <p:sp>
        <p:nvSpPr>
          <p:cNvPr id="24" name="TextBox 47">
            <a:extLst>
              <a:ext uri="{FF2B5EF4-FFF2-40B4-BE49-F238E27FC236}">
                <a16:creationId xmlns:a16="http://schemas.microsoft.com/office/drawing/2014/main" id="{4B8C0F02-9D14-41CE-A57D-CF4A9A5A19AB}"/>
              </a:ext>
            </a:extLst>
          </p:cNvPr>
          <p:cNvSpPr txBox="1"/>
          <p:nvPr/>
        </p:nvSpPr>
        <p:spPr>
          <a:xfrm>
            <a:off x="1450743" y="4521433"/>
            <a:ext cx="3153427" cy="369332"/>
          </a:xfrm>
          <a:prstGeom prst="rect">
            <a:avLst/>
          </a:prstGeom>
          <a:noFill/>
        </p:spPr>
        <p:txBody>
          <a:bodyPr wrap="none" rtlCol="0">
            <a:spAutoFit/>
          </a:bodyPr>
          <a:lstStyle/>
          <a:p>
            <a:pPr marL="342900" indent="-342900">
              <a:buClr>
                <a:srgbClr val="0070C0"/>
              </a:buClr>
              <a:buFont typeface="Wingdings" panose="05000000000000000000" pitchFamily="2" charset="2"/>
              <a:buChar char="Ø"/>
            </a:pPr>
            <a:r>
              <a:rPr lang="zh-CN" altLang="en-US" dirty="0">
                <a:ln w="12700">
                  <a:prstDash val="solid"/>
                </a:ln>
                <a:latin typeface="微软雅黑" panose="020B0503020204020204" pitchFamily="34" charset="-122"/>
                <a:ea typeface="微软雅黑" panose="020B0503020204020204" pitchFamily="34" charset="-122"/>
              </a:rPr>
              <a:t>平台</a:t>
            </a:r>
            <a:r>
              <a:rPr lang="en-US" altLang="zh-CN" dirty="0">
                <a:ln w="12700">
                  <a:prstDash val="solid"/>
                </a:ln>
                <a:latin typeface="微软雅黑" panose="020B0503020204020204" pitchFamily="34" charset="-122"/>
                <a:ea typeface="微软雅黑" panose="020B0503020204020204" pitchFamily="34" charset="-122"/>
              </a:rPr>
              <a:t>PHM</a:t>
            </a:r>
            <a:r>
              <a:rPr lang="zh-CN" altLang="en-US" dirty="0">
                <a:ln w="12700">
                  <a:prstDash val="solid"/>
                </a:ln>
                <a:latin typeface="微软雅黑" panose="020B0503020204020204" pitchFamily="34" charset="-122"/>
                <a:ea typeface="微软雅黑" panose="020B0503020204020204" pitchFamily="34" charset="-122"/>
              </a:rPr>
              <a:t>模型库技术要求</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076403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6B9FFE9-62BB-409C-B9DA-87AB683D52D1}"/>
              </a:ext>
            </a:extLst>
          </p:cNvPr>
          <p:cNvSpPr/>
          <p:nvPr/>
        </p:nvSpPr>
        <p:spPr>
          <a:xfrm>
            <a:off x="0" y="2524746"/>
            <a:ext cx="9144000" cy="1446550"/>
          </a:xfrm>
          <a:prstGeom prst="rect">
            <a:avLst/>
          </a:prstGeom>
          <a:noFill/>
        </p:spPr>
        <p:txBody>
          <a:bodyPr wrap="square" lIns="91440" tIns="45720" rIns="91440" bIns="45720">
            <a:spAutoFit/>
          </a:bodyPr>
          <a:lstStyle/>
          <a:p>
            <a:pPr algn="ctr"/>
            <a:r>
              <a:rPr lang="zh-CN" altLang="en-US" sz="4800" b="1" dirty="0">
                <a:ln w="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sym typeface="Times New Roman" panose="02020603050405020304" pitchFamily="18" charset="0"/>
              </a:rPr>
              <a:t>内容三 </a:t>
            </a:r>
            <a:endParaRPr lang="en-US" altLang="zh-CN" sz="4800" b="1" dirty="0">
              <a:ln w="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sym typeface="Times New Roman" panose="02020603050405020304" pitchFamily="18" charset="0"/>
            </a:endParaRPr>
          </a:p>
          <a:p>
            <a:pPr algn="ctr"/>
            <a:r>
              <a:rPr lang="zh-CN" altLang="en-US" sz="4000" b="1" dirty="0">
                <a:ln w="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sym typeface="Times New Roman" panose="02020603050405020304" pitchFamily="18" charset="0"/>
              </a:rPr>
              <a:t>平台</a:t>
            </a:r>
            <a:r>
              <a:rPr lang="en-US" altLang="zh-CN" sz="4000" b="1" dirty="0">
                <a:ln w="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sym typeface="Times New Roman" panose="02020603050405020304" pitchFamily="18" charset="0"/>
              </a:rPr>
              <a:t>PHM</a:t>
            </a:r>
            <a:r>
              <a:rPr lang="zh-CN" altLang="en-US" sz="4000" b="1" dirty="0">
                <a:ln w="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sym typeface="Times New Roman" panose="02020603050405020304" pitchFamily="18" charset="0"/>
              </a:rPr>
              <a:t>模型库技术要求</a:t>
            </a:r>
          </a:p>
        </p:txBody>
      </p:sp>
    </p:spTree>
    <p:extLst>
      <p:ext uri="{BB962C8B-B14F-4D97-AF65-F5344CB8AC3E}">
        <p14:creationId xmlns:p14="http://schemas.microsoft.com/office/powerpoint/2010/main" val="558472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32438" y="51908"/>
            <a:ext cx="8112026" cy="548640"/>
          </a:xfrm>
        </p:spPr>
        <p:txBody>
          <a:bodyPr>
            <a:normAutofit/>
          </a:bodyPr>
          <a:lstStyle/>
          <a:p>
            <a:r>
              <a:rPr lang="en-US" altLang="zh-CN" dirty="0"/>
              <a:t>3</a:t>
            </a:r>
            <a:r>
              <a:rPr lang="zh-CN" altLang="en-US" dirty="0"/>
              <a:t>、平台</a:t>
            </a:r>
            <a:r>
              <a:rPr lang="en-US" altLang="zh-CN" dirty="0"/>
              <a:t>PHM</a:t>
            </a:r>
            <a:r>
              <a:rPr lang="zh-CN" altLang="en-US" dirty="0"/>
              <a:t>模型库技术要求</a:t>
            </a:r>
          </a:p>
        </p:txBody>
      </p:sp>
      <p:sp>
        <p:nvSpPr>
          <p:cNvPr id="38" name="Rectangle 4">
            <a:extLst>
              <a:ext uri="{FF2B5EF4-FFF2-40B4-BE49-F238E27FC236}">
                <a16:creationId xmlns:a16="http://schemas.microsoft.com/office/drawing/2014/main" id="{E406CBA9-9A50-4234-AD58-50EE5383B03C}"/>
              </a:ext>
            </a:extLst>
          </p:cNvPr>
          <p:cNvSpPr>
            <a:spLocks noChangeArrowheads="1"/>
          </p:cNvSpPr>
          <p:nvPr/>
        </p:nvSpPr>
        <p:spPr bwMode="auto">
          <a:xfrm>
            <a:off x="146110" y="681311"/>
            <a:ext cx="1441450"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endParaRPr lang="zh-CN" altLang="en-US" sz="2000" b="1" dirty="0">
              <a:solidFill>
                <a:srgbClr val="FB1705"/>
              </a:solidFill>
              <a:latin typeface="+mj-ea"/>
              <a:ea typeface="+mj-ea"/>
            </a:endParaRPr>
          </a:p>
        </p:txBody>
      </p:sp>
      <p:grpSp>
        <p:nvGrpSpPr>
          <p:cNvPr id="40" name="组合 39">
            <a:extLst>
              <a:ext uri="{FF2B5EF4-FFF2-40B4-BE49-F238E27FC236}">
                <a16:creationId xmlns:a16="http://schemas.microsoft.com/office/drawing/2014/main" id="{3E17043D-47BF-480F-A17E-CC989D3EBE67}"/>
              </a:ext>
            </a:extLst>
          </p:cNvPr>
          <p:cNvGrpSpPr/>
          <p:nvPr/>
        </p:nvGrpSpPr>
        <p:grpSpPr>
          <a:xfrm>
            <a:off x="204361" y="754539"/>
            <a:ext cx="8735278" cy="2865915"/>
            <a:chOff x="204362" y="1696371"/>
            <a:chExt cx="8735278" cy="2865915"/>
          </a:xfrm>
        </p:grpSpPr>
        <p:sp>
          <p:nvSpPr>
            <p:cNvPr id="41" name="矩形 40">
              <a:extLst>
                <a:ext uri="{FF2B5EF4-FFF2-40B4-BE49-F238E27FC236}">
                  <a16:creationId xmlns:a16="http://schemas.microsoft.com/office/drawing/2014/main" id="{87D79C62-CFF0-4685-9AE5-792688C45457}"/>
                </a:ext>
              </a:extLst>
            </p:cNvPr>
            <p:cNvSpPr/>
            <p:nvPr/>
          </p:nvSpPr>
          <p:spPr>
            <a:xfrm>
              <a:off x="204362" y="1875677"/>
              <a:ext cx="4337464" cy="2686609"/>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2" name="矩形: 圆角 41">
              <a:extLst>
                <a:ext uri="{FF2B5EF4-FFF2-40B4-BE49-F238E27FC236}">
                  <a16:creationId xmlns:a16="http://schemas.microsoft.com/office/drawing/2014/main" id="{EE9F2736-DD1A-414B-821C-1BE436385745}"/>
                </a:ext>
              </a:extLst>
            </p:cNvPr>
            <p:cNvSpPr/>
            <p:nvPr/>
          </p:nvSpPr>
          <p:spPr>
            <a:xfrm>
              <a:off x="817039" y="1696371"/>
              <a:ext cx="3112110" cy="40011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PHM</a:t>
              </a:r>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模型库设计原则</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3" name="文本框 42">
              <a:extLst>
                <a:ext uri="{FF2B5EF4-FFF2-40B4-BE49-F238E27FC236}">
                  <a16:creationId xmlns:a16="http://schemas.microsoft.com/office/drawing/2014/main" id="{30FEDF52-E478-460C-A4F5-7D65B1F88219}"/>
                </a:ext>
              </a:extLst>
            </p:cNvPr>
            <p:cNvSpPr txBox="1"/>
            <p:nvPr/>
          </p:nvSpPr>
          <p:spPr>
            <a:xfrm>
              <a:off x="356885" y="2252985"/>
              <a:ext cx="1666824" cy="338554"/>
            </a:xfrm>
            <a:prstGeom prst="rect">
              <a:avLst/>
            </a:prstGeom>
            <a:solidFill>
              <a:schemeClr val="accent6">
                <a:lumMod val="20000"/>
                <a:lumOff val="80000"/>
              </a:schemeClr>
            </a:solidFill>
          </p:spPr>
          <p:txBody>
            <a:bodyPr wrap="square">
              <a:spAutoFit/>
            </a:bodyPr>
            <a:lstStyle/>
            <a:p>
              <a:pPr algn="ct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模块化原则</a:t>
              </a:r>
              <a:endParaRPr lang="en-US" altLang="zh-CN" sz="16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44" name="文本框 43">
              <a:extLst>
                <a:ext uri="{FF2B5EF4-FFF2-40B4-BE49-F238E27FC236}">
                  <a16:creationId xmlns:a16="http://schemas.microsoft.com/office/drawing/2014/main" id="{E39B4BF4-644D-4213-A115-72E560E7E60E}"/>
                </a:ext>
              </a:extLst>
            </p:cNvPr>
            <p:cNvSpPr txBox="1"/>
            <p:nvPr/>
          </p:nvSpPr>
          <p:spPr>
            <a:xfrm>
              <a:off x="2388782" y="2252985"/>
              <a:ext cx="1666824" cy="338554"/>
            </a:xfrm>
            <a:prstGeom prst="rect">
              <a:avLst/>
            </a:prstGeom>
            <a:solidFill>
              <a:schemeClr val="accent6">
                <a:lumMod val="20000"/>
                <a:lumOff val="80000"/>
              </a:schemeClr>
            </a:solidFill>
          </p:spPr>
          <p:txBody>
            <a:bodyPr wrap="square">
              <a:spAutoFit/>
            </a:bodyPr>
            <a:lstStyle/>
            <a:p>
              <a:pPr algn="ctr"/>
              <a:r>
                <a:rPr lang="zh-CN" altLang="en-US" sz="16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易扩展性原则</a:t>
              </a:r>
              <a:endParaRPr lang="en-US" altLang="zh-CN" sz="16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45" name="文本框 44">
              <a:extLst>
                <a:ext uri="{FF2B5EF4-FFF2-40B4-BE49-F238E27FC236}">
                  <a16:creationId xmlns:a16="http://schemas.microsoft.com/office/drawing/2014/main" id="{A9F8F0B8-3682-4CF6-8E9F-CA615DCDD414}"/>
                </a:ext>
              </a:extLst>
            </p:cNvPr>
            <p:cNvSpPr txBox="1"/>
            <p:nvPr/>
          </p:nvSpPr>
          <p:spPr>
            <a:xfrm>
              <a:off x="1385587" y="3006138"/>
              <a:ext cx="1666824" cy="338554"/>
            </a:xfrm>
            <a:prstGeom prst="rect">
              <a:avLst/>
            </a:prstGeom>
            <a:solidFill>
              <a:srgbClr val="FFE699"/>
            </a:solidFill>
          </p:spPr>
          <p:txBody>
            <a:bodyPr wrap="square">
              <a:spAutoFit/>
            </a:bodyPr>
            <a:lstStyle/>
            <a:p>
              <a:pPr algn="ct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用户友好原则</a:t>
              </a:r>
              <a:endParaRPr lang="en-US" altLang="zh-CN" sz="16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47" name="文本框 46">
              <a:extLst>
                <a:ext uri="{FF2B5EF4-FFF2-40B4-BE49-F238E27FC236}">
                  <a16:creationId xmlns:a16="http://schemas.microsoft.com/office/drawing/2014/main" id="{2251BDD0-C479-4C6B-A4E9-AA34E1145215}"/>
                </a:ext>
              </a:extLst>
            </p:cNvPr>
            <p:cNvSpPr txBox="1"/>
            <p:nvPr/>
          </p:nvSpPr>
          <p:spPr>
            <a:xfrm>
              <a:off x="1027523" y="3759291"/>
              <a:ext cx="2382951" cy="584775"/>
            </a:xfrm>
            <a:prstGeom prst="rect">
              <a:avLst/>
            </a:prstGeom>
            <a:solidFill>
              <a:schemeClr val="accent6">
                <a:lumMod val="20000"/>
                <a:lumOff val="80000"/>
              </a:schemeClr>
            </a:solidFill>
          </p:spPr>
          <p:txBody>
            <a:bodyPr wrap="square">
              <a:spAutoFit/>
            </a:bodyPr>
            <a:lstStyle/>
            <a:p>
              <a:pPr algn="ct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基于编程语言或可视化控件实现原则</a:t>
              </a:r>
              <a:endParaRPr lang="en-US" altLang="zh-CN" sz="16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cxnSp>
          <p:nvCxnSpPr>
            <p:cNvPr id="48" name="直接箭头连接符 47">
              <a:extLst>
                <a:ext uri="{FF2B5EF4-FFF2-40B4-BE49-F238E27FC236}">
                  <a16:creationId xmlns:a16="http://schemas.microsoft.com/office/drawing/2014/main" id="{B3B64093-DF5B-4F67-BA13-76E45F1A8AA2}"/>
                </a:ext>
              </a:extLst>
            </p:cNvPr>
            <p:cNvCxnSpPr>
              <a:stCxn id="43" idx="2"/>
              <a:endCxn id="45" idx="0"/>
            </p:cNvCxnSpPr>
            <p:nvPr/>
          </p:nvCxnSpPr>
          <p:spPr>
            <a:xfrm>
              <a:off x="1190297" y="2591539"/>
              <a:ext cx="1028702" cy="41459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988798E1-C8A3-4FE8-8B1D-6EDD7502D989}"/>
                </a:ext>
              </a:extLst>
            </p:cNvPr>
            <p:cNvCxnSpPr>
              <a:stCxn id="44" idx="2"/>
              <a:endCxn id="45" idx="0"/>
            </p:cNvCxnSpPr>
            <p:nvPr/>
          </p:nvCxnSpPr>
          <p:spPr>
            <a:xfrm flipH="1">
              <a:off x="2218999" y="2591539"/>
              <a:ext cx="1003195" cy="41459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1CE97C4-005A-4B4C-9B04-AE8CCF33EFDD}"/>
                </a:ext>
              </a:extLst>
            </p:cNvPr>
            <p:cNvCxnSpPr>
              <a:stCxn id="47" idx="0"/>
              <a:endCxn id="45" idx="2"/>
            </p:cNvCxnSpPr>
            <p:nvPr/>
          </p:nvCxnSpPr>
          <p:spPr>
            <a:xfrm flipV="1">
              <a:off x="2218999" y="3344692"/>
              <a:ext cx="0" cy="41459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60853AC2-7DE0-4BB5-BF94-4F91A61828CC}"/>
                </a:ext>
              </a:extLst>
            </p:cNvPr>
            <p:cNvSpPr/>
            <p:nvPr/>
          </p:nvSpPr>
          <p:spPr>
            <a:xfrm>
              <a:off x="4602176" y="1875678"/>
              <a:ext cx="4337464" cy="268660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2" name="矩形: 圆角 51">
              <a:extLst>
                <a:ext uri="{FF2B5EF4-FFF2-40B4-BE49-F238E27FC236}">
                  <a16:creationId xmlns:a16="http://schemas.microsoft.com/office/drawing/2014/main" id="{6DC8F5ED-FB26-4F47-9407-4D5A09379D1E}"/>
                </a:ext>
              </a:extLst>
            </p:cNvPr>
            <p:cNvSpPr/>
            <p:nvPr/>
          </p:nvSpPr>
          <p:spPr>
            <a:xfrm>
              <a:off x="5214853" y="1696371"/>
              <a:ext cx="3112110" cy="400110"/>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PHM</a:t>
              </a:r>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模型库开发技术要求</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3" name="文本框 52">
              <a:extLst>
                <a:ext uri="{FF2B5EF4-FFF2-40B4-BE49-F238E27FC236}">
                  <a16:creationId xmlns:a16="http://schemas.microsoft.com/office/drawing/2014/main" id="{8B5A19C0-5DDF-4F9B-BAAE-8D7CBA0B8AFF}"/>
                </a:ext>
              </a:extLst>
            </p:cNvPr>
            <p:cNvSpPr txBox="1"/>
            <p:nvPr/>
          </p:nvSpPr>
          <p:spPr>
            <a:xfrm>
              <a:off x="6298801" y="3044529"/>
              <a:ext cx="938872" cy="584775"/>
            </a:xfrm>
            <a:prstGeom prst="rect">
              <a:avLst/>
            </a:prstGeom>
            <a:solidFill>
              <a:srgbClr val="FFE699"/>
            </a:solidFill>
          </p:spPr>
          <p:txBody>
            <a:bodyPr wrap="square">
              <a:spAutoFit/>
            </a:bodyPr>
            <a:lstStyle>
              <a:defPPr>
                <a:defRPr lang="zh-CN"/>
              </a:defPPr>
              <a:lvl1pPr algn="ctr">
                <a:defRPr sz="16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en-US" altLang="zh-CN" dirty="0">
                  <a:sym typeface="Times New Roman" panose="02020603050405020304" pitchFamily="18" charset="0"/>
                </a:rPr>
                <a:t>PHM</a:t>
              </a:r>
            </a:p>
            <a:p>
              <a:r>
                <a:rPr lang="zh-CN" altLang="en-US">
                  <a:sym typeface="Times New Roman" panose="02020603050405020304" pitchFamily="18" charset="0"/>
                </a:rPr>
                <a:t>模型库</a:t>
              </a:r>
              <a:endParaRPr lang="en-US" altLang="zh-CN" dirty="0">
                <a:sym typeface="Times New Roman" panose="02020603050405020304" pitchFamily="18" charset="0"/>
              </a:endParaRPr>
            </a:p>
          </p:txBody>
        </p:sp>
        <p:sp>
          <p:nvSpPr>
            <p:cNvPr id="54" name="文本框 53">
              <a:extLst>
                <a:ext uri="{FF2B5EF4-FFF2-40B4-BE49-F238E27FC236}">
                  <a16:creationId xmlns:a16="http://schemas.microsoft.com/office/drawing/2014/main" id="{153270E9-6CE8-48A0-BACC-4B3852C536D4}"/>
                </a:ext>
              </a:extLst>
            </p:cNvPr>
            <p:cNvSpPr txBox="1"/>
            <p:nvPr/>
          </p:nvSpPr>
          <p:spPr>
            <a:xfrm>
              <a:off x="4671638" y="2223067"/>
              <a:ext cx="1067634" cy="584775"/>
            </a:xfrm>
            <a:prstGeom prst="rect">
              <a:avLst/>
            </a:prstGeom>
            <a:solidFill>
              <a:schemeClr val="accent5">
                <a:lumMod val="20000"/>
                <a:lumOff val="80000"/>
              </a:schemeClr>
            </a:solidFill>
          </p:spPr>
          <p:txBody>
            <a:bodyPr wrap="square">
              <a:spAutoFit/>
            </a:bodyPr>
            <a:lstStyle/>
            <a:p>
              <a:pPr algn="ct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明确模型存储地址</a:t>
              </a:r>
              <a:endParaRPr lang="en-US" altLang="zh-CN" sz="16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55" name="文本框 54">
              <a:extLst>
                <a:ext uri="{FF2B5EF4-FFF2-40B4-BE49-F238E27FC236}">
                  <a16:creationId xmlns:a16="http://schemas.microsoft.com/office/drawing/2014/main" id="{AB70228B-171D-434C-BE2F-12CF8CB23871}"/>
                </a:ext>
              </a:extLst>
            </p:cNvPr>
            <p:cNvSpPr txBox="1"/>
            <p:nvPr/>
          </p:nvSpPr>
          <p:spPr>
            <a:xfrm>
              <a:off x="6234420" y="2229831"/>
              <a:ext cx="1067634" cy="584775"/>
            </a:xfrm>
            <a:prstGeom prst="rect">
              <a:avLst/>
            </a:prstGeom>
            <a:solidFill>
              <a:schemeClr val="accent5">
                <a:lumMod val="20000"/>
                <a:lumOff val="80000"/>
              </a:schemeClr>
            </a:solidFill>
          </p:spPr>
          <p:txBody>
            <a:bodyPr wrap="square">
              <a:spAutoFit/>
            </a:bodyPr>
            <a:lstStyle>
              <a:defPPr>
                <a:defRPr lang="zh-CN"/>
              </a:defPPr>
              <a:lvl1pPr algn="ctr">
                <a:defRPr sz="16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dirty="0">
                  <a:sym typeface="Times New Roman" panose="02020603050405020304" pitchFamily="18" charset="0"/>
                </a:rPr>
                <a:t>明确</a:t>
              </a:r>
              <a:r>
                <a:rPr lang="zh-CN" altLang="en-US">
                  <a:sym typeface="Times New Roman" panose="02020603050405020304" pitchFamily="18" charset="0"/>
                </a:rPr>
                <a:t>模型接口</a:t>
              </a:r>
              <a:endParaRPr lang="en-US" altLang="zh-CN" dirty="0">
                <a:sym typeface="Times New Roman" panose="02020603050405020304" pitchFamily="18" charset="0"/>
              </a:endParaRPr>
            </a:p>
          </p:txBody>
        </p:sp>
        <p:sp>
          <p:nvSpPr>
            <p:cNvPr id="56" name="文本框 55">
              <a:extLst>
                <a:ext uri="{FF2B5EF4-FFF2-40B4-BE49-F238E27FC236}">
                  <a16:creationId xmlns:a16="http://schemas.microsoft.com/office/drawing/2014/main" id="{BC7434B4-BEB4-441C-BF48-8C0F3357C6E4}"/>
                </a:ext>
              </a:extLst>
            </p:cNvPr>
            <p:cNvSpPr txBox="1"/>
            <p:nvPr/>
          </p:nvSpPr>
          <p:spPr>
            <a:xfrm>
              <a:off x="4671638" y="3039279"/>
              <a:ext cx="1067634" cy="584775"/>
            </a:xfrm>
            <a:prstGeom prst="rect">
              <a:avLst/>
            </a:prstGeom>
            <a:solidFill>
              <a:schemeClr val="accent5">
                <a:lumMod val="20000"/>
                <a:lumOff val="80000"/>
              </a:schemeClr>
            </a:solidFill>
          </p:spPr>
          <p:txBody>
            <a:bodyPr wrap="square">
              <a:spAutoFit/>
            </a:bodyPr>
            <a:lstStyle>
              <a:defPPr>
                <a:defRPr lang="zh-CN"/>
              </a:defPPr>
              <a:lvl1pPr algn="ctr">
                <a:defRPr sz="16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dirty="0">
                  <a:sym typeface="Times New Roman" panose="02020603050405020304" pitchFamily="18" charset="0"/>
                </a:rPr>
                <a:t>明确模型</a:t>
              </a:r>
              <a:r>
                <a:rPr lang="zh-CN" altLang="en-US">
                  <a:sym typeface="Times New Roman" panose="02020603050405020304" pitchFamily="18" charset="0"/>
                </a:rPr>
                <a:t>调用规则</a:t>
              </a:r>
              <a:endParaRPr lang="en-US" altLang="zh-CN" dirty="0">
                <a:sym typeface="Times New Roman" panose="02020603050405020304" pitchFamily="18" charset="0"/>
              </a:endParaRPr>
            </a:p>
          </p:txBody>
        </p:sp>
        <p:sp>
          <p:nvSpPr>
            <p:cNvPr id="57" name="文本框 56">
              <a:extLst>
                <a:ext uri="{FF2B5EF4-FFF2-40B4-BE49-F238E27FC236}">
                  <a16:creationId xmlns:a16="http://schemas.microsoft.com/office/drawing/2014/main" id="{10C216EA-46AC-441F-98CB-1DCE63651951}"/>
                </a:ext>
              </a:extLst>
            </p:cNvPr>
            <p:cNvSpPr txBox="1"/>
            <p:nvPr/>
          </p:nvSpPr>
          <p:spPr>
            <a:xfrm>
              <a:off x="7810647" y="2249857"/>
              <a:ext cx="1067634" cy="584775"/>
            </a:xfrm>
            <a:prstGeom prst="rect">
              <a:avLst/>
            </a:prstGeom>
            <a:solidFill>
              <a:schemeClr val="accent5">
                <a:lumMod val="20000"/>
                <a:lumOff val="80000"/>
              </a:schemeClr>
            </a:solidFill>
          </p:spPr>
          <p:txBody>
            <a:bodyPr wrap="square">
              <a:spAutoFit/>
            </a:bodyPr>
            <a:lstStyle>
              <a:defPPr>
                <a:defRPr lang="zh-CN"/>
              </a:defPPr>
              <a:lvl1pPr algn="ctr">
                <a:defRPr sz="16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dirty="0">
                  <a:sym typeface="Times New Roman" panose="02020603050405020304" pitchFamily="18" charset="0"/>
                </a:rPr>
                <a:t>明确</a:t>
              </a:r>
              <a:r>
                <a:rPr lang="zh-CN" altLang="en-US">
                  <a:sym typeface="Times New Roman" panose="02020603050405020304" pitchFamily="18" charset="0"/>
                </a:rPr>
                <a:t>模型参数类型</a:t>
              </a:r>
              <a:endParaRPr lang="en-US" altLang="zh-CN" dirty="0">
                <a:sym typeface="Times New Roman" panose="02020603050405020304" pitchFamily="18" charset="0"/>
              </a:endParaRPr>
            </a:p>
          </p:txBody>
        </p:sp>
        <p:sp>
          <p:nvSpPr>
            <p:cNvPr id="58" name="文本框 57">
              <a:extLst>
                <a:ext uri="{FF2B5EF4-FFF2-40B4-BE49-F238E27FC236}">
                  <a16:creationId xmlns:a16="http://schemas.microsoft.com/office/drawing/2014/main" id="{B680A9E9-3909-404E-BCD5-A0A71007A30F}"/>
                </a:ext>
              </a:extLst>
            </p:cNvPr>
            <p:cNvSpPr txBox="1"/>
            <p:nvPr/>
          </p:nvSpPr>
          <p:spPr>
            <a:xfrm>
              <a:off x="6234420" y="3859227"/>
              <a:ext cx="1067634" cy="584775"/>
            </a:xfrm>
            <a:prstGeom prst="rect">
              <a:avLst/>
            </a:prstGeom>
            <a:solidFill>
              <a:schemeClr val="accent5">
                <a:lumMod val="20000"/>
                <a:lumOff val="80000"/>
              </a:schemeClr>
            </a:solidFill>
          </p:spPr>
          <p:txBody>
            <a:bodyPr wrap="square">
              <a:spAutoFit/>
            </a:bodyPr>
            <a:lstStyle>
              <a:defPPr>
                <a:defRPr lang="zh-CN"/>
              </a:defPPr>
              <a:lvl1pPr algn="ctr">
                <a:defRPr sz="16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dirty="0">
                  <a:sym typeface="Times New Roman" panose="02020603050405020304" pitchFamily="18" charset="0"/>
                </a:rPr>
                <a:t>明确</a:t>
              </a:r>
              <a:r>
                <a:rPr lang="zh-CN" altLang="en-US">
                  <a:sym typeface="Times New Roman" panose="02020603050405020304" pitchFamily="18" charset="0"/>
                </a:rPr>
                <a:t>模型适用范围</a:t>
              </a:r>
              <a:endParaRPr lang="en-US" altLang="zh-CN" dirty="0">
                <a:sym typeface="Times New Roman" panose="02020603050405020304" pitchFamily="18" charset="0"/>
              </a:endParaRPr>
            </a:p>
          </p:txBody>
        </p:sp>
        <p:sp>
          <p:nvSpPr>
            <p:cNvPr id="59" name="文本框 58">
              <a:extLst>
                <a:ext uri="{FF2B5EF4-FFF2-40B4-BE49-F238E27FC236}">
                  <a16:creationId xmlns:a16="http://schemas.microsoft.com/office/drawing/2014/main" id="{38F13E33-D6FF-4B44-976D-D5C80DFDAA3E}"/>
                </a:ext>
              </a:extLst>
            </p:cNvPr>
            <p:cNvSpPr txBox="1"/>
            <p:nvPr/>
          </p:nvSpPr>
          <p:spPr>
            <a:xfrm>
              <a:off x="7821091" y="3859227"/>
              <a:ext cx="1067634" cy="584775"/>
            </a:xfrm>
            <a:prstGeom prst="rect">
              <a:avLst/>
            </a:prstGeom>
            <a:solidFill>
              <a:schemeClr val="accent5">
                <a:lumMod val="20000"/>
                <a:lumOff val="80000"/>
              </a:schemeClr>
            </a:solidFill>
          </p:spPr>
          <p:txBody>
            <a:bodyPr wrap="square">
              <a:spAutoFit/>
            </a:bodyPr>
            <a:lstStyle>
              <a:defPPr>
                <a:defRPr lang="zh-CN"/>
              </a:defPPr>
              <a:lvl1pPr algn="ctr">
                <a:defRPr sz="16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dirty="0">
                  <a:sym typeface="Times New Roman" panose="02020603050405020304" pitchFamily="18" charset="0"/>
                </a:rPr>
                <a:t>测试案例</a:t>
              </a:r>
              <a:r>
                <a:rPr lang="zh-CN" altLang="en-US">
                  <a:sym typeface="Times New Roman" panose="02020603050405020304" pitchFamily="18" charset="0"/>
                </a:rPr>
                <a:t>或程序</a:t>
              </a:r>
              <a:endParaRPr lang="en-US" altLang="zh-CN" dirty="0">
                <a:sym typeface="Times New Roman" panose="02020603050405020304" pitchFamily="18" charset="0"/>
              </a:endParaRPr>
            </a:p>
          </p:txBody>
        </p:sp>
        <p:sp>
          <p:nvSpPr>
            <p:cNvPr id="61" name="文本框 60">
              <a:extLst>
                <a:ext uri="{FF2B5EF4-FFF2-40B4-BE49-F238E27FC236}">
                  <a16:creationId xmlns:a16="http://schemas.microsoft.com/office/drawing/2014/main" id="{C83BA22C-44E6-482C-8865-A9646F062265}"/>
                </a:ext>
              </a:extLst>
            </p:cNvPr>
            <p:cNvSpPr txBox="1"/>
            <p:nvPr/>
          </p:nvSpPr>
          <p:spPr>
            <a:xfrm>
              <a:off x="4681036" y="3855491"/>
              <a:ext cx="1067634" cy="584775"/>
            </a:xfrm>
            <a:prstGeom prst="rect">
              <a:avLst/>
            </a:prstGeom>
            <a:solidFill>
              <a:schemeClr val="accent5">
                <a:lumMod val="20000"/>
                <a:lumOff val="80000"/>
              </a:schemeClr>
            </a:solidFill>
          </p:spPr>
          <p:txBody>
            <a:bodyPr wrap="square">
              <a:spAutoFit/>
            </a:bodyPr>
            <a:lstStyle>
              <a:defPPr>
                <a:defRPr lang="zh-CN"/>
              </a:defPPr>
              <a:lvl1pPr algn="ctr">
                <a:defRPr sz="16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dirty="0">
                  <a:sym typeface="Times New Roman" panose="02020603050405020304" pitchFamily="18" charset="0"/>
                </a:rPr>
                <a:t>明确模型</a:t>
              </a:r>
              <a:r>
                <a:rPr lang="zh-CN" altLang="en-US">
                  <a:sym typeface="Times New Roman" panose="02020603050405020304" pitchFamily="18" charset="0"/>
                </a:rPr>
                <a:t>运行方式</a:t>
              </a:r>
              <a:endParaRPr lang="en-US" altLang="zh-CN" dirty="0">
                <a:sym typeface="Times New Roman" panose="02020603050405020304" pitchFamily="18" charset="0"/>
              </a:endParaRPr>
            </a:p>
          </p:txBody>
        </p:sp>
        <p:sp>
          <p:nvSpPr>
            <p:cNvPr id="62" name="文本框 61">
              <a:extLst>
                <a:ext uri="{FF2B5EF4-FFF2-40B4-BE49-F238E27FC236}">
                  <a16:creationId xmlns:a16="http://schemas.microsoft.com/office/drawing/2014/main" id="{D62948CB-554A-4E50-B512-F38729527275}"/>
                </a:ext>
              </a:extLst>
            </p:cNvPr>
            <p:cNvSpPr txBox="1"/>
            <p:nvPr/>
          </p:nvSpPr>
          <p:spPr>
            <a:xfrm>
              <a:off x="7810647" y="3054542"/>
              <a:ext cx="1067634" cy="584775"/>
            </a:xfrm>
            <a:prstGeom prst="rect">
              <a:avLst/>
            </a:prstGeom>
            <a:solidFill>
              <a:schemeClr val="accent5">
                <a:lumMod val="20000"/>
                <a:lumOff val="80000"/>
              </a:schemeClr>
            </a:solidFill>
          </p:spPr>
          <p:txBody>
            <a:bodyPr wrap="square">
              <a:spAutoFit/>
            </a:bodyPr>
            <a:lstStyle>
              <a:defPPr>
                <a:defRPr lang="zh-CN"/>
              </a:defPPr>
              <a:lvl1pPr algn="ctr">
                <a:defRPr sz="16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dirty="0">
                  <a:sym typeface="Times New Roman" panose="02020603050405020304" pitchFamily="18" charset="0"/>
                </a:rPr>
                <a:t>明确模型</a:t>
              </a:r>
              <a:r>
                <a:rPr lang="zh-CN" altLang="en-US">
                  <a:sym typeface="Times New Roman" panose="02020603050405020304" pitchFamily="18" charset="0"/>
                </a:rPr>
                <a:t>功能边界</a:t>
              </a:r>
              <a:endParaRPr lang="en-US" altLang="zh-CN" dirty="0">
                <a:sym typeface="Times New Roman" panose="02020603050405020304" pitchFamily="18" charset="0"/>
              </a:endParaRPr>
            </a:p>
          </p:txBody>
        </p:sp>
        <p:cxnSp>
          <p:nvCxnSpPr>
            <p:cNvPr id="63" name="直接箭头连接符 62">
              <a:extLst>
                <a:ext uri="{FF2B5EF4-FFF2-40B4-BE49-F238E27FC236}">
                  <a16:creationId xmlns:a16="http://schemas.microsoft.com/office/drawing/2014/main" id="{749E79B5-3A51-4B71-888F-D8E11A07BC91}"/>
                </a:ext>
              </a:extLst>
            </p:cNvPr>
            <p:cNvCxnSpPr>
              <a:stCxn id="54" idx="3"/>
              <a:endCxn id="53" idx="1"/>
            </p:cNvCxnSpPr>
            <p:nvPr/>
          </p:nvCxnSpPr>
          <p:spPr>
            <a:xfrm>
              <a:off x="5739272" y="2515455"/>
              <a:ext cx="559529" cy="821462"/>
            </a:xfrm>
            <a:prstGeom prst="straightConnector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1C5F733C-C059-413F-AD69-85F560D88AF4}"/>
                </a:ext>
              </a:extLst>
            </p:cNvPr>
            <p:cNvCxnSpPr>
              <a:stCxn id="55" idx="2"/>
              <a:endCxn id="53" idx="0"/>
            </p:cNvCxnSpPr>
            <p:nvPr/>
          </p:nvCxnSpPr>
          <p:spPr>
            <a:xfrm>
              <a:off x="6768237" y="2814606"/>
              <a:ext cx="0" cy="229923"/>
            </a:xfrm>
            <a:prstGeom prst="straightConnector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48339044-CFFC-44E7-A5C0-D7F7B938D463}"/>
                </a:ext>
              </a:extLst>
            </p:cNvPr>
            <p:cNvCxnSpPr>
              <a:stCxn id="57" idx="1"/>
              <a:endCxn id="53" idx="3"/>
            </p:cNvCxnSpPr>
            <p:nvPr/>
          </p:nvCxnSpPr>
          <p:spPr>
            <a:xfrm flipH="1">
              <a:off x="7237673" y="2542245"/>
              <a:ext cx="572974" cy="794672"/>
            </a:xfrm>
            <a:prstGeom prst="straightConnector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96CCC7D2-A4AF-4217-B9BB-D2EB976D31E5}"/>
                </a:ext>
              </a:extLst>
            </p:cNvPr>
            <p:cNvCxnSpPr>
              <a:stCxn id="58" idx="0"/>
              <a:endCxn id="53" idx="2"/>
            </p:cNvCxnSpPr>
            <p:nvPr/>
          </p:nvCxnSpPr>
          <p:spPr>
            <a:xfrm flipV="1">
              <a:off x="6768237" y="3629304"/>
              <a:ext cx="0" cy="229923"/>
            </a:xfrm>
            <a:prstGeom prst="straightConnector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7FAF40E3-AEA6-4E46-ABCA-1D64259EEF76}"/>
                </a:ext>
              </a:extLst>
            </p:cNvPr>
            <p:cNvCxnSpPr>
              <a:stCxn id="56" idx="3"/>
              <a:endCxn id="53" idx="1"/>
            </p:cNvCxnSpPr>
            <p:nvPr/>
          </p:nvCxnSpPr>
          <p:spPr>
            <a:xfrm>
              <a:off x="5739272" y="3331667"/>
              <a:ext cx="559529" cy="5250"/>
            </a:xfrm>
            <a:prstGeom prst="straightConnector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AA4FE02D-9ECD-4FF2-8B67-EBA9B009FE15}"/>
                </a:ext>
              </a:extLst>
            </p:cNvPr>
            <p:cNvCxnSpPr>
              <a:stCxn id="61" idx="3"/>
              <a:endCxn id="53" idx="1"/>
            </p:cNvCxnSpPr>
            <p:nvPr/>
          </p:nvCxnSpPr>
          <p:spPr>
            <a:xfrm flipV="1">
              <a:off x="5748670" y="3336917"/>
              <a:ext cx="550131" cy="810962"/>
            </a:xfrm>
            <a:prstGeom prst="straightConnector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8E304C42-BA0C-46BF-8338-47A8B7CBC85A}"/>
                </a:ext>
              </a:extLst>
            </p:cNvPr>
            <p:cNvCxnSpPr>
              <a:stCxn id="62" idx="1"/>
              <a:endCxn id="53" idx="3"/>
            </p:cNvCxnSpPr>
            <p:nvPr/>
          </p:nvCxnSpPr>
          <p:spPr>
            <a:xfrm flipH="1" flipV="1">
              <a:off x="7237673" y="3336917"/>
              <a:ext cx="572974" cy="10013"/>
            </a:xfrm>
            <a:prstGeom prst="straightConnector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91CD42D3-3DDF-447D-8F88-FF6098ED48F7}"/>
                </a:ext>
              </a:extLst>
            </p:cNvPr>
            <p:cNvCxnSpPr>
              <a:stCxn id="59" idx="1"/>
              <a:endCxn id="53" idx="3"/>
            </p:cNvCxnSpPr>
            <p:nvPr/>
          </p:nvCxnSpPr>
          <p:spPr>
            <a:xfrm flipH="1" flipV="1">
              <a:off x="7237673" y="3336917"/>
              <a:ext cx="583418" cy="814698"/>
            </a:xfrm>
            <a:prstGeom prst="straightConnector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矩形 32">
            <a:extLst>
              <a:ext uri="{FF2B5EF4-FFF2-40B4-BE49-F238E27FC236}">
                <a16:creationId xmlns:a16="http://schemas.microsoft.com/office/drawing/2014/main" id="{2937FFCA-7FBA-475A-B51E-1569D506CCC9}"/>
              </a:ext>
            </a:extLst>
          </p:cNvPr>
          <p:cNvSpPr/>
          <p:nvPr/>
        </p:nvSpPr>
        <p:spPr>
          <a:xfrm>
            <a:off x="139428" y="3870170"/>
            <a:ext cx="8735278" cy="2593312"/>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4" name="矩形: 圆角 33">
            <a:extLst>
              <a:ext uri="{FF2B5EF4-FFF2-40B4-BE49-F238E27FC236}">
                <a16:creationId xmlns:a16="http://schemas.microsoft.com/office/drawing/2014/main" id="{BDA55DB5-6B3D-4C47-BD50-E10812B848D1}"/>
              </a:ext>
            </a:extLst>
          </p:cNvPr>
          <p:cNvSpPr/>
          <p:nvPr/>
        </p:nvSpPr>
        <p:spPr>
          <a:xfrm>
            <a:off x="817038" y="3762881"/>
            <a:ext cx="3112110" cy="40011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PHM</a:t>
            </a:r>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模型库设计说明</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5" name="文本框 34">
            <a:extLst>
              <a:ext uri="{FF2B5EF4-FFF2-40B4-BE49-F238E27FC236}">
                <a16:creationId xmlns:a16="http://schemas.microsoft.com/office/drawing/2014/main" id="{BCE3D2B0-89E9-4318-91B3-226D47965793}"/>
              </a:ext>
            </a:extLst>
          </p:cNvPr>
          <p:cNvSpPr txBox="1"/>
          <p:nvPr/>
        </p:nvSpPr>
        <p:spPr>
          <a:xfrm>
            <a:off x="235461" y="4200654"/>
            <a:ext cx="3112110" cy="369332"/>
          </a:xfrm>
          <a:prstGeom prst="rect">
            <a:avLst/>
          </a:prstGeom>
          <a:noFill/>
          <a:effectLst>
            <a:outerShdw blurRad="50800" dist="38100" dir="5400000" algn="t" rotWithShape="0">
              <a:prstClr val="black">
                <a:alpha val="40000"/>
              </a:prstClr>
            </a:outerShdw>
          </a:effectLst>
        </p:spPr>
        <p:txBody>
          <a:bodyPr wrap="square" rtlCol="0" anchor="ctr">
            <a:spAutoFit/>
          </a:bodyPr>
          <a:lstStyle>
            <a:defPPr>
              <a:defRPr lang="zh-CN"/>
            </a:defPPr>
            <a:lvl1pPr>
              <a:defRPr b="1">
                <a:latin typeface="Times New Roman" panose="02020603050405020304" pitchFamily="18" charset="0"/>
                <a:ea typeface="微软雅黑" panose="020B0503020204020204" pitchFamily="34" charset="-122"/>
                <a:cs typeface="Times New Roman" panose="02020603050405020304" pitchFamily="18" charset="0"/>
              </a:defRPr>
            </a:lvl1pPr>
          </a:lstStyle>
          <a:p>
            <a:pPr>
              <a:spcBef>
                <a:spcPts val="600"/>
              </a:spcBef>
            </a:pPr>
            <a:r>
              <a:rPr lang="zh-CN" altLang="en-US" dirty="0">
                <a:solidFill>
                  <a:srgbClr val="0000FF"/>
                </a:solidFill>
              </a:rPr>
              <a:t>①</a:t>
            </a:r>
            <a:r>
              <a:rPr lang="en-US" altLang="zh-CN" dirty="0">
                <a:solidFill>
                  <a:srgbClr val="0000FF"/>
                </a:solidFill>
              </a:rPr>
              <a:t>PHM</a:t>
            </a:r>
            <a:r>
              <a:rPr lang="zh-CN" altLang="en-US" dirty="0">
                <a:solidFill>
                  <a:srgbClr val="0000FF"/>
                </a:solidFill>
              </a:rPr>
              <a:t>模型库技术指标要求</a:t>
            </a:r>
            <a:endParaRPr lang="en-US" altLang="zh-CN" b="0" dirty="0"/>
          </a:p>
        </p:txBody>
      </p:sp>
      <p:sp>
        <p:nvSpPr>
          <p:cNvPr id="36" name="文本框 35">
            <a:extLst>
              <a:ext uri="{FF2B5EF4-FFF2-40B4-BE49-F238E27FC236}">
                <a16:creationId xmlns:a16="http://schemas.microsoft.com/office/drawing/2014/main" id="{643DB4C8-0DC4-4F5C-90E9-5E24E4BBB098}"/>
              </a:ext>
            </a:extLst>
          </p:cNvPr>
          <p:cNvSpPr txBox="1"/>
          <p:nvPr/>
        </p:nvSpPr>
        <p:spPr>
          <a:xfrm>
            <a:off x="1641167" y="5316479"/>
            <a:ext cx="1314942" cy="338554"/>
          </a:xfrm>
          <a:prstGeom prst="rect">
            <a:avLst/>
          </a:prstGeom>
          <a:solidFill>
            <a:srgbClr val="FFE699"/>
          </a:solidFill>
        </p:spPr>
        <p:txBody>
          <a:bodyPr wrap="square">
            <a:spAutoFit/>
          </a:bodyPr>
          <a:lstStyle/>
          <a:p>
            <a:pPr algn="ct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PHM</a:t>
            </a: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模型库</a:t>
            </a:r>
            <a:endParaRPr lang="en-US" altLang="zh-CN" sz="16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37" name="文本框 36">
            <a:extLst>
              <a:ext uri="{FF2B5EF4-FFF2-40B4-BE49-F238E27FC236}">
                <a16:creationId xmlns:a16="http://schemas.microsoft.com/office/drawing/2014/main" id="{5590968F-4605-4F3E-9E24-6371A9091670}"/>
              </a:ext>
            </a:extLst>
          </p:cNvPr>
          <p:cNvSpPr txBox="1"/>
          <p:nvPr/>
        </p:nvSpPr>
        <p:spPr>
          <a:xfrm>
            <a:off x="384972" y="4638912"/>
            <a:ext cx="1230676" cy="338554"/>
          </a:xfrm>
          <a:prstGeom prst="rect">
            <a:avLst/>
          </a:prstGeom>
          <a:solidFill>
            <a:schemeClr val="accent2">
              <a:lumMod val="40000"/>
              <a:lumOff val="60000"/>
            </a:schemeClr>
          </a:solidFill>
        </p:spPr>
        <p:txBody>
          <a:bodyPr wrap="square">
            <a:spAutoFit/>
          </a:bodyPr>
          <a:lstStyle/>
          <a:p>
            <a:pPr algn="ct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数据互联</a:t>
            </a:r>
            <a:endParaRPr lang="en-US" altLang="zh-CN" sz="16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60" name="文本框 59">
            <a:extLst>
              <a:ext uri="{FF2B5EF4-FFF2-40B4-BE49-F238E27FC236}">
                <a16:creationId xmlns:a16="http://schemas.microsoft.com/office/drawing/2014/main" id="{1512949D-75A4-4BE3-96CF-DF78191F648D}"/>
              </a:ext>
            </a:extLst>
          </p:cNvPr>
          <p:cNvSpPr txBox="1"/>
          <p:nvPr/>
        </p:nvSpPr>
        <p:spPr>
          <a:xfrm>
            <a:off x="1683300" y="4636125"/>
            <a:ext cx="1230676" cy="338554"/>
          </a:xfrm>
          <a:prstGeom prst="rect">
            <a:avLst/>
          </a:prstGeom>
          <a:solidFill>
            <a:schemeClr val="accent2">
              <a:lumMod val="40000"/>
              <a:lumOff val="60000"/>
            </a:schemeClr>
          </a:solidFill>
        </p:spPr>
        <p:txBody>
          <a:bodyPr wrap="square">
            <a:spAutoFit/>
          </a:bodyPr>
          <a:lstStyle>
            <a:defPPr>
              <a:defRPr lang="zh-CN"/>
            </a:defPPr>
            <a:lvl1pPr algn="ctr">
              <a:defRPr sz="16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dirty="0">
                <a:sym typeface="Times New Roman" panose="02020603050405020304" pitchFamily="18" charset="0"/>
              </a:rPr>
              <a:t>高效访问</a:t>
            </a:r>
            <a:endParaRPr lang="en-US" altLang="zh-CN" dirty="0">
              <a:sym typeface="Times New Roman" panose="02020603050405020304" pitchFamily="18" charset="0"/>
            </a:endParaRPr>
          </a:p>
        </p:txBody>
      </p:sp>
      <p:sp>
        <p:nvSpPr>
          <p:cNvPr id="68" name="文本框 67">
            <a:extLst>
              <a:ext uri="{FF2B5EF4-FFF2-40B4-BE49-F238E27FC236}">
                <a16:creationId xmlns:a16="http://schemas.microsoft.com/office/drawing/2014/main" id="{E0A66EB5-C0D5-4EE8-9D18-7D7F9883E1F0}"/>
              </a:ext>
            </a:extLst>
          </p:cNvPr>
          <p:cNvSpPr txBox="1"/>
          <p:nvPr/>
        </p:nvSpPr>
        <p:spPr>
          <a:xfrm>
            <a:off x="2978407" y="4632885"/>
            <a:ext cx="1230676" cy="338554"/>
          </a:xfrm>
          <a:prstGeom prst="rect">
            <a:avLst/>
          </a:prstGeom>
          <a:solidFill>
            <a:schemeClr val="accent2">
              <a:lumMod val="40000"/>
              <a:lumOff val="60000"/>
            </a:schemeClr>
          </a:solidFill>
        </p:spPr>
        <p:txBody>
          <a:bodyPr wrap="square">
            <a:spAutoFit/>
          </a:bodyPr>
          <a:lstStyle>
            <a:defPPr>
              <a:defRPr lang="zh-CN"/>
            </a:defPPr>
            <a:lvl1pPr algn="ctr">
              <a:defRPr sz="16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dirty="0">
                <a:sym typeface="Times New Roman" panose="02020603050405020304" pitchFamily="18" charset="0"/>
              </a:rPr>
              <a:t>权限管理</a:t>
            </a:r>
            <a:endParaRPr lang="en-US" altLang="zh-CN" dirty="0">
              <a:sym typeface="Times New Roman" panose="02020603050405020304" pitchFamily="18" charset="0"/>
            </a:endParaRPr>
          </a:p>
        </p:txBody>
      </p:sp>
      <p:sp>
        <p:nvSpPr>
          <p:cNvPr id="69" name="文本框 68">
            <a:extLst>
              <a:ext uri="{FF2B5EF4-FFF2-40B4-BE49-F238E27FC236}">
                <a16:creationId xmlns:a16="http://schemas.microsoft.com/office/drawing/2014/main" id="{D983571E-5053-4D13-B5BD-27DDB550D74A}"/>
              </a:ext>
            </a:extLst>
          </p:cNvPr>
          <p:cNvSpPr txBox="1"/>
          <p:nvPr/>
        </p:nvSpPr>
        <p:spPr>
          <a:xfrm>
            <a:off x="3130132" y="5316479"/>
            <a:ext cx="1230676" cy="338554"/>
          </a:xfrm>
          <a:prstGeom prst="rect">
            <a:avLst/>
          </a:prstGeom>
          <a:solidFill>
            <a:schemeClr val="accent2">
              <a:lumMod val="40000"/>
              <a:lumOff val="60000"/>
            </a:schemeClr>
          </a:solidFill>
        </p:spPr>
        <p:txBody>
          <a:bodyPr wrap="square">
            <a:spAutoFit/>
          </a:bodyPr>
          <a:lstStyle>
            <a:defPPr>
              <a:defRPr lang="zh-CN"/>
            </a:defPPr>
            <a:lvl1pPr algn="ctr">
              <a:defRPr sz="16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dirty="0">
                <a:sym typeface="Times New Roman" panose="02020603050405020304" pitchFamily="18" charset="0"/>
              </a:rPr>
              <a:t>安全性</a:t>
            </a:r>
            <a:endParaRPr lang="en-US" altLang="zh-CN" dirty="0">
              <a:sym typeface="Times New Roman" panose="02020603050405020304" pitchFamily="18" charset="0"/>
            </a:endParaRPr>
          </a:p>
        </p:txBody>
      </p:sp>
      <p:sp>
        <p:nvSpPr>
          <p:cNvPr id="70" name="文本框 69">
            <a:extLst>
              <a:ext uri="{FF2B5EF4-FFF2-40B4-BE49-F238E27FC236}">
                <a16:creationId xmlns:a16="http://schemas.microsoft.com/office/drawing/2014/main" id="{60ADD0BB-1504-4641-B8BD-A2A331307536}"/>
              </a:ext>
            </a:extLst>
          </p:cNvPr>
          <p:cNvSpPr txBox="1"/>
          <p:nvPr/>
        </p:nvSpPr>
        <p:spPr>
          <a:xfrm>
            <a:off x="236468" y="5316479"/>
            <a:ext cx="1230676" cy="338554"/>
          </a:xfrm>
          <a:prstGeom prst="rect">
            <a:avLst/>
          </a:prstGeom>
          <a:solidFill>
            <a:schemeClr val="accent2">
              <a:lumMod val="40000"/>
              <a:lumOff val="60000"/>
            </a:schemeClr>
          </a:solidFill>
        </p:spPr>
        <p:txBody>
          <a:bodyPr wrap="square">
            <a:spAutoFit/>
          </a:bodyPr>
          <a:lstStyle>
            <a:defPPr>
              <a:defRPr lang="zh-CN"/>
            </a:defPPr>
            <a:lvl1pPr algn="ctr">
              <a:defRPr sz="16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dirty="0">
                <a:sym typeface="Times New Roman" panose="02020603050405020304" pitchFamily="18" charset="0"/>
              </a:rPr>
              <a:t>保密性</a:t>
            </a:r>
            <a:endParaRPr lang="en-US" altLang="zh-CN" dirty="0">
              <a:sym typeface="Times New Roman" panose="02020603050405020304" pitchFamily="18" charset="0"/>
            </a:endParaRPr>
          </a:p>
        </p:txBody>
      </p:sp>
      <p:sp>
        <p:nvSpPr>
          <p:cNvPr id="71" name="文本框 70">
            <a:extLst>
              <a:ext uri="{FF2B5EF4-FFF2-40B4-BE49-F238E27FC236}">
                <a16:creationId xmlns:a16="http://schemas.microsoft.com/office/drawing/2014/main" id="{8B267749-9CDD-4D51-97D8-7A8E987CFBBE}"/>
              </a:ext>
            </a:extLst>
          </p:cNvPr>
          <p:cNvSpPr txBox="1"/>
          <p:nvPr/>
        </p:nvSpPr>
        <p:spPr>
          <a:xfrm>
            <a:off x="384972" y="5994046"/>
            <a:ext cx="1230676" cy="338554"/>
          </a:xfrm>
          <a:prstGeom prst="rect">
            <a:avLst/>
          </a:prstGeom>
          <a:solidFill>
            <a:schemeClr val="accent2">
              <a:lumMod val="40000"/>
              <a:lumOff val="60000"/>
            </a:schemeClr>
          </a:solidFill>
        </p:spPr>
        <p:txBody>
          <a:bodyPr wrap="square">
            <a:spAutoFit/>
          </a:bodyPr>
          <a:lstStyle>
            <a:defPPr>
              <a:defRPr lang="zh-CN"/>
            </a:defPPr>
            <a:lvl1pPr algn="ctr">
              <a:defRPr sz="16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dirty="0">
                <a:sym typeface="Times New Roman" panose="02020603050405020304" pitchFamily="18" charset="0"/>
              </a:rPr>
              <a:t>主流通用性</a:t>
            </a:r>
            <a:endParaRPr lang="en-US" altLang="zh-CN" dirty="0">
              <a:sym typeface="Times New Roman" panose="02020603050405020304" pitchFamily="18" charset="0"/>
            </a:endParaRPr>
          </a:p>
        </p:txBody>
      </p:sp>
      <p:sp>
        <p:nvSpPr>
          <p:cNvPr id="72" name="文本框 71">
            <a:extLst>
              <a:ext uri="{FF2B5EF4-FFF2-40B4-BE49-F238E27FC236}">
                <a16:creationId xmlns:a16="http://schemas.microsoft.com/office/drawing/2014/main" id="{1DFBCF39-8FAA-4411-A930-0AA5541F9290}"/>
              </a:ext>
            </a:extLst>
          </p:cNvPr>
          <p:cNvSpPr txBox="1"/>
          <p:nvPr/>
        </p:nvSpPr>
        <p:spPr>
          <a:xfrm>
            <a:off x="1683300" y="5994046"/>
            <a:ext cx="1230676" cy="338554"/>
          </a:xfrm>
          <a:prstGeom prst="rect">
            <a:avLst/>
          </a:prstGeom>
          <a:solidFill>
            <a:schemeClr val="accent2">
              <a:lumMod val="40000"/>
              <a:lumOff val="60000"/>
            </a:schemeClr>
          </a:solidFill>
        </p:spPr>
        <p:txBody>
          <a:bodyPr wrap="square">
            <a:spAutoFit/>
          </a:bodyPr>
          <a:lstStyle>
            <a:defPPr>
              <a:defRPr lang="zh-CN"/>
            </a:defPPr>
            <a:lvl1pPr algn="ctr">
              <a:defRPr sz="16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dirty="0">
                <a:sym typeface="Times New Roman" panose="02020603050405020304" pitchFamily="18" charset="0"/>
              </a:rPr>
              <a:t>多人访问</a:t>
            </a:r>
            <a:endParaRPr lang="en-US" altLang="zh-CN" dirty="0">
              <a:sym typeface="Times New Roman" panose="02020603050405020304" pitchFamily="18" charset="0"/>
            </a:endParaRPr>
          </a:p>
        </p:txBody>
      </p:sp>
      <p:sp>
        <p:nvSpPr>
          <p:cNvPr id="73" name="文本框 72">
            <a:extLst>
              <a:ext uri="{FF2B5EF4-FFF2-40B4-BE49-F238E27FC236}">
                <a16:creationId xmlns:a16="http://schemas.microsoft.com/office/drawing/2014/main" id="{8122A219-D190-4BFC-B326-67F774B08663}"/>
              </a:ext>
            </a:extLst>
          </p:cNvPr>
          <p:cNvSpPr txBox="1"/>
          <p:nvPr/>
        </p:nvSpPr>
        <p:spPr>
          <a:xfrm>
            <a:off x="2978407" y="5994046"/>
            <a:ext cx="1230676" cy="338554"/>
          </a:xfrm>
          <a:prstGeom prst="rect">
            <a:avLst/>
          </a:prstGeom>
          <a:solidFill>
            <a:schemeClr val="accent2">
              <a:lumMod val="40000"/>
              <a:lumOff val="60000"/>
            </a:schemeClr>
          </a:solidFill>
        </p:spPr>
        <p:txBody>
          <a:bodyPr wrap="square">
            <a:spAutoFit/>
          </a:bodyPr>
          <a:lstStyle>
            <a:defPPr>
              <a:defRPr lang="zh-CN"/>
            </a:defPPr>
            <a:lvl1pPr algn="ctr">
              <a:defRPr sz="16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dirty="0">
                <a:sym typeface="Times New Roman" panose="02020603050405020304" pitchFamily="18" charset="0"/>
              </a:rPr>
              <a:t>可扩展性</a:t>
            </a:r>
            <a:endParaRPr lang="en-US" altLang="zh-CN" dirty="0">
              <a:sym typeface="Times New Roman" panose="02020603050405020304" pitchFamily="18" charset="0"/>
            </a:endParaRPr>
          </a:p>
        </p:txBody>
      </p:sp>
      <p:sp>
        <p:nvSpPr>
          <p:cNvPr id="74" name="文本框 73">
            <a:extLst>
              <a:ext uri="{FF2B5EF4-FFF2-40B4-BE49-F238E27FC236}">
                <a16:creationId xmlns:a16="http://schemas.microsoft.com/office/drawing/2014/main" id="{73112CC7-F1A8-4637-91B5-416EED70945A}"/>
              </a:ext>
            </a:extLst>
          </p:cNvPr>
          <p:cNvSpPr txBox="1"/>
          <p:nvPr/>
        </p:nvSpPr>
        <p:spPr>
          <a:xfrm>
            <a:off x="4671637" y="4200654"/>
            <a:ext cx="3112110" cy="369332"/>
          </a:xfrm>
          <a:prstGeom prst="rect">
            <a:avLst/>
          </a:prstGeom>
          <a:noFill/>
          <a:effectLst>
            <a:outerShdw blurRad="50800" dist="38100" dir="5400000" algn="t" rotWithShape="0">
              <a:prstClr val="black">
                <a:alpha val="40000"/>
              </a:prstClr>
            </a:outerShdw>
          </a:effectLst>
        </p:spPr>
        <p:txBody>
          <a:bodyPr wrap="square" rtlCol="0" anchor="ctr">
            <a:spAutoFit/>
          </a:bodyPr>
          <a:lstStyle>
            <a:defPPr>
              <a:defRPr lang="zh-CN"/>
            </a:defPPr>
            <a:lvl1pPr>
              <a:defRPr b="1">
                <a:latin typeface="Times New Roman" panose="02020603050405020304" pitchFamily="18" charset="0"/>
                <a:ea typeface="微软雅黑" panose="020B0503020204020204" pitchFamily="34" charset="-122"/>
                <a:cs typeface="Times New Roman" panose="02020603050405020304" pitchFamily="18" charset="0"/>
              </a:defRPr>
            </a:lvl1pPr>
          </a:lstStyle>
          <a:p>
            <a:pPr>
              <a:spcBef>
                <a:spcPts val="600"/>
              </a:spcBef>
            </a:pPr>
            <a:r>
              <a:rPr lang="zh-CN" altLang="en-US" dirty="0">
                <a:solidFill>
                  <a:srgbClr val="0000FF"/>
                </a:solidFill>
              </a:rPr>
              <a:t>②</a:t>
            </a:r>
            <a:r>
              <a:rPr lang="en-US" altLang="zh-CN" dirty="0">
                <a:solidFill>
                  <a:srgbClr val="0000FF"/>
                </a:solidFill>
              </a:rPr>
              <a:t>PHM</a:t>
            </a:r>
            <a:r>
              <a:rPr lang="zh-CN" altLang="en-US" dirty="0">
                <a:solidFill>
                  <a:srgbClr val="0000FF"/>
                </a:solidFill>
              </a:rPr>
              <a:t>模型库功能设计</a:t>
            </a:r>
            <a:endParaRPr lang="en-US" altLang="zh-CN" b="0" dirty="0"/>
          </a:p>
        </p:txBody>
      </p:sp>
      <p:sp>
        <p:nvSpPr>
          <p:cNvPr id="87" name="矩形 86">
            <a:extLst>
              <a:ext uri="{FF2B5EF4-FFF2-40B4-BE49-F238E27FC236}">
                <a16:creationId xmlns:a16="http://schemas.microsoft.com/office/drawing/2014/main" id="{AC982AC2-1C06-4213-A7E4-3733437045D1}"/>
              </a:ext>
            </a:extLst>
          </p:cNvPr>
          <p:cNvSpPr/>
          <p:nvPr/>
        </p:nvSpPr>
        <p:spPr>
          <a:xfrm>
            <a:off x="5597810" y="4720470"/>
            <a:ext cx="2152568" cy="360000"/>
          </a:xfrm>
          <a:prstGeom prst="rect">
            <a:avLst/>
          </a:prstGeom>
          <a:solidFill>
            <a:schemeClr val="accent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微软雅黑" panose="020B0503020204020204" pitchFamily="34" charset="-122"/>
                <a:ea typeface="微软雅黑" panose="020B0503020204020204" pitchFamily="34" charset="-122"/>
              </a:rPr>
              <a:t>PHM</a:t>
            </a:r>
            <a:r>
              <a:rPr lang="zh-CN" altLang="en-US" sz="1600" b="1" dirty="0">
                <a:solidFill>
                  <a:schemeClr val="tx1"/>
                </a:solidFill>
                <a:latin typeface="微软雅黑" panose="020B0503020204020204" pitchFamily="34" charset="-122"/>
                <a:ea typeface="微软雅黑" panose="020B0503020204020204" pitchFamily="34" charset="-122"/>
              </a:rPr>
              <a:t>模型数据库构建</a:t>
            </a:r>
            <a:endParaRPr lang="en-US" altLang="zh-CN" sz="1600" b="1" dirty="0">
              <a:solidFill>
                <a:schemeClr val="tx1"/>
              </a:solidFill>
              <a:latin typeface="微软雅黑" panose="020B0503020204020204" pitchFamily="34" charset="-122"/>
              <a:ea typeface="微软雅黑" panose="020B0503020204020204" pitchFamily="34" charset="-122"/>
            </a:endParaRPr>
          </a:p>
        </p:txBody>
      </p:sp>
      <p:sp>
        <p:nvSpPr>
          <p:cNvPr id="88" name="矩形 87">
            <a:extLst>
              <a:ext uri="{FF2B5EF4-FFF2-40B4-BE49-F238E27FC236}">
                <a16:creationId xmlns:a16="http://schemas.microsoft.com/office/drawing/2014/main" id="{6A76E0FE-C2B3-4482-8218-E91AA45B09F0}"/>
              </a:ext>
            </a:extLst>
          </p:cNvPr>
          <p:cNvSpPr/>
          <p:nvPr/>
        </p:nvSpPr>
        <p:spPr>
          <a:xfrm>
            <a:off x="4561147" y="5578056"/>
            <a:ext cx="1332000" cy="720000"/>
          </a:xfrm>
          <a:prstGeom prst="rect">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模型库维护管理子模块</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89" name="矩形 88">
            <a:extLst>
              <a:ext uri="{FF2B5EF4-FFF2-40B4-BE49-F238E27FC236}">
                <a16:creationId xmlns:a16="http://schemas.microsoft.com/office/drawing/2014/main" id="{FEE58736-19A8-4EBE-A3D6-6FBA30B383E9}"/>
              </a:ext>
            </a:extLst>
          </p:cNvPr>
          <p:cNvSpPr/>
          <p:nvPr/>
        </p:nvSpPr>
        <p:spPr>
          <a:xfrm>
            <a:off x="6008096" y="5578056"/>
            <a:ext cx="1332000" cy="720000"/>
          </a:xfrm>
          <a:prstGeom prst="rect">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数据导入</a:t>
            </a:r>
            <a:endParaRPr lang="en-US" altLang="zh-CN" sz="1600" dirty="0">
              <a:solidFill>
                <a:schemeClr val="tx1"/>
              </a:solidFill>
              <a:latin typeface="微软雅黑" panose="020B0503020204020204" pitchFamily="34" charset="-122"/>
              <a:ea typeface="微软雅黑" panose="020B0503020204020204" pitchFamily="34" charset="-122"/>
            </a:endParaRPr>
          </a:p>
          <a:p>
            <a:pPr algn="ctr"/>
            <a:r>
              <a:rPr lang="zh-CN" altLang="en-US" sz="1600" dirty="0">
                <a:solidFill>
                  <a:schemeClr val="tx1"/>
                </a:solidFill>
                <a:latin typeface="微软雅黑" panose="020B0503020204020204" pitchFamily="34" charset="-122"/>
                <a:ea typeface="微软雅黑" panose="020B0503020204020204" pitchFamily="34" charset="-122"/>
              </a:rPr>
              <a:t>导出子模块</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90" name="矩形 89">
            <a:extLst>
              <a:ext uri="{FF2B5EF4-FFF2-40B4-BE49-F238E27FC236}">
                <a16:creationId xmlns:a16="http://schemas.microsoft.com/office/drawing/2014/main" id="{33FA2048-D61B-49C9-A982-2F5A0B0948AF}"/>
              </a:ext>
            </a:extLst>
          </p:cNvPr>
          <p:cNvSpPr/>
          <p:nvPr/>
        </p:nvSpPr>
        <p:spPr>
          <a:xfrm>
            <a:off x="7452544" y="5578056"/>
            <a:ext cx="1332000" cy="720000"/>
          </a:xfrm>
          <a:prstGeom prst="rect">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数据备份与恢复子模块</a:t>
            </a:r>
            <a:endParaRPr lang="en-US" altLang="zh-CN" sz="1600" dirty="0">
              <a:solidFill>
                <a:schemeClr val="tx1"/>
              </a:solidFill>
              <a:latin typeface="微软雅黑" panose="020B0503020204020204" pitchFamily="34" charset="-122"/>
              <a:ea typeface="微软雅黑" panose="020B0503020204020204" pitchFamily="34" charset="-122"/>
            </a:endParaRPr>
          </a:p>
        </p:txBody>
      </p:sp>
      <p:cxnSp>
        <p:nvCxnSpPr>
          <p:cNvPr id="92" name="连接符: 肘形 91">
            <a:extLst>
              <a:ext uri="{FF2B5EF4-FFF2-40B4-BE49-F238E27FC236}">
                <a16:creationId xmlns:a16="http://schemas.microsoft.com/office/drawing/2014/main" id="{5B08BD0E-F886-4470-9CA2-F1EAAFF0DAC2}"/>
              </a:ext>
            </a:extLst>
          </p:cNvPr>
          <p:cNvCxnSpPr>
            <a:cxnSpLocks/>
            <a:stCxn id="87" idx="2"/>
            <a:endCxn id="89" idx="0"/>
          </p:cNvCxnSpPr>
          <p:nvPr/>
        </p:nvCxnSpPr>
        <p:spPr>
          <a:xfrm rot="16200000" flipH="1">
            <a:off x="6425302" y="5329262"/>
            <a:ext cx="497586" cy="2"/>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连接符: 肘形 14">
            <a:extLst>
              <a:ext uri="{FF2B5EF4-FFF2-40B4-BE49-F238E27FC236}">
                <a16:creationId xmlns:a16="http://schemas.microsoft.com/office/drawing/2014/main" id="{1F4B777F-922F-4F15-9C30-FA776D10CDBB}"/>
              </a:ext>
            </a:extLst>
          </p:cNvPr>
          <p:cNvCxnSpPr>
            <a:stCxn id="87" idx="2"/>
            <a:endCxn id="88" idx="0"/>
          </p:cNvCxnSpPr>
          <p:nvPr/>
        </p:nvCxnSpPr>
        <p:spPr>
          <a:xfrm rot="5400000">
            <a:off x="5701828" y="4605790"/>
            <a:ext cx="497586" cy="1446947"/>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连接符: 肘形 16">
            <a:extLst>
              <a:ext uri="{FF2B5EF4-FFF2-40B4-BE49-F238E27FC236}">
                <a16:creationId xmlns:a16="http://schemas.microsoft.com/office/drawing/2014/main" id="{FF1B5858-B5C7-42F0-8718-D868B78592E0}"/>
              </a:ext>
            </a:extLst>
          </p:cNvPr>
          <p:cNvCxnSpPr>
            <a:stCxn id="87" idx="2"/>
            <a:endCxn id="90" idx="0"/>
          </p:cNvCxnSpPr>
          <p:nvPr/>
        </p:nvCxnSpPr>
        <p:spPr>
          <a:xfrm rot="16200000" flipH="1">
            <a:off x="7147526" y="4607038"/>
            <a:ext cx="497586" cy="1444450"/>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EB449169-1B9C-488E-BB87-5DC6224BA7ED}"/>
              </a:ext>
            </a:extLst>
          </p:cNvPr>
          <p:cNvCxnSpPr>
            <a:stCxn id="60" idx="2"/>
            <a:endCxn id="36" idx="0"/>
          </p:cNvCxnSpPr>
          <p:nvPr/>
        </p:nvCxnSpPr>
        <p:spPr>
          <a:xfrm>
            <a:off x="2298638" y="4974679"/>
            <a:ext cx="0" cy="3418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1D913FDD-CFBF-4B33-92C1-AB2212AC3016}"/>
              </a:ext>
            </a:extLst>
          </p:cNvPr>
          <p:cNvCxnSpPr>
            <a:stCxn id="68" idx="2"/>
            <a:endCxn id="36" idx="0"/>
          </p:cNvCxnSpPr>
          <p:nvPr/>
        </p:nvCxnSpPr>
        <p:spPr>
          <a:xfrm flipH="1">
            <a:off x="2298638" y="4971439"/>
            <a:ext cx="1295107" cy="345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35C15753-A3E7-4457-8667-F22AF69DF699}"/>
              </a:ext>
            </a:extLst>
          </p:cNvPr>
          <p:cNvCxnSpPr>
            <a:stCxn id="37" idx="2"/>
            <a:endCxn id="36" idx="0"/>
          </p:cNvCxnSpPr>
          <p:nvPr/>
        </p:nvCxnSpPr>
        <p:spPr>
          <a:xfrm>
            <a:off x="1000310" y="4977466"/>
            <a:ext cx="1298328" cy="33901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AF32E2A1-FBD6-4867-8E89-68311C7B3DD0}"/>
              </a:ext>
            </a:extLst>
          </p:cNvPr>
          <p:cNvCxnSpPr>
            <a:stCxn id="70" idx="3"/>
            <a:endCxn id="36" idx="1"/>
          </p:cNvCxnSpPr>
          <p:nvPr/>
        </p:nvCxnSpPr>
        <p:spPr>
          <a:xfrm>
            <a:off x="1467144" y="5485756"/>
            <a:ext cx="17402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F7050E2E-56E8-4122-AB67-F3D64444B361}"/>
              </a:ext>
            </a:extLst>
          </p:cNvPr>
          <p:cNvCxnSpPr>
            <a:stCxn id="69" idx="1"/>
            <a:endCxn id="36" idx="3"/>
          </p:cNvCxnSpPr>
          <p:nvPr/>
        </p:nvCxnSpPr>
        <p:spPr>
          <a:xfrm flipH="1">
            <a:off x="2956109" y="5485756"/>
            <a:ext cx="17402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5CAAB2B0-7996-45EC-AEC0-AA7C7153B09A}"/>
              </a:ext>
            </a:extLst>
          </p:cNvPr>
          <p:cNvCxnSpPr>
            <a:stCxn id="71" idx="0"/>
            <a:endCxn id="36" idx="2"/>
          </p:cNvCxnSpPr>
          <p:nvPr/>
        </p:nvCxnSpPr>
        <p:spPr>
          <a:xfrm flipV="1">
            <a:off x="1000310" y="5655033"/>
            <a:ext cx="1298328" cy="33901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56B67FF6-86FD-48D7-AA85-003059A42CCF}"/>
              </a:ext>
            </a:extLst>
          </p:cNvPr>
          <p:cNvCxnSpPr>
            <a:stCxn id="72" idx="0"/>
            <a:endCxn id="36" idx="2"/>
          </p:cNvCxnSpPr>
          <p:nvPr/>
        </p:nvCxnSpPr>
        <p:spPr>
          <a:xfrm flipV="1">
            <a:off x="2298638" y="5655033"/>
            <a:ext cx="0" cy="33901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E783AF5C-B68D-4650-B4F2-B98C24E1CC1B}"/>
              </a:ext>
            </a:extLst>
          </p:cNvPr>
          <p:cNvCxnSpPr>
            <a:stCxn id="73" idx="0"/>
            <a:endCxn id="36" idx="2"/>
          </p:cNvCxnSpPr>
          <p:nvPr/>
        </p:nvCxnSpPr>
        <p:spPr>
          <a:xfrm flipH="1" flipV="1">
            <a:off x="2298638" y="5655033"/>
            <a:ext cx="1295107" cy="33901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87189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32438" y="51908"/>
            <a:ext cx="8112026" cy="548640"/>
          </a:xfrm>
        </p:spPr>
        <p:txBody>
          <a:bodyPr>
            <a:normAutofit/>
          </a:bodyPr>
          <a:lstStyle/>
          <a:p>
            <a:r>
              <a:rPr lang="en-US" altLang="zh-CN" dirty="0"/>
              <a:t>3</a:t>
            </a:r>
            <a:r>
              <a:rPr lang="zh-CN" altLang="en-US" dirty="0"/>
              <a:t>、平台</a:t>
            </a:r>
            <a:r>
              <a:rPr lang="en-US" altLang="zh-CN" dirty="0"/>
              <a:t>PHM</a:t>
            </a:r>
            <a:r>
              <a:rPr lang="zh-CN" altLang="en-US" dirty="0"/>
              <a:t>模型库技术要求</a:t>
            </a:r>
          </a:p>
        </p:txBody>
      </p:sp>
      <p:sp>
        <p:nvSpPr>
          <p:cNvPr id="38" name="Rectangle 4">
            <a:extLst>
              <a:ext uri="{FF2B5EF4-FFF2-40B4-BE49-F238E27FC236}">
                <a16:creationId xmlns:a16="http://schemas.microsoft.com/office/drawing/2014/main" id="{E406CBA9-9A50-4234-AD58-50EE5383B03C}"/>
              </a:ext>
            </a:extLst>
          </p:cNvPr>
          <p:cNvSpPr>
            <a:spLocks noChangeArrowheads="1"/>
          </p:cNvSpPr>
          <p:nvPr/>
        </p:nvSpPr>
        <p:spPr bwMode="auto">
          <a:xfrm>
            <a:off x="146110" y="681311"/>
            <a:ext cx="1441450"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endParaRPr lang="zh-CN" altLang="en-US" sz="2000" b="1" dirty="0">
              <a:solidFill>
                <a:srgbClr val="FB1705"/>
              </a:solidFill>
              <a:latin typeface="+mj-ea"/>
              <a:ea typeface="+mj-ea"/>
            </a:endParaRPr>
          </a:p>
        </p:txBody>
      </p:sp>
      <p:grpSp>
        <p:nvGrpSpPr>
          <p:cNvPr id="40" name="组合 39">
            <a:extLst>
              <a:ext uri="{FF2B5EF4-FFF2-40B4-BE49-F238E27FC236}">
                <a16:creationId xmlns:a16="http://schemas.microsoft.com/office/drawing/2014/main" id="{3E17043D-47BF-480F-A17E-CC989D3EBE67}"/>
              </a:ext>
            </a:extLst>
          </p:cNvPr>
          <p:cNvGrpSpPr/>
          <p:nvPr/>
        </p:nvGrpSpPr>
        <p:grpSpPr>
          <a:xfrm>
            <a:off x="204361" y="754539"/>
            <a:ext cx="8735278" cy="2865915"/>
            <a:chOff x="204362" y="1696371"/>
            <a:chExt cx="8735278" cy="2865915"/>
          </a:xfrm>
        </p:grpSpPr>
        <p:sp>
          <p:nvSpPr>
            <p:cNvPr id="41" name="矩形 40">
              <a:extLst>
                <a:ext uri="{FF2B5EF4-FFF2-40B4-BE49-F238E27FC236}">
                  <a16:creationId xmlns:a16="http://schemas.microsoft.com/office/drawing/2014/main" id="{87D79C62-CFF0-4685-9AE5-792688C45457}"/>
                </a:ext>
              </a:extLst>
            </p:cNvPr>
            <p:cNvSpPr/>
            <p:nvPr/>
          </p:nvSpPr>
          <p:spPr>
            <a:xfrm>
              <a:off x="204362" y="1875677"/>
              <a:ext cx="4337464" cy="2686609"/>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2" name="矩形: 圆角 41">
              <a:extLst>
                <a:ext uri="{FF2B5EF4-FFF2-40B4-BE49-F238E27FC236}">
                  <a16:creationId xmlns:a16="http://schemas.microsoft.com/office/drawing/2014/main" id="{EE9F2736-DD1A-414B-821C-1BE436385745}"/>
                </a:ext>
              </a:extLst>
            </p:cNvPr>
            <p:cNvSpPr/>
            <p:nvPr/>
          </p:nvSpPr>
          <p:spPr>
            <a:xfrm>
              <a:off x="817039" y="1696371"/>
              <a:ext cx="3112110" cy="40011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PHM</a:t>
              </a:r>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模型库设计原则</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3" name="文本框 42">
              <a:extLst>
                <a:ext uri="{FF2B5EF4-FFF2-40B4-BE49-F238E27FC236}">
                  <a16:creationId xmlns:a16="http://schemas.microsoft.com/office/drawing/2014/main" id="{30FEDF52-E478-460C-A4F5-7D65B1F88219}"/>
                </a:ext>
              </a:extLst>
            </p:cNvPr>
            <p:cNvSpPr txBox="1"/>
            <p:nvPr/>
          </p:nvSpPr>
          <p:spPr>
            <a:xfrm>
              <a:off x="356885" y="2252985"/>
              <a:ext cx="1666824" cy="338554"/>
            </a:xfrm>
            <a:prstGeom prst="rect">
              <a:avLst/>
            </a:prstGeom>
            <a:solidFill>
              <a:schemeClr val="accent6">
                <a:lumMod val="20000"/>
                <a:lumOff val="80000"/>
              </a:schemeClr>
            </a:solidFill>
          </p:spPr>
          <p:txBody>
            <a:bodyPr wrap="square">
              <a:spAutoFit/>
            </a:bodyPr>
            <a:lstStyle/>
            <a:p>
              <a:pPr algn="ct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模块化原则</a:t>
              </a:r>
              <a:endParaRPr lang="en-US" altLang="zh-CN" sz="16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44" name="文本框 43">
              <a:extLst>
                <a:ext uri="{FF2B5EF4-FFF2-40B4-BE49-F238E27FC236}">
                  <a16:creationId xmlns:a16="http://schemas.microsoft.com/office/drawing/2014/main" id="{E39B4BF4-644D-4213-A115-72E560E7E60E}"/>
                </a:ext>
              </a:extLst>
            </p:cNvPr>
            <p:cNvSpPr txBox="1"/>
            <p:nvPr/>
          </p:nvSpPr>
          <p:spPr>
            <a:xfrm>
              <a:off x="2388782" y="2252985"/>
              <a:ext cx="1666824" cy="338554"/>
            </a:xfrm>
            <a:prstGeom prst="rect">
              <a:avLst/>
            </a:prstGeom>
            <a:solidFill>
              <a:schemeClr val="accent6">
                <a:lumMod val="20000"/>
                <a:lumOff val="80000"/>
              </a:schemeClr>
            </a:solidFill>
          </p:spPr>
          <p:txBody>
            <a:bodyPr wrap="square">
              <a:spAutoFit/>
            </a:bodyPr>
            <a:lstStyle/>
            <a:p>
              <a:pPr algn="ctr"/>
              <a:r>
                <a:rPr lang="zh-CN" altLang="en-US" sz="16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易扩展性原则</a:t>
              </a:r>
              <a:endParaRPr lang="en-US" altLang="zh-CN" sz="16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45" name="文本框 44">
              <a:extLst>
                <a:ext uri="{FF2B5EF4-FFF2-40B4-BE49-F238E27FC236}">
                  <a16:creationId xmlns:a16="http://schemas.microsoft.com/office/drawing/2014/main" id="{A9F8F0B8-3682-4CF6-8E9F-CA615DCDD414}"/>
                </a:ext>
              </a:extLst>
            </p:cNvPr>
            <p:cNvSpPr txBox="1"/>
            <p:nvPr/>
          </p:nvSpPr>
          <p:spPr>
            <a:xfrm>
              <a:off x="1385587" y="3006138"/>
              <a:ext cx="1666824" cy="338554"/>
            </a:xfrm>
            <a:prstGeom prst="rect">
              <a:avLst/>
            </a:prstGeom>
            <a:solidFill>
              <a:srgbClr val="FFE699"/>
            </a:solidFill>
          </p:spPr>
          <p:txBody>
            <a:bodyPr wrap="square">
              <a:spAutoFit/>
            </a:bodyPr>
            <a:lstStyle/>
            <a:p>
              <a:pPr algn="ct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用户友好原则</a:t>
              </a:r>
              <a:endParaRPr lang="en-US" altLang="zh-CN" sz="16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47" name="文本框 46">
              <a:extLst>
                <a:ext uri="{FF2B5EF4-FFF2-40B4-BE49-F238E27FC236}">
                  <a16:creationId xmlns:a16="http://schemas.microsoft.com/office/drawing/2014/main" id="{2251BDD0-C479-4C6B-A4E9-AA34E1145215}"/>
                </a:ext>
              </a:extLst>
            </p:cNvPr>
            <p:cNvSpPr txBox="1"/>
            <p:nvPr/>
          </p:nvSpPr>
          <p:spPr>
            <a:xfrm>
              <a:off x="1027523" y="3759291"/>
              <a:ext cx="2382951" cy="584775"/>
            </a:xfrm>
            <a:prstGeom prst="rect">
              <a:avLst/>
            </a:prstGeom>
            <a:solidFill>
              <a:schemeClr val="accent6">
                <a:lumMod val="20000"/>
                <a:lumOff val="80000"/>
              </a:schemeClr>
            </a:solidFill>
          </p:spPr>
          <p:txBody>
            <a:bodyPr wrap="square">
              <a:spAutoFit/>
            </a:bodyPr>
            <a:lstStyle/>
            <a:p>
              <a:pPr algn="ct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基于编程语言或可视化控件实现原则</a:t>
              </a:r>
              <a:endParaRPr lang="en-US" altLang="zh-CN" sz="16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cxnSp>
          <p:nvCxnSpPr>
            <p:cNvPr id="48" name="直接箭头连接符 47">
              <a:extLst>
                <a:ext uri="{FF2B5EF4-FFF2-40B4-BE49-F238E27FC236}">
                  <a16:creationId xmlns:a16="http://schemas.microsoft.com/office/drawing/2014/main" id="{B3B64093-DF5B-4F67-BA13-76E45F1A8AA2}"/>
                </a:ext>
              </a:extLst>
            </p:cNvPr>
            <p:cNvCxnSpPr>
              <a:stCxn id="43" idx="2"/>
              <a:endCxn id="45" idx="0"/>
            </p:cNvCxnSpPr>
            <p:nvPr/>
          </p:nvCxnSpPr>
          <p:spPr>
            <a:xfrm>
              <a:off x="1190297" y="2591539"/>
              <a:ext cx="1028702" cy="41459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988798E1-C8A3-4FE8-8B1D-6EDD7502D989}"/>
                </a:ext>
              </a:extLst>
            </p:cNvPr>
            <p:cNvCxnSpPr>
              <a:stCxn id="44" idx="2"/>
              <a:endCxn id="45" idx="0"/>
            </p:cNvCxnSpPr>
            <p:nvPr/>
          </p:nvCxnSpPr>
          <p:spPr>
            <a:xfrm flipH="1">
              <a:off x="2218999" y="2591539"/>
              <a:ext cx="1003195" cy="41459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1CE97C4-005A-4B4C-9B04-AE8CCF33EFDD}"/>
                </a:ext>
              </a:extLst>
            </p:cNvPr>
            <p:cNvCxnSpPr>
              <a:stCxn id="47" idx="0"/>
              <a:endCxn id="45" idx="2"/>
            </p:cNvCxnSpPr>
            <p:nvPr/>
          </p:nvCxnSpPr>
          <p:spPr>
            <a:xfrm flipV="1">
              <a:off x="2218999" y="3344692"/>
              <a:ext cx="0" cy="41459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60853AC2-7DE0-4BB5-BF94-4F91A61828CC}"/>
                </a:ext>
              </a:extLst>
            </p:cNvPr>
            <p:cNvSpPr/>
            <p:nvPr/>
          </p:nvSpPr>
          <p:spPr>
            <a:xfrm>
              <a:off x="4602176" y="1875678"/>
              <a:ext cx="4337464" cy="268660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2" name="矩形: 圆角 51">
              <a:extLst>
                <a:ext uri="{FF2B5EF4-FFF2-40B4-BE49-F238E27FC236}">
                  <a16:creationId xmlns:a16="http://schemas.microsoft.com/office/drawing/2014/main" id="{6DC8F5ED-FB26-4F47-9407-4D5A09379D1E}"/>
                </a:ext>
              </a:extLst>
            </p:cNvPr>
            <p:cNvSpPr/>
            <p:nvPr/>
          </p:nvSpPr>
          <p:spPr>
            <a:xfrm>
              <a:off x="5214853" y="1696371"/>
              <a:ext cx="3112110" cy="400110"/>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PHM</a:t>
              </a:r>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模型库开发技术要求</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3" name="文本框 52">
              <a:extLst>
                <a:ext uri="{FF2B5EF4-FFF2-40B4-BE49-F238E27FC236}">
                  <a16:creationId xmlns:a16="http://schemas.microsoft.com/office/drawing/2014/main" id="{8B5A19C0-5DDF-4F9B-BAAE-8D7CBA0B8AFF}"/>
                </a:ext>
              </a:extLst>
            </p:cNvPr>
            <p:cNvSpPr txBox="1"/>
            <p:nvPr/>
          </p:nvSpPr>
          <p:spPr>
            <a:xfrm>
              <a:off x="6298801" y="3044529"/>
              <a:ext cx="938872" cy="584775"/>
            </a:xfrm>
            <a:prstGeom prst="rect">
              <a:avLst/>
            </a:prstGeom>
            <a:solidFill>
              <a:srgbClr val="FFE699"/>
            </a:solidFill>
          </p:spPr>
          <p:txBody>
            <a:bodyPr wrap="square">
              <a:spAutoFit/>
            </a:bodyPr>
            <a:lstStyle>
              <a:defPPr>
                <a:defRPr lang="zh-CN"/>
              </a:defPPr>
              <a:lvl1pPr algn="ctr">
                <a:defRPr sz="16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en-US" altLang="zh-CN" dirty="0">
                  <a:sym typeface="Times New Roman" panose="02020603050405020304" pitchFamily="18" charset="0"/>
                </a:rPr>
                <a:t>PHM</a:t>
              </a:r>
            </a:p>
            <a:p>
              <a:r>
                <a:rPr lang="zh-CN" altLang="en-US">
                  <a:sym typeface="Times New Roman" panose="02020603050405020304" pitchFamily="18" charset="0"/>
                </a:rPr>
                <a:t>模型库</a:t>
              </a:r>
              <a:endParaRPr lang="en-US" altLang="zh-CN" dirty="0">
                <a:sym typeface="Times New Roman" panose="02020603050405020304" pitchFamily="18" charset="0"/>
              </a:endParaRPr>
            </a:p>
          </p:txBody>
        </p:sp>
        <p:sp>
          <p:nvSpPr>
            <p:cNvPr id="54" name="文本框 53">
              <a:extLst>
                <a:ext uri="{FF2B5EF4-FFF2-40B4-BE49-F238E27FC236}">
                  <a16:creationId xmlns:a16="http://schemas.microsoft.com/office/drawing/2014/main" id="{153270E9-6CE8-48A0-BACC-4B3852C536D4}"/>
                </a:ext>
              </a:extLst>
            </p:cNvPr>
            <p:cNvSpPr txBox="1"/>
            <p:nvPr/>
          </p:nvSpPr>
          <p:spPr>
            <a:xfrm>
              <a:off x="4671638" y="2223067"/>
              <a:ext cx="1067634" cy="584775"/>
            </a:xfrm>
            <a:prstGeom prst="rect">
              <a:avLst/>
            </a:prstGeom>
            <a:solidFill>
              <a:schemeClr val="accent5">
                <a:lumMod val="20000"/>
                <a:lumOff val="80000"/>
              </a:schemeClr>
            </a:solidFill>
          </p:spPr>
          <p:txBody>
            <a:bodyPr wrap="square">
              <a:spAutoFit/>
            </a:bodyPr>
            <a:lstStyle/>
            <a:p>
              <a:pPr algn="ct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明确模型存储地址</a:t>
              </a:r>
              <a:endParaRPr lang="en-US" altLang="zh-CN" sz="16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55" name="文本框 54">
              <a:extLst>
                <a:ext uri="{FF2B5EF4-FFF2-40B4-BE49-F238E27FC236}">
                  <a16:creationId xmlns:a16="http://schemas.microsoft.com/office/drawing/2014/main" id="{AB70228B-171D-434C-BE2F-12CF8CB23871}"/>
                </a:ext>
              </a:extLst>
            </p:cNvPr>
            <p:cNvSpPr txBox="1"/>
            <p:nvPr/>
          </p:nvSpPr>
          <p:spPr>
            <a:xfrm>
              <a:off x="6234420" y="2229831"/>
              <a:ext cx="1067634" cy="584775"/>
            </a:xfrm>
            <a:prstGeom prst="rect">
              <a:avLst/>
            </a:prstGeom>
            <a:solidFill>
              <a:schemeClr val="accent5">
                <a:lumMod val="20000"/>
                <a:lumOff val="80000"/>
              </a:schemeClr>
            </a:solidFill>
          </p:spPr>
          <p:txBody>
            <a:bodyPr wrap="square">
              <a:spAutoFit/>
            </a:bodyPr>
            <a:lstStyle>
              <a:defPPr>
                <a:defRPr lang="zh-CN"/>
              </a:defPPr>
              <a:lvl1pPr algn="ctr">
                <a:defRPr sz="16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dirty="0">
                  <a:sym typeface="Times New Roman" panose="02020603050405020304" pitchFamily="18" charset="0"/>
                </a:rPr>
                <a:t>明确</a:t>
              </a:r>
              <a:r>
                <a:rPr lang="zh-CN" altLang="en-US">
                  <a:sym typeface="Times New Roman" panose="02020603050405020304" pitchFamily="18" charset="0"/>
                </a:rPr>
                <a:t>模型接口</a:t>
              </a:r>
              <a:endParaRPr lang="en-US" altLang="zh-CN" dirty="0">
                <a:sym typeface="Times New Roman" panose="02020603050405020304" pitchFamily="18" charset="0"/>
              </a:endParaRPr>
            </a:p>
          </p:txBody>
        </p:sp>
        <p:sp>
          <p:nvSpPr>
            <p:cNvPr id="56" name="文本框 55">
              <a:extLst>
                <a:ext uri="{FF2B5EF4-FFF2-40B4-BE49-F238E27FC236}">
                  <a16:creationId xmlns:a16="http://schemas.microsoft.com/office/drawing/2014/main" id="{BC7434B4-BEB4-441C-BF48-8C0F3357C6E4}"/>
                </a:ext>
              </a:extLst>
            </p:cNvPr>
            <p:cNvSpPr txBox="1"/>
            <p:nvPr/>
          </p:nvSpPr>
          <p:spPr>
            <a:xfrm>
              <a:off x="4671638" y="3039279"/>
              <a:ext cx="1067634" cy="584775"/>
            </a:xfrm>
            <a:prstGeom prst="rect">
              <a:avLst/>
            </a:prstGeom>
            <a:solidFill>
              <a:schemeClr val="accent5">
                <a:lumMod val="20000"/>
                <a:lumOff val="80000"/>
              </a:schemeClr>
            </a:solidFill>
          </p:spPr>
          <p:txBody>
            <a:bodyPr wrap="square">
              <a:spAutoFit/>
            </a:bodyPr>
            <a:lstStyle>
              <a:defPPr>
                <a:defRPr lang="zh-CN"/>
              </a:defPPr>
              <a:lvl1pPr algn="ctr">
                <a:defRPr sz="16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dirty="0">
                  <a:sym typeface="Times New Roman" panose="02020603050405020304" pitchFamily="18" charset="0"/>
                </a:rPr>
                <a:t>明确模型</a:t>
              </a:r>
              <a:r>
                <a:rPr lang="zh-CN" altLang="en-US">
                  <a:sym typeface="Times New Roman" panose="02020603050405020304" pitchFamily="18" charset="0"/>
                </a:rPr>
                <a:t>调用规则</a:t>
              </a:r>
              <a:endParaRPr lang="en-US" altLang="zh-CN" dirty="0">
                <a:sym typeface="Times New Roman" panose="02020603050405020304" pitchFamily="18" charset="0"/>
              </a:endParaRPr>
            </a:p>
          </p:txBody>
        </p:sp>
        <p:sp>
          <p:nvSpPr>
            <p:cNvPr id="57" name="文本框 56">
              <a:extLst>
                <a:ext uri="{FF2B5EF4-FFF2-40B4-BE49-F238E27FC236}">
                  <a16:creationId xmlns:a16="http://schemas.microsoft.com/office/drawing/2014/main" id="{10C216EA-46AC-441F-98CB-1DCE63651951}"/>
                </a:ext>
              </a:extLst>
            </p:cNvPr>
            <p:cNvSpPr txBox="1"/>
            <p:nvPr/>
          </p:nvSpPr>
          <p:spPr>
            <a:xfrm>
              <a:off x="7810647" y="2249857"/>
              <a:ext cx="1067634" cy="584775"/>
            </a:xfrm>
            <a:prstGeom prst="rect">
              <a:avLst/>
            </a:prstGeom>
            <a:solidFill>
              <a:schemeClr val="accent5">
                <a:lumMod val="20000"/>
                <a:lumOff val="80000"/>
              </a:schemeClr>
            </a:solidFill>
          </p:spPr>
          <p:txBody>
            <a:bodyPr wrap="square">
              <a:spAutoFit/>
            </a:bodyPr>
            <a:lstStyle>
              <a:defPPr>
                <a:defRPr lang="zh-CN"/>
              </a:defPPr>
              <a:lvl1pPr algn="ctr">
                <a:defRPr sz="16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dirty="0">
                  <a:sym typeface="Times New Roman" panose="02020603050405020304" pitchFamily="18" charset="0"/>
                </a:rPr>
                <a:t>明确</a:t>
              </a:r>
              <a:r>
                <a:rPr lang="zh-CN" altLang="en-US">
                  <a:sym typeface="Times New Roman" panose="02020603050405020304" pitchFamily="18" charset="0"/>
                </a:rPr>
                <a:t>模型参数类型</a:t>
              </a:r>
              <a:endParaRPr lang="en-US" altLang="zh-CN" dirty="0">
                <a:sym typeface="Times New Roman" panose="02020603050405020304" pitchFamily="18" charset="0"/>
              </a:endParaRPr>
            </a:p>
          </p:txBody>
        </p:sp>
        <p:sp>
          <p:nvSpPr>
            <p:cNvPr id="58" name="文本框 57">
              <a:extLst>
                <a:ext uri="{FF2B5EF4-FFF2-40B4-BE49-F238E27FC236}">
                  <a16:creationId xmlns:a16="http://schemas.microsoft.com/office/drawing/2014/main" id="{B680A9E9-3909-404E-BCD5-A0A71007A30F}"/>
                </a:ext>
              </a:extLst>
            </p:cNvPr>
            <p:cNvSpPr txBox="1"/>
            <p:nvPr/>
          </p:nvSpPr>
          <p:spPr>
            <a:xfrm>
              <a:off x="6234420" y="3859227"/>
              <a:ext cx="1067634" cy="584775"/>
            </a:xfrm>
            <a:prstGeom prst="rect">
              <a:avLst/>
            </a:prstGeom>
            <a:solidFill>
              <a:schemeClr val="accent5">
                <a:lumMod val="20000"/>
                <a:lumOff val="80000"/>
              </a:schemeClr>
            </a:solidFill>
          </p:spPr>
          <p:txBody>
            <a:bodyPr wrap="square">
              <a:spAutoFit/>
            </a:bodyPr>
            <a:lstStyle>
              <a:defPPr>
                <a:defRPr lang="zh-CN"/>
              </a:defPPr>
              <a:lvl1pPr algn="ctr">
                <a:defRPr sz="16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dirty="0">
                  <a:sym typeface="Times New Roman" panose="02020603050405020304" pitchFamily="18" charset="0"/>
                </a:rPr>
                <a:t>明确</a:t>
              </a:r>
              <a:r>
                <a:rPr lang="zh-CN" altLang="en-US">
                  <a:sym typeface="Times New Roman" panose="02020603050405020304" pitchFamily="18" charset="0"/>
                </a:rPr>
                <a:t>模型适用范围</a:t>
              </a:r>
              <a:endParaRPr lang="en-US" altLang="zh-CN" dirty="0">
                <a:sym typeface="Times New Roman" panose="02020603050405020304" pitchFamily="18" charset="0"/>
              </a:endParaRPr>
            </a:p>
          </p:txBody>
        </p:sp>
        <p:sp>
          <p:nvSpPr>
            <p:cNvPr id="59" name="文本框 58">
              <a:extLst>
                <a:ext uri="{FF2B5EF4-FFF2-40B4-BE49-F238E27FC236}">
                  <a16:creationId xmlns:a16="http://schemas.microsoft.com/office/drawing/2014/main" id="{38F13E33-D6FF-4B44-976D-D5C80DFDAA3E}"/>
                </a:ext>
              </a:extLst>
            </p:cNvPr>
            <p:cNvSpPr txBox="1"/>
            <p:nvPr/>
          </p:nvSpPr>
          <p:spPr>
            <a:xfrm>
              <a:off x="7821091" y="3859227"/>
              <a:ext cx="1067634" cy="584775"/>
            </a:xfrm>
            <a:prstGeom prst="rect">
              <a:avLst/>
            </a:prstGeom>
            <a:solidFill>
              <a:schemeClr val="accent5">
                <a:lumMod val="20000"/>
                <a:lumOff val="80000"/>
              </a:schemeClr>
            </a:solidFill>
          </p:spPr>
          <p:txBody>
            <a:bodyPr wrap="square">
              <a:spAutoFit/>
            </a:bodyPr>
            <a:lstStyle>
              <a:defPPr>
                <a:defRPr lang="zh-CN"/>
              </a:defPPr>
              <a:lvl1pPr algn="ctr">
                <a:defRPr sz="16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dirty="0">
                  <a:sym typeface="Times New Roman" panose="02020603050405020304" pitchFamily="18" charset="0"/>
                </a:rPr>
                <a:t>测试案例</a:t>
              </a:r>
              <a:r>
                <a:rPr lang="zh-CN" altLang="en-US">
                  <a:sym typeface="Times New Roman" panose="02020603050405020304" pitchFamily="18" charset="0"/>
                </a:rPr>
                <a:t>或程序</a:t>
              </a:r>
              <a:endParaRPr lang="en-US" altLang="zh-CN" dirty="0">
                <a:sym typeface="Times New Roman" panose="02020603050405020304" pitchFamily="18" charset="0"/>
              </a:endParaRPr>
            </a:p>
          </p:txBody>
        </p:sp>
        <p:sp>
          <p:nvSpPr>
            <p:cNvPr id="61" name="文本框 60">
              <a:extLst>
                <a:ext uri="{FF2B5EF4-FFF2-40B4-BE49-F238E27FC236}">
                  <a16:creationId xmlns:a16="http://schemas.microsoft.com/office/drawing/2014/main" id="{C83BA22C-44E6-482C-8865-A9646F062265}"/>
                </a:ext>
              </a:extLst>
            </p:cNvPr>
            <p:cNvSpPr txBox="1"/>
            <p:nvPr/>
          </p:nvSpPr>
          <p:spPr>
            <a:xfrm>
              <a:off x="4681036" y="3855491"/>
              <a:ext cx="1067634" cy="584775"/>
            </a:xfrm>
            <a:prstGeom prst="rect">
              <a:avLst/>
            </a:prstGeom>
            <a:solidFill>
              <a:schemeClr val="accent5">
                <a:lumMod val="20000"/>
                <a:lumOff val="80000"/>
              </a:schemeClr>
            </a:solidFill>
          </p:spPr>
          <p:txBody>
            <a:bodyPr wrap="square">
              <a:spAutoFit/>
            </a:bodyPr>
            <a:lstStyle>
              <a:defPPr>
                <a:defRPr lang="zh-CN"/>
              </a:defPPr>
              <a:lvl1pPr algn="ctr">
                <a:defRPr sz="16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dirty="0">
                  <a:sym typeface="Times New Roman" panose="02020603050405020304" pitchFamily="18" charset="0"/>
                </a:rPr>
                <a:t>明确模型</a:t>
              </a:r>
              <a:r>
                <a:rPr lang="zh-CN" altLang="en-US">
                  <a:sym typeface="Times New Roman" panose="02020603050405020304" pitchFamily="18" charset="0"/>
                </a:rPr>
                <a:t>运行方式</a:t>
              </a:r>
              <a:endParaRPr lang="en-US" altLang="zh-CN" dirty="0">
                <a:sym typeface="Times New Roman" panose="02020603050405020304" pitchFamily="18" charset="0"/>
              </a:endParaRPr>
            </a:p>
          </p:txBody>
        </p:sp>
        <p:sp>
          <p:nvSpPr>
            <p:cNvPr id="62" name="文本框 61">
              <a:extLst>
                <a:ext uri="{FF2B5EF4-FFF2-40B4-BE49-F238E27FC236}">
                  <a16:creationId xmlns:a16="http://schemas.microsoft.com/office/drawing/2014/main" id="{D62948CB-554A-4E50-B512-F38729527275}"/>
                </a:ext>
              </a:extLst>
            </p:cNvPr>
            <p:cNvSpPr txBox="1"/>
            <p:nvPr/>
          </p:nvSpPr>
          <p:spPr>
            <a:xfrm>
              <a:off x="7810647" y="3054542"/>
              <a:ext cx="1067634" cy="584775"/>
            </a:xfrm>
            <a:prstGeom prst="rect">
              <a:avLst/>
            </a:prstGeom>
            <a:solidFill>
              <a:schemeClr val="accent5">
                <a:lumMod val="20000"/>
                <a:lumOff val="80000"/>
              </a:schemeClr>
            </a:solidFill>
          </p:spPr>
          <p:txBody>
            <a:bodyPr wrap="square">
              <a:spAutoFit/>
            </a:bodyPr>
            <a:lstStyle>
              <a:defPPr>
                <a:defRPr lang="zh-CN"/>
              </a:defPPr>
              <a:lvl1pPr algn="ctr">
                <a:defRPr sz="16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dirty="0">
                  <a:sym typeface="Times New Roman" panose="02020603050405020304" pitchFamily="18" charset="0"/>
                </a:rPr>
                <a:t>明确模型</a:t>
              </a:r>
              <a:r>
                <a:rPr lang="zh-CN" altLang="en-US">
                  <a:sym typeface="Times New Roman" panose="02020603050405020304" pitchFamily="18" charset="0"/>
                </a:rPr>
                <a:t>功能边界</a:t>
              </a:r>
              <a:endParaRPr lang="en-US" altLang="zh-CN" dirty="0">
                <a:sym typeface="Times New Roman" panose="02020603050405020304" pitchFamily="18" charset="0"/>
              </a:endParaRPr>
            </a:p>
          </p:txBody>
        </p:sp>
        <p:cxnSp>
          <p:nvCxnSpPr>
            <p:cNvPr id="63" name="直接箭头连接符 62">
              <a:extLst>
                <a:ext uri="{FF2B5EF4-FFF2-40B4-BE49-F238E27FC236}">
                  <a16:creationId xmlns:a16="http://schemas.microsoft.com/office/drawing/2014/main" id="{749E79B5-3A51-4B71-888F-D8E11A07BC91}"/>
                </a:ext>
              </a:extLst>
            </p:cNvPr>
            <p:cNvCxnSpPr>
              <a:stCxn id="54" idx="3"/>
              <a:endCxn id="53" idx="1"/>
            </p:cNvCxnSpPr>
            <p:nvPr/>
          </p:nvCxnSpPr>
          <p:spPr>
            <a:xfrm>
              <a:off x="5739272" y="2515455"/>
              <a:ext cx="559529" cy="821462"/>
            </a:xfrm>
            <a:prstGeom prst="straightConnector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1C5F733C-C059-413F-AD69-85F560D88AF4}"/>
                </a:ext>
              </a:extLst>
            </p:cNvPr>
            <p:cNvCxnSpPr>
              <a:stCxn id="55" idx="2"/>
              <a:endCxn id="53" idx="0"/>
            </p:cNvCxnSpPr>
            <p:nvPr/>
          </p:nvCxnSpPr>
          <p:spPr>
            <a:xfrm>
              <a:off x="6768237" y="2814606"/>
              <a:ext cx="0" cy="229923"/>
            </a:xfrm>
            <a:prstGeom prst="straightConnector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48339044-CFFC-44E7-A5C0-D7F7B938D463}"/>
                </a:ext>
              </a:extLst>
            </p:cNvPr>
            <p:cNvCxnSpPr>
              <a:stCxn id="57" idx="1"/>
              <a:endCxn id="53" idx="3"/>
            </p:cNvCxnSpPr>
            <p:nvPr/>
          </p:nvCxnSpPr>
          <p:spPr>
            <a:xfrm flipH="1">
              <a:off x="7237673" y="2542245"/>
              <a:ext cx="572974" cy="794672"/>
            </a:xfrm>
            <a:prstGeom prst="straightConnector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96CCC7D2-A4AF-4217-B9BB-D2EB976D31E5}"/>
                </a:ext>
              </a:extLst>
            </p:cNvPr>
            <p:cNvCxnSpPr>
              <a:stCxn id="58" idx="0"/>
              <a:endCxn id="53" idx="2"/>
            </p:cNvCxnSpPr>
            <p:nvPr/>
          </p:nvCxnSpPr>
          <p:spPr>
            <a:xfrm flipV="1">
              <a:off x="6768237" y="3629304"/>
              <a:ext cx="0" cy="229923"/>
            </a:xfrm>
            <a:prstGeom prst="straightConnector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7FAF40E3-AEA6-4E46-ABCA-1D64259EEF76}"/>
                </a:ext>
              </a:extLst>
            </p:cNvPr>
            <p:cNvCxnSpPr>
              <a:stCxn id="56" idx="3"/>
              <a:endCxn id="53" idx="1"/>
            </p:cNvCxnSpPr>
            <p:nvPr/>
          </p:nvCxnSpPr>
          <p:spPr>
            <a:xfrm>
              <a:off x="5739272" y="3331667"/>
              <a:ext cx="559529" cy="5250"/>
            </a:xfrm>
            <a:prstGeom prst="straightConnector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AA4FE02D-9ECD-4FF2-8B67-EBA9B009FE15}"/>
                </a:ext>
              </a:extLst>
            </p:cNvPr>
            <p:cNvCxnSpPr>
              <a:stCxn id="61" idx="3"/>
              <a:endCxn id="53" idx="1"/>
            </p:cNvCxnSpPr>
            <p:nvPr/>
          </p:nvCxnSpPr>
          <p:spPr>
            <a:xfrm flipV="1">
              <a:off x="5748670" y="3336917"/>
              <a:ext cx="550131" cy="810962"/>
            </a:xfrm>
            <a:prstGeom prst="straightConnector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8E304C42-BA0C-46BF-8338-47A8B7CBC85A}"/>
                </a:ext>
              </a:extLst>
            </p:cNvPr>
            <p:cNvCxnSpPr>
              <a:stCxn id="62" idx="1"/>
              <a:endCxn id="53" idx="3"/>
            </p:cNvCxnSpPr>
            <p:nvPr/>
          </p:nvCxnSpPr>
          <p:spPr>
            <a:xfrm flipH="1" flipV="1">
              <a:off x="7237673" y="3336917"/>
              <a:ext cx="572974" cy="10013"/>
            </a:xfrm>
            <a:prstGeom prst="straightConnector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91CD42D3-3DDF-447D-8F88-FF6098ED48F7}"/>
                </a:ext>
              </a:extLst>
            </p:cNvPr>
            <p:cNvCxnSpPr>
              <a:stCxn id="59" idx="1"/>
              <a:endCxn id="53" idx="3"/>
            </p:cNvCxnSpPr>
            <p:nvPr/>
          </p:nvCxnSpPr>
          <p:spPr>
            <a:xfrm flipH="1" flipV="1">
              <a:off x="7237673" y="3336917"/>
              <a:ext cx="583418" cy="814698"/>
            </a:xfrm>
            <a:prstGeom prst="straightConnector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矩形 32">
            <a:extLst>
              <a:ext uri="{FF2B5EF4-FFF2-40B4-BE49-F238E27FC236}">
                <a16:creationId xmlns:a16="http://schemas.microsoft.com/office/drawing/2014/main" id="{2937FFCA-7FBA-475A-B51E-1569D506CCC9}"/>
              </a:ext>
            </a:extLst>
          </p:cNvPr>
          <p:cNvSpPr/>
          <p:nvPr/>
        </p:nvSpPr>
        <p:spPr>
          <a:xfrm>
            <a:off x="139428" y="3870170"/>
            <a:ext cx="8735278" cy="2593312"/>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34" name="矩形: 圆角 33">
            <a:extLst>
              <a:ext uri="{FF2B5EF4-FFF2-40B4-BE49-F238E27FC236}">
                <a16:creationId xmlns:a16="http://schemas.microsoft.com/office/drawing/2014/main" id="{BDA55DB5-6B3D-4C47-BD50-E10812B848D1}"/>
              </a:ext>
            </a:extLst>
          </p:cNvPr>
          <p:cNvSpPr/>
          <p:nvPr/>
        </p:nvSpPr>
        <p:spPr>
          <a:xfrm>
            <a:off x="817038" y="3762881"/>
            <a:ext cx="3112110" cy="40011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PHM</a:t>
            </a:r>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模型库设计说明</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graphicFrame>
        <p:nvGraphicFramePr>
          <p:cNvPr id="3" name="表格 2">
            <a:extLst>
              <a:ext uri="{FF2B5EF4-FFF2-40B4-BE49-F238E27FC236}">
                <a16:creationId xmlns:a16="http://schemas.microsoft.com/office/drawing/2014/main" id="{9DD67E18-6BAA-467F-BB6B-86EDABB45E5A}"/>
              </a:ext>
            </a:extLst>
          </p:cNvPr>
          <p:cNvGraphicFramePr>
            <a:graphicFrameLocks noGrp="1"/>
          </p:cNvGraphicFramePr>
          <p:nvPr>
            <p:extLst>
              <p:ext uri="{D42A27DB-BD31-4B8C-83A1-F6EECF244321}">
                <p14:modId xmlns:p14="http://schemas.microsoft.com/office/powerpoint/2010/main" val="3385169796"/>
              </p:ext>
            </p:extLst>
          </p:nvPr>
        </p:nvGraphicFramePr>
        <p:xfrm>
          <a:off x="269294" y="4509903"/>
          <a:ext cx="7812219" cy="806952"/>
        </p:xfrm>
        <a:graphic>
          <a:graphicData uri="http://schemas.openxmlformats.org/drawingml/2006/table">
            <a:tbl>
              <a:tblPr firstRow="1" firstCol="1" bandRow="1">
                <a:tableStyleId>{5C22544A-7EE6-4342-B048-85BDC9FD1C3A}</a:tableStyleId>
              </a:tblPr>
              <a:tblGrid>
                <a:gridCol w="883666">
                  <a:extLst>
                    <a:ext uri="{9D8B030D-6E8A-4147-A177-3AD203B41FA5}">
                      <a16:colId xmlns:a16="http://schemas.microsoft.com/office/drawing/2014/main" val="266078050"/>
                    </a:ext>
                  </a:extLst>
                </a:gridCol>
                <a:gridCol w="515366">
                  <a:extLst>
                    <a:ext uri="{9D8B030D-6E8A-4147-A177-3AD203B41FA5}">
                      <a16:colId xmlns:a16="http://schemas.microsoft.com/office/drawing/2014/main" val="3997967203"/>
                    </a:ext>
                  </a:extLst>
                </a:gridCol>
                <a:gridCol w="493776">
                  <a:extLst>
                    <a:ext uri="{9D8B030D-6E8A-4147-A177-3AD203B41FA5}">
                      <a16:colId xmlns:a16="http://schemas.microsoft.com/office/drawing/2014/main" val="934161424"/>
                    </a:ext>
                  </a:extLst>
                </a:gridCol>
                <a:gridCol w="502920">
                  <a:extLst>
                    <a:ext uri="{9D8B030D-6E8A-4147-A177-3AD203B41FA5}">
                      <a16:colId xmlns:a16="http://schemas.microsoft.com/office/drawing/2014/main" val="1684949465"/>
                    </a:ext>
                  </a:extLst>
                </a:gridCol>
                <a:gridCol w="493776">
                  <a:extLst>
                    <a:ext uri="{9D8B030D-6E8A-4147-A177-3AD203B41FA5}">
                      <a16:colId xmlns:a16="http://schemas.microsoft.com/office/drawing/2014/main" val="2090361944"/>
                    </a:ext>
                  </a:extLst>
                </a:gridCol>
                <a:gridCol w="536702">
                  <a:extLst>
                    <a:ext uri="{9D8B030D-6E8A-4147-A177-3AD203B41FA5}">
                      <a16:colId xmlns:a16="http://schemas.microsoft.com/office/drawing/2014/main" val="1711249679"/>
                    </a:ext>
                  </a:extLst>
                </a:gridCol>
                <a:gridCol w="505714">
                  <a:extLst>
                    <a:ext uri="{9D8B030D-6E8A-4147-A177-3AD203B41FA5}">
                      <a16:colId xmlns:a16="http://schemas.microsoft.com/office/drawing/2014/main" val="899235156"/>
                    </a:ext>
                  </a:extLst>
                </a:gridCol>
                <a:gridCol w="521208">
                  <a:extLst>
                    <a:ext uri="{9D8B030D-6E8A-4147-A177-3AD203B41FA5}">
                      <a16:colId xmlns:a16="http://schemas.microsoft.com/office/drawing/2014/main" val="364436294"/>
                    </a:ext>
                  </a:extLst>
                </a:gridCol>
                <a:gridCol w="548640">
                  <a:extLst>
                    <a:ext uri="{9D8B030D-6E8A-4147-A177-3AD203B41FA5}">
                      <a16:colId xmlns:a16="http://schemas.microsoft.com/office/drawing/2014/main" val="3215264053"/>
                    </a:ext>
                  </a:extLst>
                </a:gridCol>
                <a:gridCol w="493776">
                  <a:extLst>
                    <a:ext uri="{9D8B030D-6E8A-4147-A177-3AD203B41FA5}">
                      <a16:colId xmlns:a16="http://schemas.microsoft.com/office/drawing/2014/main" val="4223073021"/>
                    </a:ext>
                  </a:extLst>
                </a:gridCol>
                <a:gridCol w="898685">
                  <a:extLst>
                    <a:ext uri="{9D8B030D-6E8A-4147-A177-3AD203B41FA5}">
                      <a16:colId xmlns:a16="http://schemas.microsoft.com/office/drawing/2014/main" val="2381113995"/>
                    </a:ext>
                  </a:extLst>
                </a:gridCol>
                <a:gridCol w="500347">
                  <a:extLst>
                    <a:ext uri="{9D8B030D-6E8A-4147-A177-3AD203B41FA5}">
                      <a16:colId xmlns:a16="http://schemas.microsoft.com/office/drawing/2014/main" val="2379455057"/>
                    </a:ext>
                  </a:extLst>
                </a:gridCol>
                <a:gridCol w="384048">
                  <a:extLst>
                    <a:ext uri="{9D8B030D-6E8A-4147-A177-3AD203B41FA5}">
                      <a16:colId xmlns:a16="http://schemas.microsoft.com/office/drawing/2014/main" val="2896750676"/>
                    </a:ext>
                  </a:extLst>
                </a:gridCol>
                <a:gridCol w="533595">
                  <a:extLst>
                    <a:ext uri="{9D8B030D-6E8A-4147-A177-3AD203B41FA5}">
                      <a16:colId xmlns:a16="http://schemas.microsoft.com/office/drawing/2014/main" val="395915111"/>
                    </a:ext>
                  </a:extLst>
                </a:gridCol>
              </a:tblGrid>
              <a:tr h="574161">
                <a:tc>
                  <a:txBody>
                    <a:bodyPr/>
                    <a:lstStyle/>
                    <a:p>
                      <a:pPr algn="ctr">
                        <a:lnSpc>
                          <a:spcPts val="2000"/>
                        </a:lnSpc>
                        <a:spcAft>
                          <a:spcPts val="0"/>
                        </a:spcAft>
                        <a:tabLst>
                          <a:tab pos="2700655" algn="ctr"/>
                          <a:tab pos="5400040" algn="r"/>
                        </a:tabLst>
                      </a:pPr>
                      <a:r>
                        <a:rPr lang="en-US" sz="1400" dirty="0">
                          <a:solidFill>
                            <a:schemeClr val="tx1"/>
                          </a:solidFill>
                          <a:effectLst/>
                          <a:latin typeface="微软雅黑" panose="020B0503020204020204" pitchFamily="34" charset="-122"/>
                          <a:ea typeface="微软雅黑" panose="020B0503020204020204" pitchFamily="34" charset="-122"/>
                        </a:rPr>
                        <a:t>PHM</a:t>
                      </a:r>
                      <a:endParaRPr lang="zh-CN" sz="1400" dirty="0">
                        <a:solidFill>
                          <a:schemeClr val="tx1"/>
                        </a:solidFill>
                        <a:effectLst/>
                        <a:latin typeface="微软雅黑" panose="020B0503020204020204" pitchFamily="34" charset="-122"/>
                        <a:ea typeface="微软雅黑" panose="020B0503020204020204" pitchFamily="34" charset="-122"/>
                      </a:endParaRPr>
                    </a:p>
                    <a:p>
                      <a:pPr algn="ctr">
                        <a:lnSpc>
                          <a:spcPts val="2000"/>
                        </a:lnSpc>
                        <a:spcAft>
                          <a:spcPts val="0"/>
                        </a:spcAft>
                        <a:tabLst>
                          <a:tab pos="2700655" algn="ctr"/>
                          <a:tab pos="5400040" algn="r"/>
                        </a:tabLst>
                      </a:pPr>
                      <a:r>
                        <a:rPr lang="zh-CN" sz="1400" dirty="0">
                          <a:solidFill>
                            <a:schemeClr val="tx1"/>
                          </a:solidFill>
                          <a:effectLst/>
                          <a:latin typeface="微软雅黑" panose="020B0503020204020204" pitchFamily="34" charset="-122"/>
                          <a:ea typeface="微软雅黑" panose="020B0503020204020204" pitchFamily="34" charset="-122"/>
                        </a:rPr>
                        <a:t>模型名称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ts val="2000"/>
                        </a:lnSpc>
                        <a:spcAft>
                          <a:spcPts val="0"/>
                        </a:spcAft>
                        <a:tabLst>
                          <a:tab pos="2700655" algn="ctr"/>
                          <a:tab pos="5400040" algn="r"/>
                        </a:tabLst>
                      </a:pPr>
                      <a:r>
                        <a:rPr lang="zh-CN" sz="1400" dirty="0">
                          <a:solidFill>
                            <a:schemeClr val="tx1"/>
                          </a:solidFill>
                          <a:effectLst/>
                          <a:latin typeface="微软雅黑" panose="020B0503020204020204" pitchFamily="34" charset="-122"/>
                          <a:ea typeface="微软雅黑" panose="020B0503020204020204" pitchFamily="34" charset="-122"/>
                        </a:rPr>
                        <a:t>模型编码</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ts val="2000"/>
                        </a:lnSpc>
                        <a:spcAft>
                          <a:spcPts val="0"/>
                        </a:spcAft>
                        <a:tabLst>
                          <a:tab pos="2700655" algn="ctr"/>
                          <a:tab pos="5400040" algn="r"/>
                        </a:tabLst>
                      </a:pPr>
                      <a:r>
                        <a:rPr lang="zh-CN" sz="1400" dirty="0">
                          <a:solidFill>
                            <a:schemeClr val="tx1"/>
                          </a:solidFill>
                          <a:effectLst/>
                          <a:latin typeface="微软雅黑" panose="020B0503020204020204" pitchFamily="34" charset="-122"/>
                          <a:ea typeface="微软雅黑" panose="020B0503020204020204" pitchFamily="34" charset="-122"/>
                        </a:rPr>
                        <a:t>模型分类</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ts val="2000"/>
                        </a:lnSpc>
                        <a:spcAft>
                          <a:spcPts val="0"/>
                        </a:spcAft>
                        <a:tabLst>
                          <a:tab pos="2700655" algn="ctr"/>
                          <a:tab pos="5400040" algn="r"/>
                        </a:tabLst>
                      </a:pPr>
                      <a:r>
                        <a:rPr lang="zh-CN" sz="1400" dirty="0">
                          <a:solidFill>
                            <a:schemeClr val="tx1"/>
                          </a:solidFill>
                          <a:effectLst/>
                          <a:latin typeface="微软雅黑" panose="020B0503020204020204" pitchFamily="34" charset="-122"/>
                          <a:ea typeface="微软雅黑" panose="020B0503020204020204" pitchFamily="34" charset="-122"/>
                        </a:rPr>
                        <a:t>模型功能</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ts val="2000"/>
                        </a:lnSpc>
                        <a:spcAft>
                          <a:spcPts val="0"/>
                        </a:spcAft>
                        <a:tabLst>
                          <a:tab pos="2700655" algn="ctr"/>
                          <a:tab pos="5400040" algn="r"/>
                        </a:tabLst>
                      </a:pPr>
                      <a:r>
                        <a:rPr lang="zh-CN" sz="1400" dirty="0">
                          <a:solidFill>
                            <a:schemeClr val="tx1"/>
                          </a:solidFill>
                          <a:effectLst/>
                          <a:latin typeface="微软雅黑" panose="020B0503020204020204" pitchFamily="34" charset="-122"/>
                          <a:ea typeface="微软雅黑" panose="020B0503020204020204" pitchFamily="34" charset="-122"/>
                        </a:rPr>
                        <a:t>存储地址</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ts val="2000"/>
                        </a:lnSpc>
                        <a:spcAft>
                          <a:spcPts val="0"/>
                        </a:spcAft>
                        <a:tabLst>
                          <a:tab pos="2700655" algn="ctr"/>
                          <a:tab pos="5400040" algn="r"/>
                        </a:tabLst>
                      </a:pPr>
                      <a:r>
                        <a:rPr lang="zh-CN" sz="1400" dirty="0">
                          <a:solidFill>
                            <a:schemeClr val="tx1"/>
                          </a:solidFill>
                          <a:effectLst/>
                          <a:latin typeface="微软雅黑" panose="020B0503020204020204" pitchFamily="34" charset="-122"/>
                          <a:ea typeface="微软雅黑" panose="020B0503020204020204" pitchFamily="34" charset="-122"/>
                        </a:rPr>
                        <a:t>存储类型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ts val="2000"/>
                        </a:lnSpc>
                        <a:spcAft>
                          <a:spcPts val="0"/>
                        </a:spcAft>
                        <a:tabLst>
                          <a:tab pos="2700655" algn="ctr"/>
                          <a:tab pos="5400040" algn="r"/>
                        </a:tabLst>
                      </a:pPr>
                      <a:r>
                        <a:rPr lang="zh-CN" sz="1400" dirty="0">
                          <a:solidFill>
                            <a:schemeClr val="tx1"/>
                          </a:solidFill>
                          <a:effectLst/>
                          <a:latin typeface="微软雅黑" panose="020B0503020204020204" pitchFamily="34" charset="-122"/>
                          <a:ea typeface="微软雅黑" panose="020B0503020204020204" pitchFamily="34" charset="-122"/>
                        </a:rPr>
                        <a:t>调用格式</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ts val="2000"/>
                        </a:lnSpc>
                        <a:spcAft>
                          <a:spcPts val="0"/>
                        </a:spcAft>
                        <a:tabLst>
                          <a:tab pos="2700655" algn="ctr"/>
                          <a:tab pos="5400040" algn="r"/>
                        </a:tabLst>
                      </a:pPr>
                      <a:r>
                        <a:rPr lang="zh-CN" sz="1400" dirty="0">
                          <a:solidFill>
                            <a:schemeClr val="tx1"/>
                          </a:solidFill>
                          <a:effectLst/>
                          <a:latin typeface="微软雅黑" panose="020B0503020204020204" pitchFamily="34" charset="-122"/>
                          <a:ea typeface="微软雅黑" panose="020B0503020204020204" pitchFamily="34" charset="-122"/>
                        </a:rPr>
                        <a:t>输入类型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ts val="2000"/>
                        </a:lnSpc>
                        <a:spcAft>
                          <a:spcPts val="0"/>
                        </a:spcAft>
                        <a:tabLst>
                          <a:tab pos="2700655" algn="ctr"/>
                          <a:tab pos="5400040" algn="r"/>
                        </a:tabLst>
                      </a:pPr>
                      <a:r>
                        <a:rPr lang="zh-CN" sz="1400" dirty="0">
                          <a:solidFill>
                            <a:schemeClr val="tx1"/>
                          </a:solidFill>
                          <a:effectLst/>
                          <a:latin typeface="微软雅黑" panose="020B0503020204020204" pitchFamily="34" charset="-122"/>
                          <a:ea typeface="微软雅黑" panose="020B0503020204020204" pitchFamily="34" charset="-122"/>
                        </a:rPr>
                        <a:t>输出类型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ts val="2000"/>
                        </a:lnSpc>
                        <a:spcAft>
                          <a:spcPts val="0"/>
                        </a:spcAft>
                        <a:tabLst>
                          <a:tab pos="2700655" algn="ctr"/>
                          <a:tab pos="5400040" algn="r"/>
                        </a:tabLst>
                      </a:pPr>
                      <a:r>
                        <a:rPr lang="zh-CN" sz="1400" dirty="0">
                          <a:solidFill>
                            <a:schemeClr val="tx1"/>
                          </a:solidFill>
                          <a:effectLst/>
                          <a:latin typeface="微软雅黑" panose="020B0503020204020204" pitchFamily="34" charset="-122"/>
                          <a:ea typeface="微软雅黑" panose="020B0503020204020204" pitchFamily="34" charset="-122"/>
                        </a:rPr>
                        <a:t>模型参数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ts val="2000"/>
                        </a:lnSpc>
                        <a:spcAft>
                          <a:spcPts val="0"/>
                        </a:spcAft>
                        <a:tabLst>
                          <a:tab pos="2700655" algn="ctr"/>
                          <a:tab pos="5400040" algn="r"/>
                        </a:tabLst>
                      </a:pPr>
                      <a:r>
                        <a:rPr lang="zh-CN" sz="1400" dirty="0">
                          <a:solidFill>
                            <a:schemeClr val="tx1"/>
                          </a:solidFill>
                          <a:effectLst/>
                          <a:latin typeface="微软雅黑" panose="020B0503020204020204" pitchFamily="34" charset="-122"/>
                          <a:ea typeface="微软雅黑" panose="020B0503020204020204" pitchFamily="34" charset="-122"/>
                        </a:rPr>
                        <a:t>模型中间运算结果</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ts val="2000"/>
                        </a:lnSpc>
                        <a:spcAft>
                          <a:spcPts val="0"/>
                        </a:spcAft>
                        <a:tabLst>
                          <a:tab pos="2700655" algn="ctr"/>
                          <a:tab pos="5400040" algn="r"/>
                        </a:tabLst>
                      </a:pPr>
                      <a:r>
                        <a:rPr lang="zh-CN" sz="1400" dirty="0">
                          <a:solidFill>
                            <a:schemeClr val="tx1"/>
                          </a:solidFill>
                          <a:effectLst/>
                          <a:latin typeface="微软雅黑" panose="020B0503020204020204" pitchFamily="34" charset="-122"/>
                          <a:ea typeface="微软雅黑" panose="020B0503020204020204" pitchFamily="34" charset="-122"/>
                        </a:rPr>
                        <a:t>适用范围</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ts val="2000"/>
                        </a:lnSpc>
                        <a:spcAft>
                          <a:spcPts val="0"/>
                        </a:spcAft>
                        <a:tabLst>
                          <a:tab pos="2700655" algn="ctr"/>
                          <a:tab pos="5400040" algn="r"/>
                        </a:tabLst>
                      </a:pPr>
                      <a:r>
                        <a:rPr lang="zh-CN" sz="1400" dirty="0">
                          <a:solidFill>
                            <a:schemeClr val="tx1"/>
                          </a:solidFill>
                          <a:effectLst/>
                          <a:latin typeface="微软雅黑" panose="020B0503020204020204" pitchFamily="34" charset="-122"/>
                          <a:ea typeface="微软雅黑" panose="020B0503020204020204" pitchFamily="34" charset="-122"/>
                        </a:rPr>
                        <a:t>特点</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lnSpc>
                          <a:spcPts val="2000"/>
                        </a:lnSpc>
                        <a:spcAft>
                          <a:spcPts val="0"/>
                        </a:spcAft>
                        <a:tabLst>
                          <a:tab pos="2700655" algn="ctr"/>
                          <a:tab pos="5400040" algn="r"/>
                        </a:tabLst>
                      </a:pPr>
                      <a:r>
                        <a:rPr lang="zh-CN" sz="1400" dirty="0">
                          <a:solidFill>
                            <a:schemeClr val="tx1"/>
                          </a:solidFill>
                          <a:effectLst/>
                          <a:latin typeface="微软雅黑" panose="020B0503020204020204" pitchFamily="34" charset="-122"/>
                          <a:ea typeface="微软雅黑" panose="020B0503020204020204" pitchFamily="34" charset="-122"/>
                        </a:rPr>
                        <a:t>模型性能</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750855390"/>
                  </a:ext>
                </a:extLst>
              </a:tr>
              <a:tr h="220282">
                <a:tc>
                  <a:txBody>
                    <a:bodyPr/>
                    <a:lstStyle/>
                    <a:p>
                      <a:pPr algn="ctr">
                        <a:lnSpc>
                          <a:spcPts val="2000"/>
                        </a:lnSpc>
                        <a:spcAft>
                          <a:spcPts val="0"/>
                        </a:spcAft>
                        <a:tabLst>
                          <a:tab pos="2700655" algn="ctr"/>
                          <a:tab pos="5400040" algn="r"/>
                        </a:tabLst>
                      </a:pPr>
                      <a:r>
                        <a:rPr lang="en-US" sz="1400">
                          <a:solidFill>
                            <a:schemeClr val="tx1"/>
                          </a:solidFill>
                          <a:effectLst/>
                          <a:latin typeface="微软雅黑" panose="020B0503020204020204" pitchFamily="34" charset="-122"/>
                          <a:ea typeface="微软雅黑" panose="020B0503020204020204" pitchFamily="34" charset="-122"/>
                        </a:rPr>
                        <a:t> </a:t>
                      </a:r>
                      <a:endParaRPr lang="zh-CN" sz="140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2000"/>
                        </a:lnSpc>
                        <a:spcAft>
                          <a:spcPts val="0"/>
                        </a:spcAft>
                        <a:tabLst>
                          <a:tab pos="2700655" algn="ctr"/>
                          <a:tab pos="5400040" algn="r"/>
                        </a:tabLst>
                      </a:pPr>
                      <a:r>
                        <a:rPr lang="en-US" sz="1400" dirty="0">
                          <a:solidFill>
                            <a:schemeClr val="tx1"/>
                          </a:solidFill>
                          <a:effectLst/>
                          <a:latin typeface="微软雅黑" panose="020B0503020204020204" pitchFamily="34" charset="-122"/>
                          <a:ea typeface="微软雅黑" panose="020B0503020204020204" pitchFamily="34" charset="-122"/>
                        </a:rPr>
                        <a:t> </a:t>
                      </a:r>
                      <a:endParaRPr lang="zh-CN" sz="140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2000"/>
                        </a:lnSpc>
                        <a:spcAft>
                          <a:spcPts val="0"/>
                        </a:spcAft>
                        <a:tabLst>
                          <a:tab pos="2700655" algn="ctr"/>
                          <a:tab pos="5400040" algn="r"/>
                        </a:tabLst>
                      </a:pPr>
                      <a:r>
                        <a:rPr lang="en-US" sz="1400">
                          <a:solidFill>
                            <a:schemeClr val="tx1"/>
                          </a:solidFill>
                          <a:effectLst/>
                          <a:latin typeface="微软雅黑" panose="020B0503020204020204" pitchFamily="34" charset="-122"/>
                          <a:ea typeface="微软雅黑" panose="020B0503020204020204" pitchFamily="34" charset="-122"/>
                        </a:rPr>
                        <a:t> </a:t>
                      </a:r>
                      <a:endParaRPr lang="zh-CN" sz="140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2000"/>
                        </a:lnSpc>
                        <a:spcAft>
                          <a:spcPts val="0"/>
                        </a:spcAft>
                        <a:tabLst>
                          <a:tab pos="2700655" algn="ctr"/>
                          <a:tab pos="5400040" algn="r"/>
                        </a:tabLst>
                      </a:pPr>
                      <a:r>
                        <a:rPr lang="en-US" sz="1400">
                          <a:solidFill>
                            <a:schemeClr val="tx1"/>
                          </a:solidFill>
                          <a:effectLst/>
                          <a:latin typeface="微软雅黑" panose="020B0503020204020204" pitchFamily="34" charset="-122"/>
                          <a:ea typeface="微软雅黑" panose="020B0503020204020204" pitchFamily="34" charset="-122"/>
                        </a:rPr>
                        <a:t> </a:t>
                      </a:r>
                      <a:endParaRPr lang="zh-CN" sz="140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2000"/>
                        </a:lnSpc>
                        <a:spcAft>
                          <a:spcPts val="0"/>
                        </a:spcAft>
                        <a:tabLst>
                          <a:tab pos="2700655" algn="ctr"/>
                          <a:tab pos="5400040" algn="r"/>
                        </a:tabLst>
                      </a:pPr>
                      <a:r>
                        <a:rPr lang="en-US" sz="1400">
                          <a:solidFill>
                            <a:schemeClr val="tx1"/>
                          </a:solidFill>
                          <a:effectLst/>
                          <a:latin typeface="微软雅黑" panose="020B0503020204020204" pitchFamily="34" charset="-122"/>
                          <a:ea typeface="微软雅黑" panose="020B0503020204020204" pitchFamily="34" charset="-122"/>
                        </a:rPr>
                        <a:t> </a:t>
                      </a:r>
                      <a:endParaRPr lang="zh-CN" sz="140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2000"/>
                        </a:lnSpc>
                        <a:spcAft>
                          <a:spcPts val="0"/>
                        </a:spcAft>
                        <a:tabLst>
                          <a:tab pos="2700655" algn="ctr"/>
                          <a:tab pos="5400040" algn="r"/>
                        </a:tabLst>
                      </a:pPr>
                      <a:r>
                        <a:rPr lang="en-US" sz="1400" dirty="0">
                          <a:solidFill>
                            <a:schemeClr val="tx1"/>
                          </a:solidFill>
                          <a:effectLst/>
                          <a:latin typeface="微软雅黑" panose="020B0503020204020204" pitchFamily="34" charset="-122"/>
                          <a:ea typeface="微软雅黑" panose="020B0503020204020204" pitchFamily="34" charset="-122"/>
                        </a:rPr>
                        <a:t> </a:t>
                      </a:r>
                      <a:endParaRPr lang="zh-CN" sz="140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2000"/>
                        </a:lnSpc>
                        <a:spcAft>
                          <a:spcPts val="0"/>
                        </a:spcAft>
                        <a:tabLst>
                          <a:tab pos="2700655" algn="ctr"/>
                          <a:tab pos="5400040" algn="r"/>
                        </a:tabLst>
                      </a:pPr>
                      <a:r>
                        <a:rPr lang="en-US" sz="1400" dirty="0">
                          <a:solidFill>
                            <a:schemeClr val="tx1"/>
                          </a:solidFill>
                          <a:effectLst/>
                          <a:latin typeface="微软雅黑" panose="020B0503020204020204" pitchFamily="34" charset="-122"/>
                          <a:ea typeface="微软雅黑" panose="020B0503020204020204" pitchFamily="34" charset="-122"/>
                        </a:rPr>
                        <a:t> </a:t>
                      </a:r>
                      <a:endParaRPr lang="zh-CN" sz="140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2000"/>
                        </a:lnSpc>
                        <a:spcAft>
                          <a:spcPts val="0"/>
                        </a:spcAft>
                        <a:tabLst>
                          <a:tab pos="2700655" algn="ctr"/>
                          <a:tab pos="5400040" algn="r"/>
                        </a:tabLst>
                      </a:pPr>
                      <a:r>
                        <a:rPr lang="en-US" sz="1400" dirty="0">
                          <a:solidFill>
                            <a:schemeClr val="tx1"/>
                          </a:solidFill>
                          <a:effectLst/>
                          <a:latin typeface="微软雅黑" panose="020B0503020204020204" pitchFamily="34" charset="-122"/>
                          <a:ea typeface="微软雅黑" panose="020B0503020204020204" pitchFamily="34" charset="-122"/>
                        </a:rPr>
                        <a:t> </a:t>
                      </a:r>
                      <a:endParaRPr lang="zh-CN" sz="140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2000"/>
                        </a:lnSpc>
                        <a:spcAft>
                          <a:spcPts val="0"/>
                        </a:spcAft>
                        <a:tabLst>
                          <a:tab pos="2700655" algn="ctr"/>
                          <a:tab pos="5400040" algn="r"/>
                        </a:tabLst>
                      </a:pPr>
                      <a:r>
                        <a:rPr lang="en-US" sz="1400" dirty="0">
                          <a:solidFill>
                            <a:schemeClr val="tx1"/>
                          </a:solidFill>
                          <a:effectLst/>
                          <a:latin typeface="微软雅黑" panose="020B0503020204020204" pitchFamily="34" charset="-122"/>
                          <a:ea typeface="微软雅黑" panose="020B0503020204020204" pitchFamily="34" charset="-122"/>
                        </a:rPr>
                        <a:t> </a:t>
                      </a:r>
                      <a:endParaRPr lang="zh-CN" sz="140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2000"/>
                        </a:lnSpc>
                        <a:spcAft>
                          <a:spcPts val="0"/>
                        </a:spcAft>
                        <a:tabLst>
                          <a:tab pos="2700655" algn="ctr"/>
                          <a:tab pos="5400040" algn="r"/>
                        </a:tabLst>
                      </a:pPr>
                      <a:r>
                        <a:rPr lang="en-US" sz="1400" dirty="0">
                          <a:solidFill>
                            <a:schemeClr val="tx1"/>
                          </a:solidFill>
                          <a:effectLst/>
                          <a:latin typeface="微软雅黑" panose="020B0503020204020204" pitchFamily="34" charset="-122"/>
                          <a:ea typeface="微软雅黑" panose="020B0503020204020204" pitchFamily="34" charset="-122"/>
                        </a:rPr>
                        <a:t> </a:t>
                      </a:r>
                      <a:endParaRPr lang="zh-CN" sz="1400" dirty="0">
                        <a:solidFill>
                          <a:schemeClr val="tx1"/>
                        </a:solidFill>
                        <a:effectLst/>
                        <a:latin typeface="微软雅黑" panose="020B0503020204020204" pitchFamily="34" charset="-122"/>
                        <a:ea typeface="微软雅黑" panose="020B0503020204020204" pitchFamily="34"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2000"/>
                        </a:lnSpc>
                        <a:spcAft>
                          <a:spcPts val="0"/>
                        </a:spcAft>
                        <a:tabLst>
                          <a:tab pos="2700655" algn="ctr"/>
                          <a:tab pos="5400040" algn="r"/>
                        </a:tabLst>
                      </a:pPr>
                      <a:r>
                        <a:rPr lang="en-US" sz="1400">
                          <a:solidFill>
                            <a:schemeClr val="tx1"/>
                          </a:solidFill>
                          <a:effectLst/>
                          <a:latin typeface="微软雅黑" panose="020B0503020204020204" pitchFamily="34" charset="-122"/>
                          <a:ea typeface="微软雅黑" panose="020B0503020204020204" pitchFamily="34" charset="-122"/>
                        </a:rPr>
                        <a:t> </a:t>
                      </a:r>
                      <a:endParaRPr lang="zh-CN" sz="140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2000"/>
                        </a:lnSpc>
                        <a:spcAft>
                          <a:spcPts val="0"/>
                        </a:spcAft>
                        <a:tabLst>
                          <a:tab pos="2700655" algn="ctr"/>
                          <a:tab pos="5400040" algn="r"/>
                        </a:tabLst>
                      </a:pPr>
                      <a:r>
                        <a:rPr lang="en-US" sz="1400">
                          <a:solidFill>
                            <a:schemeClr val="tx1"/>
                          </a:solidFill>
                          <a:effectLst/>
                          <a:latin typeface="微软雅黑" panose="020B0503020204020204" pitchFamily="34" charset="-122"/>
                          <a:ea typeface="微软雅黑" panose="020B0503020204020204" pitchFamily="34" charset="-122"/>
                        </a:rPr>
                        <a:t> </a:t>
                      </a:r>
                      <a:endParaRPr lang="zh-CN" sz="140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2000"/>
                        </a:lnSpc>
                        <a:spcAft>
                          <a:spcPts val="0"/>
                        </a:spcAft>
                        <a:tabLst>
                          <a:tab pos="2700655" algn="ctr"/>
                          <a:tab pos="5400040" algn="r"/>
                        </a:tabLst>
                      </a:pPr>
                      <a:r>
                        <a:rPr lang="en-US" sz="1400">
                          <a:solidFill>
                            <a:schemeClr val="tx1"/>
                          </a:solidFill>
                          <a:effectLst/>
                          <a:latin typeface="微软雅黑" panose="020B0503020204020204" pitchFamily="34" charset="-122"/>
                          <a:ea typeface="微软雅黑" panose="020B0503020204020204" pitchFamily="34" charset="-122"/>
                        </a:rPr>
                        <a:t> </a:t>
                      </a:r>
                      <a:endParaRPr lang="zh-CN" sz="140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2000"/>
                        </a:lnSpc>
                        <a:spcAft>
                          <a:spcPts val="0"/>
                        </a:spcAft>
                        <a:tabLst>
                          <a:tab pos="2700655" algn="ctr"/>
                          <a:tab pos="5400040" algn="r"/>
                        </a:tabLst>
                      </a:pPr>
                      <a:r>
                        <a:rPr lang="en-US" sz="1400" dirty="0">
                          <a:solidFill>
                            <a:schemeClr val="tx1"/>
                          </a:solidFill>
                          <a:effectLst/>
                          <a:latin typeface="微软雅黑" panose="020B0503020204020204" pitchFamily="34" charset="-122"/>
                          <a:ea typeface="微软雅黑" panose="020B0503020204020204" pitchFamily="34" charset="-122"/>
                        </a:rPr>
                        <a:t> </a:t>
                      </a:r>
                      <a:endParaRPr lang="zh-CN" sz="140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9925330"/>
                  </a:ext>
                </a:extLst>
              </a:tr>
            </a:tbl>
          </a:graphicData>
        </a:graphic>
      </p:graphicFrame>
      <p:sp>
        <p:nvSpPr>
          <p:cNvPr id="78" name="文本框 77">
            <a:extLst>
              <a:ext uri="{FF2B5EF4-FFF2-40B4-BE49-F238E27FC236}">
                <a16:creationId xmlns:a16="http://schemas.microsoft.com/office/drawing/2014/main" id="{285CC2D9-1AD6-467E-A627-9BCCFDC2FD7D}"/>
              </a:ext>
            </a:extLst>
          </p:cNvPr>
          <p:cNvSpPr txBox="1"/>
          <p:nvPr/>
        </p:nvSpPr>
        <p:spPr>
          <a:xfrm>
            <a:off x="235460" y="4153373"/>
            <a:ext cx="3693687" cy="369332"/>
          </a:xfrm>
          <a:prstGeom prst="rect">
            <a:avLst/>
          </a:prstGeom>
          <a:noFill/>
          <a:effectLst>
            <a:outerShdw blurRad="50800" dist="38100" dir="5400000" algn="t" rotWithShape="0">
              <a:prstClr val="black">
                <a:alpha val="40000"/>
              </a:prstClr>
            </a:outerShdw>
          </a:effectLst>
        </p:spPr>
        <p:txBody>
          <a:bodyPr wrap="square" rtlCol="0" anchor="ctr">
            <a:spAutoFit/>
          </a:bodyPr>
          <a:lstStyle>
            <a:defPPr>
              <a:defRPr lang="zh-CN"/>
            </a:defPPr>
            <a:lvl1pPr>
              <a:defRPr b="1">
                <a:latin typeface="Times New Roman" panose="02020603050405020304" pitchFamily="18" charset="0"/>
                <a:ea typeface="微软雅黑" panose="020B0503020204020204" pitchFamily="34" charset="-122"/>
                <a:cs typeface="Times New Roman" panose="02020603050405020304" pitchFamily="18" charset="0"/>
              </a:defRPr>
            </a:lvl1pPr>
          </a:lstStyle>
          <a:p>
            <a:pPr>
              <a:spcBef>
                <a:spcPts val="600"/>
              </a:spcBef>
            </a:pPr>
            <a:r>
              <a:rPr lang="en-US" altLang="zh-CN" dirty="0">
                <a:solidFill>
                  <a:srgbClr val="0000FF"/>
                </a:solidFill>
              </a:rPr>
              <a:t>PHM</a:t>
            </a:r>
            <a:r>
              <a:rPr lang="zh-CN" altLang="en-US" dirty="0">
                <a:solidFill>
                  <a:srgbClr val="0000FF"/>
                </a:solidFill>
              </a:rPr>
              <a:t>模型的部分存储属性和信息表</a:t>
            </a:r>
            <a:endParaRPr lang="en-US" altLang="zh-CN" b="0" dirty="0"/>
          </a:p>
        </p:txBody>
      </p:sp>
      <p:sp>
        <p:nvSpPr>
          <p:cNvPr id="79" name="文本框 78">
            <a:extLst>
              <a:ext uri="{FF2B5EF4-FFF2-40B4-BE49-F238E27FC236}">
                <a16:creationId xmlns:a16="http://schemas.microsoft.com/office/drawing/2014/main" id="{E68EA6B7-3BC0-49D0-9183-08C3021AF8B8}"/>
              </a:ext>
            </a:extLst>
          </p:cNvPr>
          <p:cNvSpPr txBox="1"/>
          <p:nvPr/>
        </p:nvSpPr>
        <p:spPr>
          <a:xfrm>
            <a:off x="232438" y="5327339"/>
            <a:ext cx="2989755" cy="369332"/>
          </a:xfrm>
          <a:prstGeom prst="rect">
            <a:avLst/>
          </a:prstGeom>
          <a:noFill/>
          <a:effectLst>
            <a:outerShdw blurRad="50800" dist="38100" dir="5400000" algn="t" rotWithShape="0">
              <a:prstClr val="black">
                <a:alpha val="40000"/>
              </a:prstClr>
            </a:outerShdw>
          </a:effectLst>
        </p:spPr>
        <p:txBody>
          <a:bodyPr wrap="square" rtlCol="0" anchor="ctr">
            <a:spAutoFit/>
          </a:bodyPr>
          <a:lstStyle>
            <a:defPPr>
              <a:defRPr lang="zh-CN"/>
            </a:defPPr>
            <a:lvl1pPr>
              <a:defRPr b="1">
                <a:latin typeface="Times New Roman" panose="02020603050405020304" pitchFamily="18" charset="0"/>
                <a:ea typeface="微软雅黑" panose="020B0503020204020204" pitchFamily="34" charset="-122"/>
                <a:cs typeface="Times New Roman" panose="02020603050405020304" pitchFamily="18" charset="0"/>
              </a:defRPr>
            </a:lvl1pPr>
          </a:lstStyle>
          <a:p>
            <a:pPr>
              <a:spcBef>
                <a:spcPts val="600"/>
              </a:spcBef>
            </a:pPr>
            <a:r>
              <a:rPr lang="zh-CN" altLang="en-US" dirty="0">
                <a:solidFill>
                  <a:srgbClr val="0000FF"/>
                </a:solidFill>
              </a:rPr>
              <a:t>模型库访问用户注册信息表</a:t>
            </a:r>
            <a:endParaRPr lang="en-US" altLang="zh-CN" b="0" dirty="0"/>
          </a:p>
        </p:txBody>
      </p:sp>
      <p:graphicFrame>
        <p:nvGraphicFramePr>
          <p:cNvPr id="5" name="表格 4">
            <a:extLst>
              <a:ext uri="{FF2B5EF4-FFF2-40B4-BE49-F238E27FC236}">
                <a16:creationId xmlns:a16="http://schemas.microsoft.com/office/drawing/2014/main" id="{2100A8A1-FE4B-4877-8635-EAB642BCE50A}"/>
              </a:ext>
            </a:extLst>
          </p:cNvPr>
          <p:cNvGraphicFramePr>
            <a:graphicFrameLocks noGrp="1"/>
          </p:cNvGraphicFramePr>
          <p:nvPr>
            <p:extLst>
              <p:ext uri="{D42A27DB-BD31-4B8C-83A1-F6EECF244321}">
                <p14:modId xmlns:p14="http://schemas.microsoft.com/office/powerpoint/2010/main" val="3631861801"/>
              </p:ext>
            </p:extLst>
          </p:nvPr>
        </p:nvGraphicFramePr>
        <p:xfrm>
          <a:off x="272324" y="5770351"/>
          <a:ext cx="7809189" cy="465582"/>
        </p:xfrm>
        <a:graphic>
          <a:graphicData uri="http://schemas.openxmlformats.org/drawingml/2006/table">
            <a:tbl>
              <a:tblPr firstRow="1" firstCol="1" bandRow="1">
                <a:tableStyleId>{5C22544A-7EE6-4342-B048-85BDC9FD1C3A}</a:tableStyleId>
              </a:tblPr>
              <a:tblGrid>
                <a:gridCol w="722371">
                  <a:extLst>
                    <a:ext uri="{9D8B030D-6E8A-4147-A177-3AD203B41FA5}">
                      <a16:colId xmlns:a16="http://schemas.microsoft.com/office/drawing/2014/main" val="804546522"/>
                    </a:ext>
                  </a:extLst>
                </a:gridCol>
                <a:gridCol w="1337025">
                  <a:extLst>
                    <a:ext uri="{9D8B030D-6E8A-4147-A177-3AD203B41FA5}">
                      <a16:colId xmlns:a16="http://schemas.microsoft.com/office/drawing/2014/main" val="2611292417"/>
                    </a:ext>
                  </a:extLst>
                </a:gridCol>
                <a:gridCol w="1077209">
                  <a:extLst>
                    <a:ext uri="{9D8B030D-6E8A-4147-A177-3AD203B41FA5}">
                      <a16:colId xmlns:a16="http://schemas.microsoft.com/office/drawing/2014/main" val="313634719"/>
                    </a:ext>
                  </a:extLst>
                </a:gridCol>
                <a:gridCol w="1163071">
                  <a:extLst>
                    <a:ext uri="{9D8B030D-6E8A-4147-A177-3AD203B41FA5}">
                      <a16:colId xmlns:a16="http://schemas.microsoft.com/office/drawing/2014/main" val="681505590"/>
                    </a:ext>
                  </a:extLst>
                </a:gridCol>
                <a:gridCol w="1014984">
                  <a:extLst>
                    <a:ext uri="{9D8B030D-6E8A-4147-A177-3AD203B41FA5}">
                      <a16:colId xmlns:a16="http://schemas.microsoft.com/office/drawing/2014/main" val="1443207670"/>
                    </a:ext>
                  </a:extLst>
                </a:gridCol>
                <a:gridCol w="1097280">
                  <a:extLst>
                    <a:ext uri="{9D8B030D-6E8A-4147-A177-3AD203B41FA5}">
                      <a16:colId xmlns:a16="http://schemas.microsoft.com/office/drawing/2014/main" val="1069775099"/>
                    </a:ext>
                  </a:extLst>
                </a:gridCol>
                <a:gridCol w="1397249">
                  <a:extLst>
                    <a:ext uri="{9D8B030D-6E8A-4147-A177-3AD203B41FA5}">
                      <a16:colId xmlns:a16="http://schemas.microsoft.com/office/drawing/2014/main" val="4277593456"/>
                    </a:ext>
                  </a:extLst>
                </a:gridCol>
              </a:tblGrid>
              <a:tr h="0">
                <a:tc>
                  <a:txBody>
                    <a:bodyPr/>
                    <a:lstStyle/>
                    <a:p>
                      <a:pPr marL="0" algn="ctr" defTabSz="914400" rtl="0" eaLnBrk="1" latinLnBrk="0" hangingPunct="1">
                        <a:lnSpc>
                          <a:spcPts val="2000"/>
                        </a:lnSpc>
                        <a:spcAft>
                          <a:spcPts val="0"/>
                        </a:spcAft>
                        <a:tabLst>
                          <a:tab pos="2700655" algn="ctr"/>
                          <a:tab pos="5400040" algn="r"/>
                        </a:tabLst>
                      </a:pPr>
                      <a:r>
                        <a:rPr lang="zh-CN" altLang="en-US" sz="1400" b="1" kern="1200" dirty="0">
                          <a:solidFill>
                            <a:schemeClr val="tx1"/>
                          </a:solidFill>
                          <a:effectLst/>
                          <a:latin typeface="微软雅黑" panose="020B0503020204020204" pitchFamily="34" charset="-122"/>
                          <a:ea typeface="微软雅黑" panose="020B0503020204020204" pitchFamily="34" charset="-122"/>
                          <a:cs typeface="+mn-cs"/>
                        </a:rPr>
                        <a:t>用户名</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latinLnBrk="0" hangingPunct="1">
                        <a:lnSpc>
                          <a:spcPts val="2000"/>
                        </a:lnSpc>
                        <a:spcAft>
                          <a:spcPts val="0"/>
                        </a:spcAft>
                        <a:tabLst>
                          <a:tab pos="2700655" algn="ctr"/>
                          <a:tab pos="5400040" algn="r"/>
                        </a:tabLst>
                      </a:pPr>
                      <a:r>
                        <a:rPr lang="zh-CN" altLang="en-US" sz="1400" b="1" kern="1200" dirty="0">
                          <a:solidFill>
                            <a:schemeClr val="tx1"/>
                          </a:solidFill>
                          <a:effectLst/>
                          <a:latin typeface="微软雅黑" panose="020B0503020204020204" pitchFamily="34" charset="-122"/>
                          <a:ea typeface="微软雅黑" panose="020B0503020204020204" pitchFamily="34" charset="-122"/>
                          <a:cs typeface="+mn-cs"/>
                        </a:rPr>
                        <a:t>登录密码</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latinLnBrk="0" hangingPunct="1">
                        <a:lnSpc>
                          <a:spcPts val="2000"/>
                        </a:lnSpc>
                        <a:spcAft>
                          <a:spcPts val="0"/>
                        </a:spcAft>
                        <a:tabLst>
                          <a:tab pos="2700655" algn="ctr"/>
                          <a:tab pos="5400040" algn="r"/>
                        </a:tabLst>
                      </a:pPr>
                      <a:r>
                        <a:rPr lang="zh-CN" altLang="en-US" sz="1400" b="1" kern="1200" dirty="0">
                          <a:solidFill>
                            <a:schemeClr val="tx1"/>
                          </a:solidFill>
                          <a:effectLst/>
                          <a:latin typeface="微软雅黑" panose="020B0503020204020204" pitchFamily="34" charset="-122"/>
                          <a:ea typeface="微软雅黑" panose="020B0503020204020204" pitchFamily="34" charset="-122"/>
                          <a:cs typeface="+mn-cs"/>
                        </a:rPr>
                        <a:t>个人姓名</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latinLnBrk="0" hangingPunct="1">
                        <a:lnSpc>
                          <a:spcPts val="2000"/>
                        </a:lnSpc>
                        <a:spcAft>
                          <a:spcPts val="0"/>
                        </a:spcAft>
                        <a:tabLst>
                          <a:tab pos="2700655" algn="ctr"/>
                          <a:tab pos="5400040" algn="r"/>
                        </a:tabLst>
                      </a:pPr>
                      <a:r>
                        <a:rPr lang="zh-CN" altLang="en-US" sz="1400" b="1" kern="1200" dirty="0">
                          <a:solidFill>
                            <a:schemeClr val="tx1"/>
                          </a:solidFill>
                          <a:effectLst/>
                          <a:latin typeface="微软雅黑" panose="020B0503020204020204" pitchFamily="34" charset="-122"/>
                          <a:ea typeface="微软雅黑" panose="020B0503020204020204" pitchFamily="34" charset="-122"/>
                          <a:cs typeface="+mn-cs"/>
                        </a:rPr>
                        <a:t>所属部门</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latinLnBrk="0" hangingPunct="1">
                        <a:lnSpc>
                          <a:spcPts val="2000"/>
                        </a:lnSpc>
                        <a:spcAft>
                          <a:spcPts val="0"/>
                        </a:spcAft>
                        <a:tabLst>
                          <a:tab pos="2700655" algn="ctr"/>
                          <a:tab pos="5400040" algn="r"/>
                        </a:tabLst>
                      </a:pPr>
                      <a:r>
                        <a:rPr lang="zh-CN" altLang="en-US" sz="1400" b="1" kern="1200" dirty="0">
                          <a:solidFill>
                            <a:schemeClr val="tx1"/>
                          </a:solidFill>
                          <a:effectLst/>
                          <a:latin typeface="微软雅黑" panose="020B0503020204020204" pitchFamily="34" charset="-122"/>
                          <a:ea typeface="微软雅黑" panose="020B0503020204020204" pitchFamily="34" charset="-122"/>
                          <a:cs typeface="+mn-cs"/>
                        </a:rPr>
                        <a:t>权限等级</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latinLnBrk="0" hangingPunct="1">
                        <a:lnSpc>
                          <a:spcPts val="2000"/>
                        </a:lnSpc>
                        <a:spcAft>
                          <a:spcPts val="0"/>
                        </a:spcAft>
                        <a:tabLst>
                          <a:tab pos="2700655" algn="ctr"/>
                          <a:tab pos="5400040" algn="r"/>
                        </a:tabLst>
                      </a:pPr>
                      <a:r>
                        <a:rPr lang="zh-CN" altLang="en-US" sz="1400" b="1" kern="1200" dirty="0">
                          <a:solidFill>
                            <a:schemeClr val="tx1"/>
                          </a:solidFill>
                          <a:effectLst/>
                          <a:latin typeface="微软雅黑" panose="020B0503020204020204" pitchFamily="34" charset="-122"/>
                          <a:ea typeface="微软雅黑" panose="020B0503020204020204" pitchFamily="34" charset="-122"/>
                          <a:cs typeface="+mn-cs"/>
                        </a:rPr>
                        <a:t>人员岗位</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latinLnBrk="0" hangingPunct="1">
                        <a:lnSpc>
                          <a:spcPts val="2000"/>
                        </a:lnSpc>
                        <a:spcAft>
                          <a:spcPts val="0"/>
                        </a:spcAft>
                        <a:tabLst>
                          <a:tab pos="2700655" algn="ctr"/>
                          <a:tab pos="5400040" algn="r"/>
                        </a:tabLst>
                      </a:pPr>
                      <a:r>
                        <a:rPr lang="zh-CN" altLang="en-US" sz="1400" b="1" kern="1200" dirty="0">
                          <a:solidFill>
                            <a:schemeClr val="tx1"/>
                          </a:solidFill>
                          <a:effectLst/>
                          <a:latin typeface="微软雅黑" panose="020B0503020204020204" pitchFamily="34" charset="-122"/>
                          <a:ea typeface="微软雅黑" panose="020B0503020204020204" pitchFamily="34" charset="-122"/>
                          <a:cs typeface="+mn-cs"/>
                        </a:rPr>
                        <a:t>用户状态</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013445465"/>
                  </a:ext>
                </a:extLst>
              </a:tr>
              <a:tr h="0">
                <a:tc>
                  <a:txBody>
                    <a:bodyPr/>
                    <a:lstStyle/>
                    <a:p>
                      <a:pPr marL="0" algn="ctr" defTabSz="914400" rtl="0" eaLnBrk="1" latinLnBrk="0" hangingPunct="1">
                        <a:lnSpc>
                          <a:spcPts val="2000"/>
                        </a:lnSpc>
                        <a:spcAft>
                          <a:spcPts val="0"/>
                        </a:spcAft>
                        <a:tabLst>
                          <a:tab pos="2700655" algn="ctr"/>
                          <a:tab pos="5400040" algn="r"/>
                        </a:tabLst>
                      </a:pPr>
                      <a:r>
                        <a:rPr lang="en-US" sz="1400" b="1" kern="1200" dirty="0">
                          <a:solidFill>
                            <a:schemeClr val="tx1"/>
                          </a:solidFill>
                          <a:effectLst/>
                          <a:latin typeface="微软雅黑" panose="020B0503020204020204" pitchFamily="34" charset="-122"/>
                          <a:ea typeface="微软雅黑" panose="020B0503020204020204" pitchFamily="34" charset="-122"/>
                          <a:cs typeface="+mn-cs"/>
                        </a:rPr>
                        <a:t> </a:t>
                      </a:r>
                      <a:endParaRPr lang="zh-CN" altLang="en-US" sz="1400" b="1" kern="12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ts val="2000"/>
                        </a:lnSpc>
                        <a:spcAft>
                          <a:spcPts val="0"/>
                        </a:spcAft>
                        <a:tabLst>
                          <a:tab pos="2700655" algn="ctr"/>
                          <a:tab pos="5400040" algn="r"/>
                        </a:tabLst>
                      </a:pPr>
                      <a:r>
                        <a:rPr lang="en-US" sz="1400" b="1" kern="1200" dirty="0">
                          <a:solidFill>
                            <a:schemeClr val="tx1"/>
                          </a:solidFill>
                          <a:effectLst/>
                          <a:latin typeface="微软雅黑" panose="020B0503020204020204" pitchFamily="34" charset="-122"/>
                          <a:ea typeface="微软雅黑" panose="020B0503020204020204" pitchFamily="34" charset="-122"/>
                          <a:cs typeface="+mn-cs"/>
                        </a:rPr>
                        <a:t> </a:t>
                      </a:r>
                      <a:endParaRPr lang="zh-CN" altLang="en-US" sz="1400" b="1" kern="12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ts val="2000"/>
                        </a:lnSpc>
                        <a:spcAft>
                          <a:spcPts val="0"/>
                        </a:spcAft>
                        <a:tabLst>
                          <a:tab pos="2700655" algn="ctr"/>
                          <a:tab pos="5400040" algn="r"/>
                        </a:tabLst>
                      </a:pPr>
                      <a:r>
                        <a:rPr lang="en-US" sz="1400" b="1" kern="1200" dirty="0">
                          <a:solidFill>
                            <a:schemeClr val="tx1"/>
                          </a:solidFill>
                          <a:effectLst/>
                          <a:latin typeface="微软雅黑" panose="020B0503020204020204" pitchFamily="34" charset="-122"/>
                          <a:ea typeface="微软雅黑" panose="020B0503020204020204" pitchFamily="34" charset="-122"/>
                          <a:cs typeface="+mn-cs"/>
                        </a:rPr>
                        <a:t> </a:t>
                      </a:r>
                      <a:endParaRPr lang="zh-CN" altLang="en-US" sz="1400" b="1" kern="12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ts val="2000"/>
                        </a:lnSpc>
                        <a:spcAft>
                          <a:spcPts val="0"/>
                        </a:spcAft>
                        <a:tabLst>
                          <a:tab pos="2700655" algn="ctr"/>
                          <a:tab pos="5400040" algn="r"/>
                        </a:tabLst>
                      </a:pPr>
                      <a:r>
                        <a:rPr lang="en-US" sz="1400" b="1" kern="1200" dirty="0">
                          <a:solidFill>
                            <a:schemeClr val="tx1"/>
                          </a:solidFill>
                          <a:effectLst/>
                          <a:latin typeface="微软雅黑" panose="020B0503020204020204" pitchFamily="34" charset="-122"/>
                          <a:ea typeface="微软雅黑" panose="020B0503020204020204" pitchFamily="34" charset="-122"/>
                          <a:cs typeface="+mn-cs"/>
                        </a:rPr>
                        <a:t> </a:t>
                      </a:r>
                      <a:endParaRPr lang="zh-CN" altLang="en-US" sz="1400" b="1" kern="12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ts val="2000"/>
                        </a:lnSpc>
                        <a:spcAft>
                          <a:spcPts val="0"/>
                        </a:spcAft>
                        <a:tabLst>
                          <a:tab pos="2700655" algn="ctr"/>
                          <a:tab pos="5400040" algn="r"/>
                        </a:tabLst>
                      </a:pPr>
                      <a:r>
                        <a:rPr lang="en-US" sz="1400" b="1" kern="1200" dirty="0">
                          <a:solidFill>
                            <a:schemeClr val="tx1"/>
                          </a:solidFill>
                          <a:effectLst/>
                          <a:latin typeface="微软雅黑" panose="020B0503020204020204" pitchFamily="34" charset="-122"/>
                          <a:ea typeface="微软雅黑" panose="020B0503020204020204" pitchFamily="34" charset="-122"/>
                          <a:cs typeface="+mn-cs"/>
                        </a:rPr>
                        <a:t> </a:t>
                      </a:r>
                      <a:endParaRPr lang="zh-CN" altLang="en-US" sz="1400" b="1" kern="12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ts val="2000"/>
                        </a:lnSpc>
                        <a:spcAft>
                          <a:spcPts val="0"/>
                        </a:spcAft>
                        <a:tabLst>
                          <a:tab pos="2700655" algn="ctr"/>
                          <a:tab pos="5400040" algn="r"/>
                        </a:tabLst>
                      </a:pPr>
                      <a:r>
                        <a:rPr lang="en-US" sz="1400" b="1" kern="1200" dirty="0">
                          <a:solidFill>
                            <a:schemeClr val="tx1"/>
                          </a:solidFill>
                          <a:effectLst/>
                          <a:latin typeface="微软雅黑" panose="020B0503020204020204" pitchFamily="34" charset="-122"/>
                          <a:ea typeface="微软雅黑" panose="020B0503020204020204" pitchFamily="34" charset="-122"/>
                          <a:cs typeface="+mn-cs"/>
                        </a:rPr>
                        <a:t> </a:t>
                      </a:r>
                      <a:endParaRPr lang="zh-CN" altLang="en-US" sz="1400" b="1" kern="12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ts val="2000"/>
                        </a:lnSpc>
                        <a:spcAft>
                          <a:spcPts val="0"/>
                        </a:spcAft>
                        <a:tabLst>
                          <a:tab pos="2700655" algn="ctr"/>
                          <a:tab pos="5400040" algn="r"/>
                        </a:tabLst>
                      </a:pPr>
                      <a:r>
                        <a:rPr lang="en-US" sz="1400" b="1" kern="1200" dirty="0">
                          <a:solidFill>
                            <a:schemeClr val="tx1"/>
                          </a:solidFill>
                          <a:effectLst/>
                          <a:latin typeface="微软雅黑" panose="020B0503020204020204" pitchFamily="34" charset="-122"/>
                          <a:ea typeface="微软雅黑" panose="020B0503020204020204" pitchFamily="34" charset="-122"/>
                          <a:cs typeface="+mn-cs"/>
                        </a:rPr>
                        <a:t> </a:t>
                      </a:r>
                      <a:endParaRPr lang="zh-CN" altLang="en-US" sz="1400" b="1" kern="12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2470786"/>
                  </a:ext>
                </a:extLst>
              </a:tr>
            </a:tbl>
          </a:graphicData>
        </a:graphic>
      </p:graphicFrame>
    </p:spTree>
    <p:extLst>
      <p:ext uri="{BB962C8B-B14F-4D97-AF65-F5344CB8AC3E}">
        <p14:creationId xmlns:p14="http://schemas.microsoft.com/office/powerpoint/2010/main" val="8728562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4"/>
          <p:cNvSpPr/>
          <p:nvPr/>
        </p:nvSpPr>
        <p:spPr>
          <a:xfrm>
            <a:off x="0" y="2229058"/>
            <a:ext cx="9144000" cy="1646255"/>
          </a:xfrm>
          <a:prstGeom prst="rect">
            <a:avLst/>
          </a:prstGeom>
          <a:solidFill>
            <a:srgbClr val="252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Palatino Linotype" panose="02040502050505030304" pitchFamily="18" charset="0"/>
              <a:ea typeface="Microsoft YaHei UI" panose="020B0503020204020204" pitchFamily="34" charset="-122"/>
              <a:cs typeface="Arial" panose="020B0604020202020204" pitchFamily="34" charset="0"/>
            </a:endParaRPr>
          </a:p>
        </p:txBody>
      </p:sp>
      <p:sp>
        <p:nvSpPr>
          <p:cNvPr id="5" name="矩形 4"/>
          <p:cNvSpPr/>
          <p:nvPr/>
        </p:nvSpPr>
        <p:spPr>
          <a:xfrm>
            <a:off x="1030815" y="2590520"/>
            <a:ext cx="7109640" cy="923330"/>
          </a:xfrm>
          <a:prstGeom prst="rect">
            <a:avLst/>
          </a:prstGeom>
          <a:noFill/>
        </p:spPr>
        <p:txBody>
          <a:bodyPr wrap="none" lIns="91440" tIns="45720" rIns="91440" bIns="45720">
            <a:spAutoFit/>
          </a:bodyPr>
          <a:lstStyle/>
          <a:p>
            <a:pPr algn="ctr"/>
            <a:r>
              <a:rPr lang="zh-CN" altLang="en-US" sz="5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附件：软件技术规格书</a:t>
            </a:r>
          </a:p>
        </p:txBody>
      </p:sp>
    </p:spTree>
    <p:extLst>
      <p:ext uri="{BB962C8B-B14F-4D97-AF65-F5344CB8AC3E}">
        <p14:creationId xmlns:p14="http://schemas.microsoft.com/office/powerpoint/2010/main" val="10702865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图片 101"/>
          <p:cNvPicPr/>
          <p:nvPr/>
        </p:nvPicPr>
        <p:blipFill>
          <a:blip r:embed="rId3"/>
          <a:stretch>
            <a:fillRect/>
          </a:stretch>
        </p:blipFill>
        <p:spPr>
          <a:xfrm>
            <a:off x="121455" y="1082691"/>
            <a:ext cx="3423938" cy="2436025"/>
          </a:xfrm>
          <a:prstGeom prst="rect">
            <a:avLst/>
          </a:prstGeom>
        </p:spPr>
      </p:pic>
      <p:grpSp>
        <p:nvGrpSpPr>
          <p:cNvPr id="11" name="组合 10"/>
          <p:cNvGrpSpPr/>
          <p:nvPr/>
        </p:nvGrpSpPr>
        <p:grpSpPr>
          <a:xfrm>
            <a:off x="4704569" y="1082691"/>
            <a:ext cx="3568777" cy="2474839"/>
            <a:chOff x="4013096" y="1057288"/>
            <a:chExt cx="3568777" cy="2474839"/>
          </a:xfrm>
        </p:grpSpPr>
        <p:sp>
          <p:nvSpPr>
            <p:cNvPr id="104" name="矩形: 圆角 3">
              <a:extLst>
                <a:ext uri="{FF2B5EF4-FFF2-40B4-BE49-F238E27FC236}">
                  <a16:creationId xmlns:a16="http://schemas.microsoft.com/office/drawing/2014/main" id="{BB07EF4F-C685-4094-8790-8BBDCF2D4B29}"/>
                </a:ext>
              </a:extLst>
            </p:cNvPr>
            <p:cNvSpPr/>
            <p:nvPr/>
          </p:nvSpPr>
          <p:spPr>
            <a:xfrm>
              <a:off x="4013096" y="1082691"/>
              <a:ext cx="1476000" cy="374813"/>
            </a:xfrm>
            <a:prstGeom prst="roundRect">
              <a:avLst>
                <a:gd name="adj" fmla="val 22545"/>
              </a:avLst>
            </a:prstGeom>
            <a:solidFill>
              <a:srgbClr val="DEEBF7"/>
            </a:solidFill>
            <a:ln w="19050">
              <a:solidFill>
                <a:schemeClr val="accent1">
                  <a:lumMod val="50000"/>
                </a:schemeClr>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b="1" dirty="0">
                  <a:solidFill>
                    <a:schemeClr val="tx1"/>
                  </a:solidFill>
                  <a:latin typeface="微软雅黑" panose="020B0503020204020204" pitchFamily="34" charset="-122"/>
                  <a:ea typeface="微软雅黑" panose="020B0503020204020204" pitchFamily="34" charset="-122"/>
                </a:rPr>
                <a:t>规范性</a:t>
              </a:r>
              <a:endPar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7" name="矩形: 圆角 3">
              <a:extLst>
                <a:ext uri="{FF2B5EF4-FFF2-40B4-BE49-F238E27FC236}">
                  <a16:creationId xmlns:a16="http://schemas.microsoft.com/office/drawing/2014/main" id="{BB07EF4F-C685-4094-8790-8BBDCF2D4B29}"/>
                </a:ext>
              </a:extLst>
            </p:cNvPr>
            <p:cNvSpPr/>
            <p:nvPr/>
          </p:nvSpPr>
          <p:spPr>
            <a:xfrm>
              <a:off x="4013096" y="1623279"/>
              <a:ext cx="1476000" cy="374813"/>
            </a:xfrm>
            <a:prstGeom prst="roundRect">
              <a:avLst>
                <a:gd name="adj" fmla="val 22545"/>
              </a:avLst>
            </a:prstGeom>
            <a:solidFill>
              <a:srgbClr val="DEEBF7"/>
            </a:solidFill>
            <a:ln w="19050">
              <a:solidFill>
                <a:schemeClr val="accent1">
                  <a:lumMod val="50000"/>
                </a:schemeClr>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b="1" dirty="0">
                  <a:solidFill>
                    <a:schemeClr val="tx1"/>
                  </a:solidFill>
                  <a:latin typeface="微软雅黑" panose="020B0503020204020204" pitchFamily="34" charset="-122"/>
                  <a:ea typeface="微软雅黑" panose="020B0503020204020204" pitchFamily="34" charset="-122"/>
                </a:rPr>
                <a:t>稳定性</a:t>
              </a:r>
              <a:endPar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8" name="矩形: 圆角 3">
              <a:extLst>
                <a:ext uri="{FF2B5EF4-FFF2-40B4-BE49-F238E27FC236}">
                  <a16:creationId xmlns:a16="http://schemas.microsoft.com/office/drawing/2014/main" id="{BB07EF4F-C685-4094-8790-8BBDCF2D4B29}"/>
                </a:ext>
              </a:extLst>
            </p:cNvPr>
            <p:cNvSpPr/>
            <p:nvPr/>
          </p:nvSpPr>
          <p:spPr>
            <a:xfrm>
              <a:off x="4013096" y="2163867"/>
              <a:ext cx="1476000" cy="374813"/>
            </a:xfrm>
            <a:prstGeom prst="roundRect">
              <a:avLst>
                <a:gd name="adj" fmla="val 22545"/>
              </a:avLst>
            </a:prstGeom>
            <a:solidFill>
              <a:srgbClr val="DEEBF7"/>
            </a:solidFill>
            <a:ln w="19050">
              <a:solidFill>
                <a:schemeClr val="accent1">
                  <a:lumMod val="50000"/>
                </a:schemeClr>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b="1" dirty="0">
                  <a:solidFill>
                    <a:schemeClr val="tx1"/>
                  </a:solidFill>
                  <a:latin typeface="微软雅黑" panose="020B0503020204020204" pitchFamily="34" charset="-122"/>
                  <a:ea typeface="微软雅黑" panose="020B0503020204020204" pitchFamily="34" charset="-122"/>
                </a:rPr>
                <a:t>易用性</a:t>
              </a:r>
              <a:endPar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0" name="矩形: 圆角 3">
              <a:extLst>
                <a:ext uri="{FF2B5EF4-FFF2-40B4-BE49-F238E27FC236}">
                  <a16:creationId xmlns:a16="http://schemas.microsoft.com/office/drawing/2014/main" id="{BB07EF4F-C685-4094-8790-8BBDCF2D4B29}"/>
                </a:ext>
              </a:extLst>
            </p:cNvPr>
            <p:cNvSpPr/>
            <p:nvPr/>
          </p:nvSpPr>
          <p:spPr>
            <a:xfrm>
              <a:off x="4013096" y="2666582"/>
              <a:ext cx="1476000" cy="374813"/>
            </a:xfrm>
            <a:prstGeom prst="roundRect">
              <a:avLst>
                <a:gd name="adj" fmla="val 22545"/>
              </a:avLst>
            </a:prstGeom>
            <a:solidFill>
              <a:srgbClr val="DEEBF7"/>
            </a:solidFill>
            <a:ln w="19050">
              <a:solidFill>
                <a:schemeClr val="accent1">
                  <a:lumMod val="50000"/>
                </a:schemeClr>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b="1" dirty="0">
                  <a:solidFill>
                    <a:schemeClr val="tx1"/>
                  </a:solidFill>
                  <a:latin typeface="微软雅黑" panose="020B0503020204020204" pitchFamily="34" charset="-122"/>
                  <a:ea typeface="微软雅黑" panose="020B0503020204020204" pitchFamily="34" charset="-122"/>
                </a:rPr>
                <a:t>易维护性</a:t>
              </a:r>
              <a:endPar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1" name="矩形: 圆角 3">
              <a:extLst>
                <a:ext uri="{FF2B5EF4-FFF2-40B4-BE49-F238E27FC236}">
                  <a16:creationId xmlns:a16="http://schemas.microsoft.com/office/drawing/2014/main" id="{BB07EF4F-C685-4094-8790-8BBDCF2D4B29}"/>
                </a:ext>
              </a:extLst>
            </p:cNvPr>
            <p:cNvSpPr/>
            <p:nvPr/>
          </p:nvSpPr>
          <p:spPr>
            <a:xfrm>
              <a:off x="4013096" y="3157314"/>
              <a:ext cx="1476000" cy="374813"/>
            </a:xfrm>
            <a:prstGeom prst="roundRect">
              <a:avLst>
                <a:gd name="adj" fmla="val 22545"/>
              </a:avLst>
            </a:prstGeom>
            <a:solidFill>
              <a:srgbClr val="DEEBF7"/>
            </a:solidFill>
            <a:ln w="19050">
              <a:solidFill>
                <a:schemeClr val="accent1">
                  <a:lumMod val="50000"/>
                </a:schemeClr>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b="1" dirty="0">
                  <a:solidFill>
                    <a:schemeClr val="tx1"/>
                  </a:solidFill>
                  <a:latin typeface="微软雅黑" panose="020B0503020204020204" pitchFamily="34" charset="-122"/>
                  <a:ea typeface="微软雅黑" panose="020B0503020204020204" pitchFamily="34" charset="-122"/>
                </a:rPr>
                <a:t>可扩展性</a:t>
              </a:r>
              <a:endPar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 name="直接箭头连接符 2"/>
            <p:cNvCxnSpPr>
              <a:stCxn id="104" idx="3"/>
            </p:cNvCxnSpPr>
            <p:nvPr/>
          </p:nvCxnSpPr>
          <p:spPr>
            <a:xfrm flipV="1">
              <a:off x="5489096" y="1260493"/>
              <a:ext cx="21364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4" name="矩形: 圆角 3">
              <a:extLst>
                <a:ext uri="{FF2B5EF4-FFF2-40B4-BE49-F238E27FC236}">
                  <a16:creationId xmlns:a16="http://schemas.microsoft.com/office/drawing/2014/main" id="{03FCC6E0-ABD2-4981-929B-18E448C9FED2}"/>
                </a:ext>
              </a:extLst>
            </p:cNvPr>
            <p:cNvSpPr/>
            <p:nvPr/>
          </p:nvSpPr>
          <p:spPr>
            <a:xfrm>
              <a:off x="5702745" y="1057288"/>
              <a:ext cx="1879128" cy="332950"/>
            </a:xfrm>
            <a:prstGeom prst="roundRect">
              <a:avLst>
                <a:gd name="adj" fmla="val 22545"/>
              </a:avLst>
            </a:prstGeom>
            <a:solidFill>
              <a:schemeClr val="accent1">
                <a:lumMod val="20000"/>
                <a:lumOff val="80000"/>
              </a:schemeClr>
            </a:solidFill>
            <a:ln w="19050">
              <a:solidFill>
                <a:schemeClr val="accent1"/>
              </a:solidFill>
              <a:prstDash val="solid"/>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符合国家标准</a:t>
              </a:r>
              <a:endParaRPr lang="zh-CN" altLang="en-US" sz="1600" b="1" dirty="0">
                <a:solidFill>
                  <a:srgbClr val="0000FF"/>
                </a:solidFill>
                <a:latin typeface="微软雅黑" panose="020B0503020204020204" pitchFamily="34" charset="-122"/>
                <a:ea typeface="微软雅黑" panose="020B0503020204020204" pitchFamily="34" charset="-122"/>
              </a:endParaRPr>
            </a:p>
          </p:txBody>
        </p:sp>
        <p:cxnSp>
          <p:nvCxnSpPr>
            <p:cNvPr id="118" name="直接箭头连接符 117"/>
            <p:cNvCxnSpPr/>
            <p:nvPr/>
          </p:nvCxnSpPr>
          <p:spPr>
            <a:xfrm flipV="1">
              <a:off x="5489096" y="1816975"/>
              <a:ext cx="21364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30" name="矩形: 圆角 3">
              <a:extLst>
                <a:ext uri="{FF2B5EF4-FFF2-40B4-BE49-F238E27FC236}">
                  <a16:creationId xmlns:a16="http://schemas.microsoft.com/office/drawing/2014/main" id="{03FCC6E0-ABD2-4981-929B-18E448C9FED2}"/>
                </a:ext>
              </a:extLst>
            </p:cNvPr>
            <p:cNvSpPr/>
            <p:nvPr/>
          </p:nvSpPr>
          <p:spPr>
            <a:xfrm>
              <a:off x="5702745" y="1613770"/>
              <a:ext cx="1879128" cy="332950"/>
            </a:xfrm>
            <a:prstGeom prst="roundRect">
              <a:avLst>
                <a:gd name="adj" fmla="val 22545"/>
              </a:avLst>
            </a:prstGeom>
            <a:solidFill>
              <a:schemeClr val="accent1">
                <a:lumMod val="20000"/>
                <a:lumOff val="80000"/>
              </a:schemeClr>
            </a:solidFill>
            <a:ln w="19050">
              <a:solidFill>
                <a:schemeClr val="accent1"/>
              </a:solidFill>
              <a:prstDash val="solid"/>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容错、稳定运行</a:t>
              </a:r>
              <a:endParaRPr lang="zh-CN" altLang="en-US" sz="1600" b="1" dirty="0">
                <a:solidFill>
                  <a:srgbClr val="0000FF"/>
                </a:solidFill>
                <a:latin typeface="微软雅黑" panose="020B0503020204020204" pitchFamily="34" charset="-122"/>
                <a:ea typeface="微软雅黑" panose="020B0503020204020204" pitchFamily="34" charset="-122"/>
              </a:endParaRPr>
            </a:p>
          </p:txBody>
        </p:sp>
        <p:cxnSp>
          <p:nvCxnSpPr>
            <p:cNvPr id="131" name="直接箭头连接符 130"/>
            <p:cNvCxnSpPr/>
            <p:nvPr/>
          </p:nvCxnSpPr>
          <p:spPr>
            <a:xfrm flipV="1">
              <a:off x="5489096" y="2349804"/>
              <a:ext cx="21364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32" name="矩形: 圆角 3">
              <a:extLst>
                <a:ext uri="{FF2B5EF4-FFF2-40B4-BE49-F238E27FC236}">
                  <a16:creationId xmlns:a16="http://schemas.microsoft.com/office/drawing/2014/main" id="{03FCC6E0-ABD2-4981-929B-18E448C9FED2}"/>
                </a:ext>
              </a:extLst>
            </p:cNvPr>
            <p:cNvSpPr/>
            <p:nvPr/>
          </p:nvSpPr>
          <p:spPr>
            <a:xfrm>
              <a:off x="5702745" y="2155225"/>
              <a:ext cx="1879128" cy="332950"/>
            </a:xfrm>
            <a:prstGeom prst="roundRect">
              <a:avLst>
                <a:gd name="adj" fmla="val 22545"/>
              </a:avLst>
            </a:prstGeom>
            <a:solidFill>
              <a:schemeClr val="accent1">
                <a:lumMod val="20000"/>
                <a:lumOff val="80000"/>
              </a:schemeClr>
            </a:solidFill>
            <a:ln w="19050">
              <a:solidFill>
                <a:schemeClr val="accent1"/>
              </a:solidFill>
              <a:prstDash val="solid"/>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人机交互友好</a:t>
              </a:r>
              <a:endParaRPr lang="zh-CN" altLang="en-US" sz="1600" b="1" dirty="0">
                <a:solidFill>
                  <a:srgbClr val="0000FF"/>
                </a:solidFill>
                <a:latin typeface="微软雅黑" panose="020B0503020204020204" pitchFamily="34" charset="-122"/>
                <a:ea typeface="微软雅黑" panose="020B0503020204020204" pitchFamily="34" charset="-122"/>
              </a:endParaRPr>
            </a:p>
          </p:txBody>
        </p:sp>
        <p:cxnSp>
          <p:nvCxnSpPr>
            <p:cNvPr id="133" name="直接箭头连接符 132"/>
            <p:cNvCxnSpPr/>
            <p:nvPr/>
          </p:nvCxnSpPr>
          <p:spPr>
            <a:xfrm flipV="1">
              <a:off x="5489096" y="2860063"/>
              <a:ext cx="21364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34" name="矩形: 圆角 3">
              <a:extLst>
                <a:ext uri="{FF2B5EF4-FFF2-40B4-BE49-F238E27FC236}">
                  <a16:creationId xmlns:a16="http://schemas.microsoft.com/office/drawing/2014/main" id="{03FCC6E0-ABD2-4981-929B-18E448C9FED2}"/>
                </a:ext>
              </a:extLst>
            </p:cNvPr>
            <p:cNvSpPr/>
            <p:nvPr/>
          </p:nvSpPr>
          <p:spPr>
            <a:xfrm>
              <a:off x="5702745" y="2656858"/>
              <a:ext cx="1879128" cy="332950"/>
            </a:xfrm>
            <a:prstGeom prst="roundRect">
              <a:avLst>
                <a:gd name="adj" fmla="val 22545"/>
              </a:avLst>
            </a:prstGeom>
            <a:solidFill>
              <a:schemeClr val="accent1">
                <a:lumMod val="20000"/>
                <a:lumOff val="80000"/>
              </a:schemeClr>
            </a:solidFill>
            <a:ln w="19050">
              <a:solidFill>
                <a:schemeClr val="accent1"/>
              </a:solidFill>
              <a:prstDash val="solid"/>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可追溯文档</a:t>
              </a:r>
              <a:endParaRPr lang="zh-CN" altLang="en-US" sz="1600" b="1" dirty="0">
                <a:solidFill>
                  <a:srgbClr val="0000FF"/>
                </a:solidFill>
                <a:latin typeface="微软雅黑" panose="020B0503020204020204" pitchFamily="34" charset="-122"/>
                <a:ea typeface="微软雅黑" panose="020B0503020204020204" pitchFamily="34" charset="-122"/>
              </a:endParaRPr>
            </a:p>
          </p:txBody>
        </p:sp>
        <p:cxnSp>
          <p:nvCxnSpPr>
            <p:cNvPr id="138" name="直接箭头连接符 137"/>
            <p:cNvCxnSpPr/>
            <p:nvPr/>
          </p:nvCxnSpPr>
          <p:spPr>
            <a:xfrm flipV="1">
              <a:off x="5489096" y="3347921"/>
              <a:ext cx="21364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39" name="矩形: 圆角 3">
              <a:extLst>
                <a:ext uri="{FF2B5EF4-FFF2-40B4-BE49-F238E27FC236}">
                  <a16:creationId xmlns:a16="http://schemas.microsoft.com/office/drawing/2014/main" id="{03FCC6E0-ABD2-4981-929B-18E448C9FED2}"/>
                </a:ext>
              </a:extLst>
            </p:cNvPr>
            <p:cNvSpPr/>
            <p:nvPr/>
          </p:nvSpPr>
          <p:spPr>
            <a:xfrm>
              <a:off x="5702745" y="3144716"/>
              <a:ext cx="1879128" cy="332950"/>
            </a:xfrm>
            <a:prstGeom prst="roundRect">
              <a:avLst>
                <a:gd name="adj" fmla="val 22545"/>
              </a:avLst>
            </a:prstGeom>
            <a:solidFill>
              <a:schemeClr val="accent1">
                <a:lumMod val="20000"/>
                <a:lumOff val="80000"/>
              </a:schemeClr>
            </a:solidFill>
            <a:ln w="19050">
              <a:solidFill>
                <a:schemeClr val="accent1"/>
              </a:solidFill>
              <a:prstDash val="solid"/>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快捷的二次开发</a:t>
              </a:r>
              <a:endParaRPr lang="zh-CN" altLang="en-US" sz="1600" b="1" dirty="0">
                <a:solidFill>
                  <a:srgbClr val="0000FF"/>
                </a:solidFill>
                <a:latin typeface="微软雅黑" panose="020B0503020204020204" pitchFamily="34" charset="-122"/>
                <a:ea typeface="微软雅黑" panose="020B0503020204020204" pitchFamily="34" charset="-122"/>
              </a:endParaRPr>
            </a:p>
          </p:txBody>
        </p:sp>
      </p:grpSp>
      <p:sp>
        <p:nvSpPr>
          <p:cNvPr id="6" name="标题 5"/>
          <p:cNvSpPr>
            <a:spLocks noGrp="1"/>
          </p:cNvSpPr>
          <p:nvPr>
            <p:ph type="title"/>
          </p:nvPr>
        </p:nvSpPr>
        <p:spPr>
          <a:xfrm>
            <a:off x="232438" y="51908"/>
            <a:ext cx="8112026" cy="548640"/>
          </a:xfrm>
        </p:spPr>
        <p:txBody>
          <a:bodyPr/>
          <a:lstStyle/>
          <a:p>
            <a:r>
              <a:rPr lang="zh-CN" altLang="en-US" dirty="0"/>
              <a:t>研究任务书</a:t>
            </a:r>
          </a:p>
        </p:txBody>
      </p:sp>
      <p:sp>
        <p:nvSpPr>
          <p:cNvPr id="103" name="矩形: 圆角 55">
            <a:extLst>
              <a:ext uri="{FF2B5EF4-FFF2-40B4-BE49-F238E27FC236}">
                <a16:creationId xmlns:a16="http://schemas.microsoft.com/office/drawing/2014/main" id="{DDC70644-10A1-47B5-84A4-085930990B62}"/>
              </a:ext>
            </a:extLst>
          </p:cNvPr>
          <p:cNvSpPr/>
          <p:nvPr/>
        </p:nvSpPr>
        <p:spPr>
          <a:xfrm>
            <a:off x="0" y="664478"/>
            <a:ext cx="1886276" cy="370281"/>
          </a:xfrm>
          <a:prstGeom prst="roundRect">
            <a:avLst/>
          </a:prstGeom>
          <a:solidFill>
            <a:schemeClr val="accent1">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硬件部署框架</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140" name="矩形: 圆角 55">
            <a:extLst>
              <a:ext uri="{FF2B5EF4-FFF2-40B4-BE49-F238E27FC236}">
                <a16:creationId xmlns:a16="http://schemas.microsoft.com/office/drawing/2014/main" id="{DDC70644-10A1-47B5-84A4-085930990B62}"/>
              </a:ext>
            </a:extLst>
          </p:cNvPr>
          <p:cNvSpPr/>
          <p:nvPr/>
        </p:nvSpPr>
        <p:spPr>
          <a:xfrm>
            <a:off x="0" y="3704477"/>
            <a:ext cx="1886276" cy="370281"/>
          </a:xfrm>
          <a:prstGeom prst="roundRect">
            <a:avLst/>
          </a:prstGeom>
          <a:solidFill>
            <a:schemeClr val="accent1">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软件功能框架</a:t>
            </a:r>
            <a:endParaRPr lang="zh-CN" altLang="en-US" b="1" dirty="0">
              <a:solidFill>
                <a:schemeClr val="tx1"/>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785481" y="4020099"/>
            <a:ext cx="7385195" cy="2557761"/>
            <a:chOff x="785481" y="4061663"/>
            <a:chExt cx="7385195" cy="2557761"/>
          </a:xfrm>
        </p:grpSpPr>
        <p:sp>
          <p:nvSpPr>
            <p:cNvPr id="143" name="矩形: 圆角 3">
              <a:extLst>
                <a:ext uri="{FF2B5EF4-FFF2-40B4-BE49-F238E27FC236}">
                  <a16:creationId xmlns:a16="http://schemas.microsoft.com/office/drawing/2014/main" id="{BB07EF4F-C685-4094-8790-8BBDCF2D4B29}"/>
                </a:ext>
              </a:extLst>
            </p:cNvPr>
            <p:cNvSpPr/>
            <p:nvPr/>
          </p:nvSpPr>
          <p:spPr>
            <a:xfrm>
              <a:off x="3386802" y="4061663"/>
              <a:ext cx="1943703" cy="374813"/>
            </a:xfrm>
            <a:prstGeom prst="roundRect">
              <a:avLst>
                <a:gd name="adj" fmla="val 22545"/>
              </a:avLst>
            </a:prstGeom>
            <a:solidFill>
              <a:srgbClr val="DEEBF7"/>
            </a:solidFill>
            <a:ln w="19050">
              <a:solidFill>
                <a:schemeClr val="accent1">
                  <a:lumMod val="50000"/>
                </a:schemeClr>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软件系统主要组成</a:t>
              </a:r>
            </a:p>
          </p:txBody>
        </p:sp>
        <p:grpSp>
          <p:nvGrpSpPr>
            <p:cNvPr id="5" name="组合 4"/>
            <p:cNvGrpSpPr/>
            <p:nvPr/>
          </p:nvGrpSpPr>
          <p:grpSpPr>
            <a:xfrm>
              <a:off x="785481" y="4717709"/>
              <a:ext cx="7385195" cy="1901715"/>
              <a:chOff x="785481" y="4717709"/>
              <a:chExt cx="7385195" cy="1901715"/>
            </a:xfrm>
          </p:grpSpPr>
          <p:sp>
            <p:nvSpPr>
              <p:cNvPr id="145" name="矩形: 圆角 3">
                <a:extLst>
                  <a:ext uri="{FF2B5EF4-FFF2-40B4-BE49-F238E27FC236}">
                    <a16:creationId xmlns:a16="http://schemas.microsoft.com/office/drawing/2014/main" id="{03FCC6E0-ABD2-4981-929B-18E448C9FED2}"/>
                  </a:ext>
                </a:extLst>
              </p:cNvPr>
              <p:cNvSpPr/>
              <p:nvPr/>
            </p:nvSpPr>
            <p:spPr>
              <a:xfrm>
                <a:off x="785481" y="4730912"/>
                <a:ext cx="460800" cy="1864800"/>
              </a:xfrm>
              <a:prstGeom prst="roundRect">
                <a:avLst>
                  <a:gd name="adj" fmla="val 22545"/>
                </a:avLst>
              </a:prstGeom>
              <a:solidFill>
                <a:schemeClr val="accent1">
                  <a:lumMod val="20000"/>
                  <a:lumOff val="80000"/>
                </a:schemeClr>
              </a:solidFill>
              <a:ln w="19050">
                <a:solidFill>
                  <a:schemeClr val="accent1"/>
                </a:solidFill>
                <a:prstDash val="solid"/>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用户创建</a:t>
                </a:r>
                <a:endParaRPr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146" name="矩形: 圆角 3">
                <a:extLst>
                  <a:ext uri="{FF2B5EF4-FFF2-40B4-BE49-F238E27FC236}">
                    <a16:creationId xmlns:a16="http://schemas.microsoft.com/office/drawing/2014/main" id="{03FCC6E0-ABD2-4981-929B-18E448C9FED2}"/>
                  </a:ext>
                </a:extLst>
              </p:cNvPr>
              <p:cNvSpPr/>
              <p:nvPr/>
            </p:nvSpPr>
            <p:spPr>
              <a:xfrm>
                <a:off x="1488814" y="4730912"/>
                <a:ext cx="460800" cy="1864800"/>
              </a:xfrm>
              <a:prstGeom prst="roundRect">
                <a:avLst>
                  <a:gd name="adj" fmla="val 22545"/>
                </a:avLst>
              </a:prstGeom>
              <a:solidFill>
                <a:schemeClr val="accent1">
                  <a:lumMod val="20000"/>
                  <a:lumOff val="80000"/>
                </a:schemeClr>
              </a:solidFill>
              <a:ln w="19050">
                <a:solidFill>
                  <a:schemeClr val="accent1"/>
                </a:solidFill>
                <a:prstDash val="solid"/>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用户管理</a:t>
                </a:r>
                <a:endParaRPr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148" name="矩形: 圆角 3">
                <a:extLst>
                  <a:ext uri="{FF2B5EF4-FFF2-40B4-BE49-F238E27FC236}">
                    <a16:creationId xmlns:a16="http://schemas.microsoft.com/office/drawing/2014/main" id="{03FCC6E0-ABD2-4981-929B-18E448C9FED2}"/>
                  </a:ext>
                </a:extLst>
              </p:cNvPr>
              <p:cNvSpPr/>
              <p:nvPr/>
            </p:nvSpPr>
            <p:spPr>
              <a:xfrm>
                <a:off x="2203808" y="4730912"/>
                <a:ext cx="460800" cy="1864800"/>
              </a:xfrm>
              <a:prstGeom prst="roundRect">
                <a:avLst>
                  <a:gd name="adj" fmla="val 22545"/>
                </a:avLst>
              </a:prstGeom>
              <a:solidFill>
                <a:schemeClr val="accent1">
                  <a:lumMod val="20000"/>
                  <a:lumOff val="80000"/>
                </a:schemeClr>
              </a:solidFill>
              <a:ln w="19050">
                <a:solidFill>
                  <a:schemeClr val="accent1"/>
                </a:solidFill>
                <a:prstDash val="solid"/>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权限管理</a:t>
                </a:r>
                <a:endParaRPr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150" name="矩形: 圆角 3">
                <a:extLst>
                  <a:ext uri="{FF2B5EF4-FFF2-40B4-BE49-F238E27FC236}">
                    <a16:creationId xmlns:a16="http://schemas.microsoft.com/office/drawing/2014/main" id="{03FCC6E0-ABD2-4981-929B-18E448C9FED2}"/>
                  </a:ext>
                </a:extLst>
              </p:cNvPr>
              <p:cNvSpPr/>
              <p:nvPr/>
            </p:nvSpPr>
            <p:spPr>
              <a:xfrm>
                <a:off x="2954617" y="4730912"/>
                <a:ext cx="460800" cy="1864800"/>
              </a:xfrm>
              <a:prstGeom prst="roundRect">
                <a:avLst>
                  <a:gd name="adj" fmla="val 22545"/>
                </a:avLst>
              </a:prstGeom>
              <a:solidFill>
                <a:schemeClr val="accent1">
                  <a:lumMod val="20000"/>
                  <a:lumOff val="80000"/>
                </a:schemeClr>
              </a:solidFill>
              <a:ln w="19050">
                <a:solidFill>
                  <a:schemeClr val="accent1"/>
                </a:solidFill>
                <a:prstDash val="solid"/>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PHM</a:t>
                </a:r>
                <a:r>
                  <a:rPr lang="zh-CN" altLang="en-US"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模型定义</a:t>
                </a:r>
                <a:endParaRPr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151" name="矩形: 圆角 3">
                <a:extLst>
                  <a:ext uri="{FF2B5EF4-FFF2-40B4-BE49-F238E27FC236}">
                    <a16:creationId xmlns:a16="http://schemas.microsoft.com/office/drawing/2014/main" id="{03FCC6E0-ABD2-4981-929B-18E448C9FED2}"/>
                  </a:ext>
                </a:extLst>
              </p:cNvPr>
              <p:cNvSpPr/>
              <p:nvPr/>
            </p:nvSpPr>
            <p:spPr>
              <a:xfrm>
                <a:off x="3725819" y="4735319"/>
                <a:ext cx="460800" cy="1864800"/>
              </a:xfrm>
              <a:prstGeom prst="roundRect">
                <a:avLst>
                  <a:gd name="adj" fmla="val 22545"/>
                </a:avLst>
              </a:prstGeom>
              <a:solidFill>
                <a:schemeClr val="accent1">
                  <a:lumMod val="20000"/>
                  <a:lumOff val="80000"/>
                </a:schemeClr>
              </a:solidFill>
              <a:ln w="19050">
                <a:solidFill>
                  <a:schemeClr val="accent1"/>
                </a:solidFill>
                <a:prstDash val="solid"/>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PHM</a:t>
                </a:r>
                <a:r>
                  <a:rPr lang="zh-CN" altLang="en-US"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模型编码</a:t>
                </a:r>
                <a:endParaRPr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152" name="矩形: 圆角 3">
                <a:extLst>
                  <a:ext uri="{FF2B5EF4-FFF2-40B4-BE49-F238E27FC236}">
                    <a16:creationId xmlns:a16="http://schemas.microsoft.com/office/drawing/2014/main" id="{03FCC6E0-ABD2-4981-929B-18E448C9FED2}"/>
                  </a:ext>
                </a:extLst>
              </p:cNvPr>
              <p:cNvSpPr/>
              <p:nvPr/>
            </p:nvSpPr>
            <p:spPr>
              <a:xfrm>
                <a:off x="6117481" y="4730912"/>
                <a:ext cx="460800" cy="1864800"/>
              </a:xfrm>
              <a:prstGeom prst="roundRect">
                <a:avLst>
                  <a:gd name="adj" fmla="val 22545"/>
                </a:avLst>
              </a:prstGeom>
              <a:solidFill>
                <a:schemeClr val="accent1">
                  <a:lumMod val="20000"/>
                  <a:lumOff val="80000"/>
                </a:schemeClr>
              </a:solidFill>
              <a:ln w="19050">
                <a:solidFill>
                  <a:schemeClr val="accent1"/>
                </a:solidFill>
                <a:prstDash val="solid"/>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PHM</a:t>
                </a:r>
                <a:r>
                  <a:rPr lang="zh-CN" altLang="en-US"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模型存储</a:t>
                </a:r>
                <a:endParaRPr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153" name="矩形: 圆角 3">
                <a:extLst>
                  <a:ext uri="{FF2B5EF4-FFF2-40B4-BE49-F238E27FC236}">
                    <a16:creationId xmlns:a16="http://schemas.microsoft.com/office/drawing/2014/main" id="{03FCC6E0-ABD2-4981-929B-18E448C9FED2}"/>
                  </a:ext>
                </a:extLst>
              </p:cNvPr>
              <p:cNvSpPr/>
              <p:nvPr/>
            </p:nvSpPr>
            <p:spPr>
              <a:xfrm>
                <a:off x="4519417" y="4754624"/>
                <a:ext cx="460800" cy="1864800"/>
              </a:xfrm>
              <a:prstGeom prst="roundRect">
                <a:avLst>
                  <a:gd name="adj" fmla="val 22545"/>
                </a:avLst>
              </a:prstGeom>
              <a:solidFill>
                <a:schemeClr val="accent1">
                  <a:lumMod val="20000"/>
                  <a:lumOff val="80000"/>
                </a:schemeClr>
              </a:solidFill>
              <a:ln w="19050">
                <a:solidFill>
                  <a:schemeClr val="accent1"/>
                </a:solidFill>
                <a:prstDash val="solid"/>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PHM</a:t>
                </a:r>
                <a:r>
                  <a:rPr lang="zh-CN" altLang="en-US"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模型调用</a:t>
                </a:r>
                <a:endParaRPr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154" name="矩形: 圆角 3">
                <a:extLst>
                  <a:ext uri="{FF2B5EF4-FFF2-40B4-BE49-F238E27FC236}">
                    <a16:creationId xmlns:a16="http://schemas.microsoft.com/office/drawing/2014/main" id="{03FCC6E0-ABD2-4981-929B-18E448C9FED2}"/>
                  </a:ext>
                </a:extLst>
              </p:cNvPr>
              <p:cNvSpPr/>
              <p:nvPr/>
            </p:nvSpPr>
            <p:spPr>
              <a:xfrm>
                <a:off x="5318214" y="4754624"/>
                <a:ext cx="460800" cy="1864800"/>
              </a:xfrm>
              <a:prstGeom prst="roundRect">
                <a:avLst>
                  <a:gd name="adj" fmla="val 22545"/>
                </a:avLst>
              </a:prstGeom>
              <a:solidFill>
                <a:schemeClr val="accent1">
                  <a:lumMod val="20000"/>
                  <a:lumOff val="80000"/>
                </a:schemeClr>
              </a:solidFill>
              <a:ln w="19050">
                <a:solidFill>
                  <a:schemeClr val="accent1"/>
                </a:solidFill>
                <a:prstDash val="solid"/>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PHM</a:t>
                </a:r>
                <a:r>
                  <a:rPr lang="zh-CN" altLang="en-US"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模型运行</a:t>
                </a:r>
                <a:endParaRPr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155" name="矩形: 圆角 3">
                <a:extLst>
                  <a:ext uri="{FF2B5EF4-FFF2-40B4-BE49-F238E27FC236}">
                    <a16:creationId xmlns:a16="http://schemas.microsoft.com/office/drawing/2014/main" id="{03FCC6E0-ABD2-4981-929B-18E448C9FED2}"/>
                  </a:ext>
                </a:extLst>
              </p:cNvPr>
              <p:cNvSpPr/>
              <p:nvPr/>
            </p:nvSpPr>
            <p:spPr>
              <a:xfrm>
                <a:off x="6919044" y="4730912"/>
                <a:ext cx="460800" cy="1864800"/>
              </a:xfrm>
              <a:prstGeom prst="roundRect">
                <a:avLst>
                  <a:gd name="adj" fmla="val 22545"/>
                </a:avLst>
              </a:prstGeom>
              <a:solidFill>
                <a:schemeClr val="accent1">
                  <a:lumMod val="20000"/>
                  <a:lumOff val="80000"/>
                </a:schemeClr>
              </a:solidFill>
              <a:ln w="19050">
                <a:solidFill>
                  <a:schemeClr val="accent1"/>
                </a:solidFill>
                <a:prstDash val="solid"/>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PHM</a:t>
                </a:r>
                <a:r>
                  <a:rPr lang="zh-CN" altLang="en-US"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模型评估</a:t>
                </a:r>
                <a:endParaRPr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156" name="矩形: 圆角 3">
                <a:extLst>
                  <a:ext uri="{FF2B5EF4-FFF2-40B4-BE49-F238E27FC236}">
                    <a16:creationId xmlns:a16="http://schemas.microsoft.com/office/drawing/2014/main" id="{03FCC6E0-ABD2-4981-929B-18E448C9FED2}"/>
                  </a:ext>
                </a:extLst>
              </p:cNvPr>
              <p:cNvSpPr/>
              <p:nvPr/>
            </p:nvSpPr>
            <p:spPr>
              <a:xfrm>
                <a:off x="7709876" y="4717709"/>
                <a:ext cx="460800" cy="1864800"/>
              </a:xfrm>
              <a:prstGeom prst="roundRect">
                <a:avLst>
                  <a:gd name="adj" fmla="val 22545"/>
                </a:avLst>
              </a:prstGeom>
              <a:solidFill>
                <a:schemeClr val="accent1">
                  <a:lumMod val="20000"/>
                  <a:lumOff val="80000"/>
                </a:schemeClr>
              </a:solidFill>
              <a:ln w="19050">
                <a:solidFill>
                  <a:schemeClr val="accent1"/>
                </a:solidFill>
                <a:prstDash val="solid"/>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PHM</a:t>
                </a:r>
                <a:r>
                  <a:rPr lang="zh-CN" altLang="en-US" sz="1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模型更新</a:t>
                </a:r>
                <a:endParaRPr lang="zh-CN" altLang="en-US" sz="1600" b="1" dirty="0">
                  <a:solidFill>
                    <a:srgbClr val="0000FF"/>
                  </a:solidFill>
                  <a:latin typeface="微软雅黑" panose="020B0503020204020204" pitchFamily="34" charset="-122"/>
                  <a:ea typeface="微软雅黑" panose="020B0503020204020204" pitchFamily="34" charset="-122"/>
                </a:endParaRPr>
              </a:p>
            </p:txBody>
          </p:sp>
        </p:grpSp>
        <p:cxnSp>
          <p:nvCxnSpPr>
            <p:cNvPr id="8" name="直接连接符 7"/>
            <p:cNvCxnSpPr/>
            <p:nvPr/>
          </p:nvCxnSpPr>
          <p:spPr>
            <a:xfrm>
              <a:off x="1015881" y="4550740"/>
              <a:ext cx="6997138"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直接箭头连接符 9"/>
            <p:cNvCxnSpPr/>
            <p:nvPr/>
          </p:nvCxnSpPr>
          <p:spPr>
            <a:xfrm>
              <a:off x="1023154" y="4538055"/>
              <a:ext cx="0" cy="1800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0" name="直接箭头连接符 159"/>
            <p:cNvCxnSpPr/>
            <p:nvPr/>
          </p:nvCxnSpPr>
          <p:spPr>
            <a:xfrm>
              <a:off x="1718999" y="4550912"/>
              <a:ext cx="0" cy="1800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1" name="直接箭头连接符 160"/>
            <p:cNvCxnSpPr/>
            <p:nvPr/>
          </p:nvCxnSpPr>
          <p:spPr>
            <a:xfrm>
              <a:off x="2444284" y="4550912"/>
              <a:ext cx="0" cy="1800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2" name="直接箭头连接符 161"/>
            <p:cNvCxnSpPr/>
            <p:nvPr/>
          </p:nvCxnSpPr>
          <p:spPr>
            <a:xfrm>
              <a:off x="3229144" y="4550912"/>
              <a:ext cx="0" cy="1800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3" name="直接箭头连接符 162"/>
            <p:cNvCxnSpPr/>
            <p:nvPr/>
          </p:nvCxnSpPr>
          <p:spPr>
            <a:xfrm>
              <a:off x="3998764" y="4550912"/>
              <a:ext cx="0" cy="1800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4" name="直接箭头连接符 163"/>
            <p:cNvCxnSpPr/>
            <p:nvPr/>
          </p:nvCxnSpPr>
          <p:spPr>
            <a:xfrm>
              <a:off x="4760764" y="4559384"/>
              <a:ext cx="0" cy="1800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5" name="直接箭头连接符 164"/>
            <p:cNvCxnSpPr/>
            <p:nvPr/>
          </p:nvCxnSpPr>
          <p:spPr>
            <a:xfrm>
              <a:off x="5538004" y="4559384"/>
              <a:ext cx="0" cy="1800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6" name="直接箭头连接符 165"/>
            <p:cNvCxnSpPr/>
            <p:nvPr/>
          </p:nvCxnSpPr>
          <p:spPr>
            <a:xfrm>
              <a:off x="6338104" y="4550912"/>
              <a:ext cx="0" cy="1800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7" name="直接箭头连接符 166"/>
            <p:cNvCxnSpPr/>
            <p:nvPr/>
          </p:nvCxnSpPr>
          <p:spPr>
            <a:xfrm>
              <a:off x="7153444" y="4550912"/>
              <a:ext cx="0" cy="1800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8" name="直接箭头连接符 167"/>
            <p:cNvCxnSpPr/>
            <p:nvPr/>
          </p:nvCxnSpPr>
          <p:spPr>
            <a:xfrm>
              <a:off x="8009025" y="4535807"/>
              <a:ext cx="0" cy="1800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 name="直接连接符 11"/>
            <p:cNvCxnSpPr>
              <a:stCxn id="143" idx="2"/>
            </p:cNvCxnSpPr>
            <p:nvPr/>
          </p:nvCxnSpPr>
          <p:spPr>
            <a:xfrm flipH="1">
              <a:off x="4358653" y="4436476"/>
              <a:ext cx="1" cy="108000"/>
            </a:xfrm>
            <a:prstGeom prst="line">
              <a:avLst/>
            </a:prstGeom>
            <a:ln w="28575"/>
          </p:spPr>
          <p:style>
            <a:lnRef idx="1">
              <a:schemeClr val="dk1"/>
            </a:lnRef>
            <a:fillRef idx="0">
              <a:schemeClr val="dk1"/>
            </a:fillRef>
            <a:effectRef idx="0">
              <a:schemeClr val="dk1"/>
            </a:effectRef>
            <a:fontRef idx="minor">
              <a:schemeClr val="tx1"/>
            </a:fontRef>
          </p:style>
        </p:cxnSp>
      </p:grpSp>
      <p:sp>
        <p:nvSpPr>
          <p:cNvPr id="2" name="文本框 1"/>
          <p:cNvSpPr txBox="1"/>
          <p:nvPr/>
        </p:nvSpPr>
        <p:spPr>
          <a:xfrm>
            <a:off x="148225" y="1540305"/>
            <a:ext cx="1853288" cy="276999"/>
          </a:xfrm>
          <a:prstGeom prst="rect">
            <a:avLst/>
          </a:prstGeom>
          <a:solidFill>
            <a:schemeClr val="bg1"/>
          </a:solidFill>
        </p:spPr>
        <p:txBody>
          <a:bodyPr wrap="square" rtlCol="0">
            <a:spAutoFit/>
          </a:bodyPr>
          <a:lstStyle/>
          <a:p>
            <a:pPr algn="ctr"/>
            <a:r>
              <a:rPr lang="zh-CN" altLang="en-US" sz="1200" b="1" dirty="0">
                <a:latin typeface="微软雅黑" panose="020B0503020204020204" pitchFamily="34" charset="-122"/>
                <a:ea typeface="微软雅黑" panose="020B0503020204020204" pitchFamily="34" charset="-122"/>
              </a:rPr>
              <a:t>数据服务器</a:t>
            </a:r>
          </a:p>
        </p:txBody>
      </p:sp>
      <p:sp>
        <p:nvSpPr>
          <p:cNvPr id="49" name="文本框 48"/>
          <p:cNvSpPr txBox="1"/>
          <p:nvPr/>
        </p:nvSpPr>
        <p:spPr>
          <a:xfrm>
            <a:off x="2001513" y="1540304"/>
            <a:ext cx="1853288" cy="276999"/>
          </a:xfrm>
          <a:prstGeom prst="rect">
            <a:avLst/>
          </a:prstGeom>
          <a:solidFill>
            <a:schemeClr val="bg1"/>
          </a:solidFill>
        </p:spPr>
        <p:txBody>
          <a:bodyPr wrap="square" rtlCol="0">
            <a:spAutoFit/>
          </a:bodyPr>
          <a:lstStyle/>
          <a:p>
            <a:pPr algn="ctr"/>
            <a:r>
              <a:rPr lang="zh-CN" altLang="en-US" sz="1200" b="1" dirty="0">
                <a:latin typeface="微软雅黑" panose="020B0503020204020204" pitchFamily="34" charset="-122"/>
                <a:ea typeface="微软雅黑" panose="020B0503020204020204" pitchFamily="34" charset="-122"/>
              </a:rPr>
              <a:t>应用服务器</a:t>
            </a:r>
          </a:p>
        </p:txBody>
      </p:sp>
      <p:sp>
        <p:nvSpPr>
          <p:cNvPr id="50" name="文本框 49"/>
          <p:cNvSpPr txBox="1"/>
          <p:nvPr/>
        </p:nvSpPr>
        <p:spPr>
          <a:xfrm>
            <a:off x="89237" y="3395549"/>
            <a:ext cx="1853288" cy="276999"/>
          </a:xfrm>
          <a:prstGeom prst="rect">
            <a:avLst/>
          </a:prstGeom>
          <a:solidFill>
            <a:schemeClr val="bg1"/>
          </a:solidFill>
        </p:spPr>
        <p:txBody>
          <a:bodyPr wrap="square" rtlCol="0">
            <a:spAutoFit/>
          </a:bodyPr>
          <a:lstStyle/>
          <a:p>
            <a:pPr algn="ctr"/>
            <a:r>
              <a:rPr lang="en-US" altLang="zh-CN" sz="1200" b="1" dirty="0">
                <a:latin typeface="Times New Roman" panose="02020603050405020304" pitchFamily="18" charset="0"/>
                <a:ea typeface="微软雅黑" panose="020B0503020204020204" pitchFamily="34" charset="-122"/>
                <a:cs typeface="Times New Roman" panose="02020603050405020304" pitchFamily="18" charset="0"/>
              </a:rPr>
              <a:t>Windows</a:t>
            </a:r>
            <a:r>
              <a:rPr lang="zh-CN" altLang="en-US" sz="1200" b="1" dirty="0">
                <a:latin typeface="Times New Roman" panose="02020603050405020304" pitchFamily="18" charset="0"/>
                <a:ea typeface="微软雅黑" panose="020B0503020204020204" pitchFamily="34" charset="-122"/>
                <a:cs typeface="Times New Roman" panose="02020603050405020304" pitchFamily="18" charset="0"/>
              </a:rPr>
              <a:t>系统用户终端</a:t>
            </a:r>
          </a:p>
        </p:txBody>
      </p:sp>
      <p:sp>
        <p:nvSpPr>
          <p:cNvPr id="51" name="文本框 50"/>
          <p:cNvSpPr txBox="1"/>
          <p:nvPr/>
        </p:nvSpPr>
        <p:spPr>
          <a:xfrm>
            <a:off x="1845241" y="3394818"/>
            <a:ext cx="1853288" cy="276999"/>
          </a:xfrm>
          <a:prstGeom prst="rect">
            <a:avLst/>
          </a:prstGeom>
          <a:solidFill>
            <a:schemeClr val="bg1"/>
          </a:solidFill>
        </p:spPr>
        <p:txBody>
          <a:bodyPr wrap="square" rtlCol="0">
            <a:spAutoFit/>
          </a:bodyPr>
          <a:lstStyle/>
          <a:p>
            <a:pPr algn="ctr"/>
            <a:r>
              <a:rPr lang="en-US" altLang="zh-CN" sz="1200" b="1" dirty="0">
                <a:latin typeface="Times New Roman" panose="02020603050405020304" pitchFamily="18" charset="0"/>
                <a:ea typeface="微软雅黑" panose="020B0503020204020204" pitchFamily="34" charset="-122"/>
                <a:cs typeface="Times New Roman" panose="02020603050405020304" pitchFamily="18" charset="0"/>
              </a:rPr>
              <a:t>Linux</a:t>
            </a:r>
            <a:r>
              <a:rPr lang="zh-CN" altLang="en-US" sz="1200" b="1" dirty="0">
                <a:latin typeface="Times New Roman" panose="02020603050405020304" pitchFamily="18" charset="0"/>
                <a:ea typeface="微软雅黑" panose="020B0503020204020204" pitchFamily="34" charset="-122"/>
                <a:cs typeface="Times New Roman" panose="02020603050405020304" pitchFamily="18" charset="0"/>
              </a:rPr>
              <a:t>系统用户终端</a:t>
            </a:r>
          </a:p>
        </p:txBody>
      </p:sp>
      <p:sp>
        <p:nvSpPr>
          <p:cNvPr id="52" name="文本框 51"/>
          <p:cNvSpPr txBox="1"/>
          <p:nvPr/>
        </p:nvSpPr>
        <p:spPr>
          <a:xfrm>
            <a:off x="974360" y="2367377"/>
            <a:ext cx="1853288" cy="276999"/>
          </a:xfrm>
          <a:prstGeom prst="rect">
            <a:avLst/>
          </a:prstGeom>
          <a:solidFill>
            <a:schemeClr val="bg1"/>
          </a:solidFill>
        </p:spPr>
        <p:txBody>
          <a:bodyPr wrap="square" rtlCol="0">
            <a:spAutoFit/>
          </a:bodyPr>
          <a:lstStyle/>
          <a:p>
            <a:pPr algn="ctr"/>
            <a:r>
              <a:rPr lang="zh-CN" altLang="en-US" sz="1200" b="1" dirty="0">
                <a:latin typeface="+mj-ea"/>
                <a:ea typeface="+mj-ea"/>
              </a:rPr>
              <a:t>以太网</a:t>
            </a:r>
          </a:p>
        </p:txBody>
      </p:sp>
      <p:sp>
        <p:nvSpPr>
          <p:cNvPr id="7" name="圆角矩形 6"/>
          <p:cNvSpPr/>
          <p:nvPr/>
        </p:nvSpPr>
        <p:spPr>
          <a:xfrm>
            <a:off x="4514450" y="929034"/>
            <a:ext cx="3890363" cy="2757461"/>
          </a:xfrm>
          <a:prstGeom prst="roundRect">
            <a:avLst/>
          </a:prstGeom>
          <a:noFill/>
          <a:ln w="28575">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3371292" y="1828684"/>
            <a:ext cx="95471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设计原则</a:t>
            </a:r>
          </a:p>
        </p:txBody>
      </p:sp>
      <p:sp>
        <p:nvSpPr>
          <p:cNvPr id="55" name="箭头: 右 54">
            <a:extLst>
              <a:ext uri="{FF2B5EF4-FFF2-40B4-BE49-F238E27FC236}">
                <a16:creationId xmlns:a16="http://schemas.microsoft.com/office/drawing/2014/main" id="{7165FB91-CB5C-42B5-BE68-85F803B1241B}"/>
              </a:ext>
            </a:extLst>
          </p:cNvPr>
          <p:cNvSpPr/>
          <p:nvPr/>
        </p:nvSpPr>
        <p:spPr>
          <a:xfrm>
            <a:off x="3670966" y="2125962"/>
            <a:ext cx="466598" cy="503069"/>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1326253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The End</a:t>
            </a:r>
            <a:endParaRPr lang="zh-CN" altLang="en-US" dirty="0"/>
          </a:p>
        </p:txBody>
      </p:sp>
    </p:spTree>
    <p:extLst>
      <p:ext uri="{BB962C8B-B14F-4D97-AF65-F5344CB8AC3E}">
        <p14:creationId xmlns:p14="http://schemas.microsoft.com/office/powerpoint/2010/main" val="2333265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4"/>
          <p:cNvSpPr/>
          <p:nvPr/>
        </p:nvSpPr>
        <p:spPr>
          <a:xfrm>
            <a:off x="0" y="2229058"/>
            <a:ext cx="9144000" cy="1646255"/>
          </a:xfrm>
          <a:prstGeom prst="rect">
            <a:avLst/>
          </a:prstGeom>
          <a:solidFill>
            <a:srgbClr val="252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Palatino Linotype" panose="02040502050505030304" pitchFamily="18" charset="0"/>
              <a:ea typeface="Microsoft YaHei UI" panose="020B0503020204020204" pitchFamily="34" charset="-122"/>
              <a:cs typeface="Arial" panose="020B0604020202020204" pitchFamily="34" charset="0"/>
            </a:endParaRPr>
          </a:p>
        </p:txBody>
      </p:sp>
      <p:sp>
        <p:nvSpPr>
          <p:cNvPr id="5" name="矩形 4"/>
          <p:cNvSpPr/>
          <p:nvPr/>
        </p:nvSpPr>
        <p:spPr>
          <a:xfrm>
            <a:off x="2069561" y="2590520"/>
            <a:ext cx="5032148" cy="923330"/>
          </a:xfrm>
          <a:prstGeom prst="rect">
            <a:avLst/>
          </a:prstGeom>
          <a:noFill/>
        </p:spPr>
        <p:txBody>
          <a:bodyPr wrap="none" lIns="91440" tIns="45720" rIns="91440" bIns="45720">
            <a:spAutoFit/>
          </a:bodyPr>
          <a:lstStyle/>
          <a:p>
            <a:pPr algn="ctr"/>
            <a:r>
              <a:rPr lang="zh-CN" altLang="en-US" sz="5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前言与研究思路</a:t>
            </a:r>
          </a:p>
        </p:txBody>
      </p:sp>
    </p:spTree>
    <p:extLst>
      <p:ext uri="{BB962C8B-B14F-4D97-AF65-F5344CB8AC3E}">
        <p14:creationId xmlns:p14="http://schemas.microsoft.com/office/powerpoint/2010/main" val="321162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32438" y="51908"/>
            <a:ext cx="8112026" cy="548640"/>
          </a:xfrm>
        </p:spPr>
        <p:txBody>
          <a:bodyPr/>
          <a:lstStyle/>
          <a:p>
            <a:r>
              <a:rPr lang="zh-CN" altLang="en-US" dirty="0"/>
              <a:t>前言</a:t>
            </a:r>
          </a:p>
        </p:txBody>
      </p:sp>
      <p:sp>
        <p:nvSpPr>
          <p:cNvPr id="10" name="Rectangle 4">
            <a:extLst>
              <a:ext uri="{FF2B5EF4-FFF2-40B4-BE49-F238E27FC236}">
                <a16:creationId xmlns:a16="http://schemas.microsoft.com/office/drawing/2014/main" id="{6A6A9442-8E17-4F6F-B7F7-CA2318F441EF}"/>
              </a:ext>
            </a:extLst>
          </p:cNvPr>
          <p:cNvSpPr>
            <a:spLocks noChangeArrowheads="1"/>
          </p:cNvSpPr>
          <p:nvPr/>
        </p:nvSpPr>
        <p:spPr bwMode="auto">
          <a:xfrm>
            <a:off x="204362" y="757511"/>
            <a:ext cx="1441450"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endParaRPr lang="zh-CN" altLang="en-US" sz="2000" b="1" dirty="0">
              <a:solidFill>
                <a:srgbClr val="FB1705"/>
              </a:solidFill>
              <a:latin typeface="+mj-ea"/>
              <a:ea typeface="+mj-ea"/>
            </a:endParaRPr>
          </a:p>
        </p:txBody>
      </p:sp>
      <p:pic>
        <p:nvPicPr>
          <p:cNvPr id="20" name="图片 19">
            <a:extLst>
              <a:ext uri="{FF2B5EF4-FFF2-40B4-BE49-F238E27FC236}">
                <a16:creationId xmlns:a16="http://schemas.microsoft.com/office/drawing/2014/main" id="{0348005F-1D08-4A92-B6F5-77CB2FA9AA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855" y="2785534"/>
            <a:ext cx="2519263" cy="1829963"/>
          </a:xfrm>
          <a:prstGeom prst="rect">
            <a:avLst/>
          </a:prstGeom>
        </p:spPr>
      </p:pic>
      <p:pic>
        <p:nvPicPr>
          <p:cNvPr id="2" name="图片 1">
            <a:extLst>
              <a:ext uri="{FF2B5EF4-FFF2-40B4-BE49-F238E27FC236}">
                <a16:creationId xmlns:a16="http://schemas.microsoft.com/office/drawing/2014/main" id="{21435C44-1DAA-43AD-A507-EB6F5DAB5A71}"/>
              </a:ext>
            </a:extLst>
          </p:cNvPr>
          <p:cNvPicPr>
            <a:picLocks noChangeAspect="1"/>
          </p:cNvPicPr>
          <p:nvPr/>
        </p:nvPicPr>
        <p:blipFill>
          <a:blip r:embed="rId4"/>
          <a:stretch>
            <a:fillRect/>
          </a:stretch>
        </p:blipFill>
        <p:spPr>
          <a:xfrm>
            <a:off x="3293318" y="2785534"/>
            <a:ext cx="2519263" cy="1829963"/>
          </a:xfrm>
          <a:prstGeom prst="rect">
            <a:avLst/>
          </a:prstGeom>
        </p:spPr>
      </p:pic>
      <p:pic>
        <p:nvPicPr>
          <p:cNvPr id="3" name="图片 2">
            <a:extLst>
              <a:ext uri="{FF2B5EF4-FFF2-40B4-BE49-F238E27FC236}">
                <a16:creationId xmlns:a16="http://schemas.microsoft.com/office/drawing/2014/main" id="{65D20035-9FD6-4A16-A863-C84E7DD7ABFB}"/>
              </a:ext>
            </a:extLst>
          </p:cNvPr>
          <p:cNvPicPr>
            <a:picLocks noChangeAspect="1"/>
          </p:cNvPicPr>
          <p:nvPr/>
        </p:nvPicPr>
        <p:blipFill rotWithShape="1">
          <a:blip r:embed="rId5"/>
          <a:srcRect t="8522" b="6355"/>
          <a:stretch/>
        </p:blipFill>
        <p:spPr>
          <a:xfrm>
            <a:off x="6059781" y="2785534"/>
            <a:ext cx="2519263" cy="1829963"/>
          </a:xfrm>
          <a:prstGeom prst="rect">
            <a:avLst/>
          </a:prstGeom>
        </p:spPr>
      </p:pic>
      <p:sp>
        <p:nvSpPr>
          <p:cNvPr id="21" name="TextBox 13">
            <a:extLst>
              <a:ext uri="{FF2B5EF4-FFF2-40B4-BE49-F238E27FC236}">
                <a16:creationId xmlns:a16="http://schemas.microsoft.com/office/drawing/2014/main" id="{127675F2-87F0-400A-B462-E38671D86FAF}"/>
              </a:ext>
            </a:extLst>
          </p:cNvPr>
          <p:cNvSpPr txBox="1"/>
          <p:nvPr/>
        </p:nvSpPr>
        <p:spPr>
          <a:xfrm>
            <a:off x="257074" y="699000"/>
            <a:ext cx="1529765" cy="400110"/>
          </a:xfrm>
          <a:prstGeom prst="rect">
            <a:avLst/>
          </a:prstGeom>
          <a:solidFill>
            <a:schemeClr val="accent5">
              <a:lumMod val="40000"/>
              <a:lumOff val="60000"/>
            </a:schemeClr>
          </a:solidFill>
          <a:effectLst>
            <a:outerShdw blurRad="50800" dist="38100" dir="5400000" algn="t" rotWithShape="0">
              <a:prstClr val="black">
                <a:alpha val="40000"/>
              </a:prstClr>
            </a:outerShdw>
          </a:effectLst>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需求分析</a:t>
            </a:r>
          </a:p>
        </p:txBody>
      </p:sp>
      <p:pic>
        <p:nvPicPr>
          <p:cNvPr id="4" name="图片 3">
            <a:extLst>
              <a:ext uri="{FF2B5EF4-FFF2-40B4-BE49-F238E27FC236}">
                <a16:creationId xmlns:a16="http://schemas.microsoft.com/office/drawing/2014/main" id="{952E4FE7-59D1-4248-9D38-FCF1FE9F0EA9}"/>
              </a:ext>
            </a:extLst>
          </p:cNvPr>
          <p:cNvPicPr>
            <a:picLocks noChangeAspect="1"/>
          </p:cNvPicPr>
          <p:nvPr/>
        </p:nvPicPr>
        <p:blipFill rotWithShape="1">
          <a:blip r:embed="rId6"/>
          <a:srcRect l="8721"/>
          <a:stretch/>
        </p:blipFill>
        <p:spPr>
          <a:xfrm>
            <a:off x="526855" y="4728636"/>
            <a:ext cx="2519263" cy="1829963"/>
          </a:xfrm>
          <a:prstGeom prst="rect">
            <a:avLst/>
          </a:prstGeom>
        </p:spPr>
      </p:pic>
      <p:pic>
        <p:nvPicPr>
          <p:cNvPr id="9" name="图片 8">
            <a:extLst>
              <a:ext uri="{FF2B5EF4-FFF2-40B4-BE49-F238E27FC236}">
                <a16:creationId xmlns:a16="http://schemas.microsoft.com/office/drawing/2014/main" id="{CF63B7C9-4DAD-4518-8AA9-F9226C557ECE}"/>
              </a:ext>
            </a:extLst>
          </p:cNvPr>
          <p:cNvPicPr>
            <a:picLocks noChangeAspect="1"/>
          </p:cNvPicPr>
          <p:nvPr/>
        </p:nvPicPr>
        <p:blipFill rotWithShape="1">
          <a:blip r:embed="rId7"/>
          <a:srcRect b="15667"/>
          <a:stretch/>
        </p:blipFill>
        <p:spPr>
          <a:xfrm>
            <a:off x="3293317" y="4728636"/>
            <a:ext cx="2519263" cy="1829963"/>
          </a:xfrm>
          <a:prstGeom prst="rect">
            <a:avLst/>
          </a:prstGeom>
        </p:spPr>
      </p:pic>
      <p:pic>
        <p:nvPicPr>
          <p:cNvPr id="12" name="图片 11">
            <a:extLst>
              <a:ext uri="{FF2B5EF4-FFF2-40B4-BE49-F238E27FC236}">
                <a16:creationId xmlns:a16="http://schemas.microsoft.com/office/drawing/2014/main" id="{B364F13A-3024-4FBF-9652-3363FDC36698}"/>
              </a:ext>
            </a:extLst>
          </p:cNvPr>
          <p:cNvPicPr>
            <a:picLocks noChangeAspect="1"/>
          </p:cNvPicPr>
          <p:nvPr/>
        </p:nvPicPr>
        <p:blipFill rotWithShape="1">
          <a:blip r:embed="rId8"/>
          <a:srcRect l="8388"/>
          <a:stretch/>
        </p:blipFill>
        <p:spPr>
          <a:xfrm>
            <a:off x="6059778" y="4728636"/>
            <a:ext cx="2519263" cy="1829963"/>
          </a:xfrm>
          <a:prstGeom prst="rect">
            <a:avLst/>
          </a:prstGeom>
        </p:spPr>
      </p:pic>
      <p:grpSp>
        <p:nvGrpSpPr>
          <p:cNvPr id="41" name="组合 40">
            <a:extLst>
              <a:ext uri="{FF2B5EF4-FFF2-40B4-BE49-F238E27FC236}">
                <a16:creationId xmlns:a16="http://schemas.microsoft.com/office/drawing/2014/main" id="{60F12B2C-CD04-432D-AE00-200C0757010D}"/>
              </a:ext>
            </a:extLst>
          </p:cNvPr>
          <p:cNvGrpSpPr/>
          <p:nvPr/>
        </p:nvGrpSpPr>
        <p:grpSpPr>
          <a:xfrm>
            <a:off x="445446" y="1164657"/>
            <a:ext cx="3833277" cy="2196429"/>
            <a:chOff x="204362" y="1305658"/>
            <a:chExt cx="3901717" cy="2214622"/>
          </a:xfrm>
          <a:effectLst>
            <a:outerShdw blurRad="50800" dist="38100" dir="5400000" algn="t" rotWithShape="0">
              <a:prstClr val="black">
                <a:alpha val="40000"/>
              </a:prstClr>
            </a:outerShdw>
          </a:effectLst>
        </p:grpSpPr>
        <p:sp>
          <p:nvSpPr>
            <p:cNvPr id="42" name="Freeform 53">
              <a:extLst>
                <a:ext uri="{FF2B5EF4-FFF2-40B4-BE49-F238E27FC236}">
                  <a16:creationId xmlns:a16="http://schemas.microsoft.com/office/drawing/2014/main" id="{6EA84B87-001B-42A9-814A-4B7C7DB8626A}"/>
                </a:ext>
              </a:extLst>
            </p:cNvPr>
            <p:cNvSpPr>
              <a:spLocks/>
            </p:cNvSpPr>
            <p:nvPr/>
          </p:nvSpPr>
          <p:spPr bwMode="auto">
            <a:xfrm>
              <a:off x="363824" y="1305658"/>
              <a:ext cx="3742255" cy="1502884"/>
            </a:xfrm>
            <a:custGeom>
              <a:avLst/>
              <a:gdLst>
                <a:gd name="T0" fmla="*/ 302 w 3024"/>
                <a:gd name="T1" fmla="*/ 2570 h 2570"/>
                <a:gd name="T2" fmla="*/ 2721 w 3024"/>
                <a:gd name="T3" fmla="*/ 2570 h 2570"/>
                <a:gd name="T4" fmla="*/ 3024 w 3024"/>
                <a:gd name="T5" fmla="*/ 2267 h 2570"/>
                <a:gd name="T6" fmla="*/ 3024 w 3024"/>
                <a:gd name="T7" fmla="*/ 302 h 2570"/>
                <a:gd name="T8" fmla="*/ 2721 w 3024"/>
                <a:gd name="T9" fmla="*/ 0 h 2570"/>
                <a:gd name="T10" fmla="*/ 302 w 3024"/>
                <a:gd name="T11" fmla="*/ 0 h 2570"/>
                <a:gd name="T12" fmla="*/ 0 w 3024"/>
                <a:gd name="T13" fmla="*/ 302 h 2570"/>
                <a:gd name="T14" fmla="*/ 0 w 3024"/>
                <a:gd name="T15" fmla="*/ 2267 h 2570"/>
                <a:gd name="T16" fmla="*/ 302 w 3024"/>
                <a:gd name="T17" fmla="*/ 2570 h 2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4" h="2570">
                  <a:moveTo>
                    <a:pt x="302" y="2570"/>
                  </a:moveTo>
                  <a:lnTo>
                    <a:pt x="2721" y="2570"/>
                  </a:lnTo>
                  <a:cubicBezTo>
                    <a:pt x="2888" y="2570"/>
                    <a:pt x="3024" y="2434"/>
                    <a:pt x="3024" y="2267"/>
                  </a:cubicBezTo>
                  <a:lnTo>
                    <a:pt x="3024" y="302"/>
                  </a:lnTo>
                  <a:cubicBezTo>
                    <a:pt x="3024" y="135"/>
                    <a:pt x="2888" y="0"/>
                    <a:pt x="2721" y="0"/>
                  </a:cubicBezTo>
                  <a:lnTo>
                    <a:pt x="302" y="0"/>
                  </a:lnTo>
                  <a:cubicBezTo>
                    <a:pt x="135" y="0"/>
                    <a:pt x="0" y="135"/>
                    <a:pt x="0" y="302"/>
                  </a:cubicBezTo>
                  <a:lnTo>
                    <a:pt x="0" y="2267"/>
                  </a:lnTo>
                  <a:cubicBezTo>
                    <a:pt x="0" y="2434"/>
                    <a:pt x="135" y="2570"/>
                    <a:pt x="302" y="2570"/>
                  </a:cubicBezTo>
                  <a:close/>
                </a:path>
              </a:pathLst>
            </a:custGeom>
            <a:solidFill>
              <a:schemeClr val="tx2">
                <a:lumMod val="20000"/>
                <a:lumOff val="80000"/>
              </a:schemeClr>
            </a:solidFill>
            <a:ln w="12700">
              <a:solidFill>
                <a:srgbClr val="000000"/>
              </a:solidFill>
              <a:prstDash val="lgDash"/>
              <a:round/>
              <a:headEnd/>
              <a:tailEnd/>
            </a:ln>
          </p:spPr>
          <p:txBody>
            <a:bodyPr vert="horz" wrap="square" lIns="91440" tIns="45720" rIns="91440" bIns="45720" numCol="1" anchor="t" anchorCtr="0" compatLnSpc="1">
              <a:prstTxWarp prst="textNoShape">
                <a:avLst/>
              </a:prstTxWarp>
            </a:bodyPr>
            <a:lstStyle/>
            <a:p>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3" name="Rectangle 8441">
              <a:extLst>
                <a:ext uri="{FF2B5EF4-FFF2-40B4-BE49-F238E27FC236}">
                  <a16:creationId xmlns:a16="http://schemas.microsoft.com/office/drawing/2014/main" id="{567E68C9-04BF-44A1-AF41-10CF28073699}"/>
                </a:ext>
              </a:extLst>
            </p:cNvPr>
            <p:cNvSpPr>
              <a:spLocks noChangeArrowheads="1"/>
            </p:cNvSpPr>
            <p:nvPr/>
          </p:nvSpPr>
          <p:spPr bwMode="auto">
            <a:xfrm>
              <a:off x="204362" y="3071017"/>
              <a:ext cx="1441450"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Tx/>
                <a:buChar char="•"/>
              </a:pPr>
              <a:endParaRPr lang="en-US" altLang="zh-CN" sz="3200" dirty="0">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44" name="组合 43">
              <a:extLst>
                <a:ext uri="{FF2B5EF4-FFF2-40B4-BE49-F238E27FC236}">
                  <a16:creationId xmlns:a16="http://schemas.microsoft.com/office/drawing/2014/main" id="{8B4FAA16-AAAB-4967-B51C-ED6E60B8B65E}"/>
                </a:ext>
              </a:extLst>
            </p:cNvPr>
            <p:cNvGrpSpPr/>
            <p:nvPr/>
          </p:nvGrpSpPr>
          <p:grpSpPr>
            <a:xfrm>
              <a:off x="520516" y="1330038"/>
              <a:ext cx="3323818" cy="1459359"/>
              <a:chOff x="2716532" y="1217551"/>
              <a:chExt cx="3615192" cy="1648578"/>
            </a:xfrm>
          </p:grpSpPr>
          <p:sp>
            <p:nvSpPr>
              <p:cNvPr id="48" name="Rectangle 4">
                <a:extLst>
                  <a:ext uri="{FF2B5EF4-FFF2-40B4-BE49-F238E27FC236}">
                    <a16:creationId xmlns:a16="http://schemas.microsoft.com/office/drawing/2014/main" id="{3E847148-5986-48D2-93DB-D4A60E4AB146}"/>
                  </a:ext>
                </a:extLst>
              </p:cNvPr>
              <p:cNvSpPr>
                <a:spLocks noChangeArrowheads="1"/>
              </p:cNvSpPr>
              <p:nvPr/>
            </p:nvSpPr>
            <p:spPr bwMode="auto">
              <a:xfrm>
                <a:off x="2716532" y="2295822"/>
                <a:ext cx="1477155" cy="385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spcBef>
                    <a:spcPct val="20000"/>
                  </a:spcBef>
                </a:pPr>
                <a:r>
                  <a:rPr lang="zh-CN" altLang="en-US" sz="2000" b="1" dirty="0">
                    <a:latin typeface="Times New Roman" panose="02020603050405020304" pitchFamily="18" charset="0"/>
                    <a:ea typeface="微软雅黑" panose="020B0503020204020204" pitchFamily="34" charset="-122"/>
                    <a:sym typeface="Times New Roman" panose="02020603050405020304" pitchFamily="18" charset="0"/>
                  </a:rPr>
                  <a:t>一座风洞</a:t>
                </a:r>
              </a:p>
            </p:txBody>
          </p:sp>
          <p:sp>
            <p:nvSpPr>
              <p:cNvPr id="49" name="Rectangle 4">
                <a:extLst>
                  <a:ext uri="{FF2B5EF4-FFF2-40B4-BE49-F238E27FC236}">
                    <a16:creationId xmlns:a16="http://schemas.microsoft.com/office/drawing/2014/main" id="{002D8E2A-AB32-4D3F-8703-E3065C0A251D}"/>
                  </a:ext>
                </a:extLst>
              </p:cNvPr>
              <p:cNvSpPr>
                <a:spLocks noChangeArrowheads="1"/>
              </p:cNvSpPr>
              <p:nvPr/>
            </p:nvSpPr>
            <p:spPr bwMode="auto">
              <a:xfrm>
                <a:off x="3919574" y="1217551"/>
                <a:ext cx="1501773" cy="38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spcBef>
                    <a:spcPct val="20000"/>
                  </a:spcBef>
                </a:pPr>
                <a:r>
                  <a:rPr lang="zh-CN" altLang="en-US" sz="2000" b="1" dirty="0">
                    <a:latin typeface="Times New Roman" panose="02020603050405020304" pitchFamily="18" charset="0"/>
                    <a:ea typeface="微软雅黑" panose="020B0503020204020204" pitchFamily="34" charset="-122"/>
                    <a:sym typeface="Times New Roman" panose="02020603050405020304" pitchFamily="18" charset="0"/>
                  </a:rPr>
                  <a:t>一个平台</a:t>
                </a:r>
                <a:endParaRPr lang="en-US" altLang="zh-CN" sz="20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Rectangle 4">
                <a:extLst>
                  <a:ext uri="{FF2B5EF4-FFF2-40B4-BE49-F238E27FC236}">
                    <a16:creationId xmlns:a16="http://schemas.microsoft.com/office/drawing/2014/main" id="{E3D8A292-5DDE-45D9-BF36-608F61A7CB52}"/>
                  </a:ext>
                </a:extLst>
              </p:cNvPr>
              <p:cNvSpPr>
                <a:spLocks noChangeArrowheads="1"/>
              </p:cNvSpPr>
              <p:nvPr/>
            </p:nvSpPr>
            <p:spPr bwMode="auto">
              <a:xfrm>
                <a:off x="4968830" y="2287708"/>
                <a:ext cx="1362894" cy="385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spcBef>
                    <a:spcPct val="20000"/>
                  </a:spcBef>
                </a:pPr>
                <a:r>
                  <a:rPr lang="zh-CN" altLang="en-US" sz="2000" b="1" dirty="0">
                    <a:latin typeface="Times New Roman" panose="02020603050405020304" pitchFamily="18" charset="0"/>
                    <a:ea typeface="微软雅黑" panose="020B0503020204020204" pitchFamily="34" charset="-122"/>
                    <a:sym typeface="Times New Roman" panose="02020603050405020304" pitchFamily="18" charset="0"/>
                  </a:rPr>
                  <a:t>一套软件</a:t>
                </a:r>
                <a:endParaRPr lang="en-US" altLang="zh-CN" sz="2000"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1" name="Rectangle 4">
                <a:extLst>
                  <a:ext uri="{FF2B5EF4-FFF2-40B4-BE49-F238E27FC236}">
                    <a16:creationId xmlns:a16="http://schemas.microsoft.com/office/drawing/2014/main" id="{681063F5-37D3-44BE-B85D-C4A685E862EB}"/>
                  </a:ext>
                </a:extLst>
              </p:cNvPr>
              <p:cNvSpPr>
                <a:spLocks noChangeArrowheads="1"/>
              </p:cNvSpPr>
              <p:nvPr/>
            </p:nvSpPr>
            <p:spPr bwMode="auto">
              <a:xfrm>
                <a:off x="4017174" y="1740652"/>
                <a:ext cx="1144360" cy="38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gn="ctr">
                  <a:spcBef>
                    <a:spcPct val="50000"/>
                  </a:spcBef>
                </a:pPr>
                <a:r>
                  <a:rPr lang="zh-CN" altLang="en-US" sz="2000" b="1" dirty="0">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rPr>
                  <a:t>模型</a:t>
                </a:r>
                <a:endParaRPr lang="en-US" altLang="zh-CN" sz="2000" b="1" dirty="0">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pic>
            <p:nvPicPr>
              <p:cNvPr id="52" name="图片 51">
                <a:extLst>
                  <a:ext uri="{FF2B5EF4-FFF2-40B4-BE49-F238E27FC236}">
                    <a16:creationId xmlns:a16="http://schemas.microsoft.com/office/drawing/2014/main" id="{F3C128E3-B76E-4DD0-B95B-9F4AF99D2F30}"/>
                  </a:ext>
                </a:extLst>
              </p:cNvPr>
              <p:cNvPicPr>
                <a:picLocks noChangeAspect="1"/>
              </p:cNvPicPr>
              <p:nvPr/>
            </p:nvPicPr>
            <p:blipFill>
              <a:blip r:embed="rId9"/>
              <a:stretch>
                <a:fillRect/>
              </a:stretch>
            </p:blipFill>
            <p:spPr>
              <a:xfrm>
                <a:off x="3254723" y="1654196"/>
                <a:ext cx="401101" cy="387537"/>
              </a:xfrm>
              <a:prstGeom prst="rect">
                <a:avLst/>
              </a:prstGeom>
            </p:spPr>
          </p:pic>
          <p:pic>
            <p:nvPicPr>
              <p:cNvPr id="53" name="图片 52">
                <a:extLst>
                  <a:ext uri="{FF2B5EF4-FFF2-40B4-BE49-F238E27FC236}">
                    <a16:creationId xmlns:a16="http://schemas.microsoft.com/office/drawing/2014/main" id="{AD86512D-5117-4239-AB4B-71A8AB059E18}"/>
                  </a:ext>
                </a:extLst>
              </p:cNvPr>
              <p:cNvPicPr>
                <a:picLocks noChangeAspect="1"/>
              </p:cNvPicPr>
              <p:nvPr/>
            </p:nvPicPr>
            <p:blipFill>
              <a:blip r:embed="rId9"/>
              <a:stretch>
                <a:fillRect/>
              </a:stretch>
            </p:blipFill>
            <p:spPr>
              <a:xfrm>
                <a:off x="5591954" y="1607588"/>
                <a:ext cx="401101" cy="387537"/>
              </a:xfrm>
              <a:prstGeom prst="rect">
                <a:avLst/>
              </a:prstGeom>
            </p:spPr>
          </p:pic>
          <p:pic>
            <p:nvPicPr>
              <p:cNvPr id="54" name="图片 53">
                <a:extLst>
                  <a:ext uri="{FF2B5EF4-FFF2-40B4-BE49-F238E27FC236}">
                    <a16:creationId xmlns:a16="http://schemas.microsoft.com/office/drawing/2014/main" id="{994B8522-9FF6-4FDD-8BD4-4AD281234F0F}"/>
                  </a:ext>
                </a:extLst>
              </p:cNvPr>
              <p:cNvPicPr>
                <a:picLocks noChangeAspect="1"/>
              </p:cNvPicPr>
              <p:nvPr/>
            </p:nvPicPr>
            <p:blipFill>
              <a:blip r:embed="rId9"/>
              <a:stretch>
                <a:fillRect/>
              </a:stretch>
            </p:blipFill>
            <p:spPr>
              <a:xfrm>
                <a:off x="4364113" y="2478591"/>
                <a:ext cx="401101" cy="387538"/>
              </a:xfrm>
              <a:prstGeom prst="rect">
                <a:avLst/>
              </a:prstGeom>
            </p:spPr>
          </p:pic>
        </p:grpSp>
        <p:pic>
          <p:nvPicPr>
            <p:cNvPr id="45" name="图片 44">
              <a:extLst>
                <a:ext uri="{FF2B5EF4-FFF2-40B4-BE49-F238E27FC236}">
                  <a16:creationId xmlns:a16="http://schemas.microsoft.com/office/drawing/2014/main" id="{DF24372A-C9D5-4FA6-AE81-3592D5524F67}"/>
                </a:ext>
              </a:extLst>
            </p:cNvPr>
            <p:cNvPicPr>
              <a:picLocks noChangeAspect="1"/>
            </p:cNvPicPr>
            <p:nvPr/>
          </p:nvPicPr>
          <p:blipFill>
            <a:blip r:embed="rId10"/>
            <a:stretch>
              <a:fillRect/>
            </a:stretch>
          </p:blipFill>
          <p:spPr>
            <a:xfrm rot="2675836">
              <a:off x="1999538" y="2082619"/>
              <a:ext cx="470825" cy="470825"/>
            </a:xfrm>
            <a:prstGeom prst="rect">
              <a:avLst/>
            </a:prstGeom>
          </p:spPr>
        </p:pic>
        <p:pic>
          <p:nvPicPr>
            <p:cNvPr id="46" name="图片 45">
              <a:extLst>
                <a:ext uri="{FF2B5EF4-FFF2-40B4-BE49-F238E27FC236}">
                  <a16:creationId xmlns:a16="http://schemas.microsoft.com/office/drawing/2014/main" id="{FC63DB19-28AE-4DE2-960A-E5E5E4765BC9}"/>
                </a:ext>
              </a:extLst>
            </p:cNvPr>
            <p:cNvPicPr>
              <a:picLocks noChangeAspect="1"/>
            </p:cNvPicPr>
            <p:nvPr/>
          </p:nvPicPr>
          <p:blipFill>
            <a:blip r:embed="rId10"/>
            <a:stretch>
              <a:fillRect/>
            </a:stretch>
          </p:blipFill>
          <p:spPr>
            <a:xfrm rot="5821278">
              <a:off x="2711793" y="1743306"/>
              <a:ext cx="470825" cy="470825"/>
            </a:xfrm>
            <a:prstGeom prst="rect">
              <a:avLst/>
            </a:prstGeom>
          </p:spPr>
        </p:pic>
        <p:pic>
          <p:nvPicPr>
            <p:cNvPr id="47" name="图片 46">
              <a:extLst>
                <a:ext uri="{FF2B5EF4-FFF2-40B4-BE49-F238E27FC236}">
                  <a16:creationId xmlns:a16="http://schemas.microsoft.com/office/drawing/2014/main" id="{9BF3874E-7324-4E20-B010-B1C1A11EBEDE}"/>
                </a:ext>
              </a:extLst>
            </p:cNvPr>
            <p:cNvPicPr>
              <a:picLocks noChangeAspect="1"/>
            </p:cNvPicPr>
            <p:nvPr/>
          </p:nvPicPr>
          <p:blipFill>
            <a:blip r:embed="rId10"/>
            <a:stretch>
              <a:fillRect/>
            </a:stretch>
          </p:blipFill>
          <p:spPr>
            <a:xfrm rot="10800000">
              <a:off x="1388119" y="1719747"/>
              <a:ext cx="470825" cy="470825"/>
            </a:xfrm>
            <a:prstGeom prst="rect">
              <a:avLst/>
            </a:prstGeom>
          </p:spPr>
        </p:pic>
      </p:grpSp>
      <p:sp>
        <p:nvSpPr>
          <p:cNvPr id="55" name="箭头: 右 54">
            <a:extLst>
              <a:ext uri="{FF2B5EF4-FFF2-40B4-BE49-F238E27FC236}">
                <a16:creationId xmlns:a16="http://schemas.microsoft.com/office/drawing/2014/main" id="{AD4A3003-B3A3-43A2-A62C-47C379D03844}"/>
              </a:ext>
            </a:extLst>
          </p:cNvPr>
          <p:cNvSpPr/>
          <p:nvPr/>
        </p:nvSpPr>
        <p:spPr>
          <a:xfrm>
            <a:off x="4573236" y="1814357"/>
            <a:ext cx="466598" cy="503069"/>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56" name="组合 55">
            <a:extLst>
              <a:ext uri="{FF2B5EF4-FFF2-40B4-BE49-F238E27FC236}">
                <a16:creationId xmlns:a16="http://schemas.microsoft.com/office/drawing/2014/main" id="{AAA5D358-0716-4210-864D-419CE0822837}"/>
              </a:ext>
            </a:extLst>
          </p:cNvPr>
          <p:cNvGrpSpPr/>
          <p:nvPr/>
        </p:nvGrpSpPr>
        <p:grpSpPr>
          <a:xfrm>
            <a:off x="5248650" y="1096125"/>
            <a:ext cx="3494499" cy="1559070"/>
            <a:chOff x="5145582" y="1304651"/>
            <a:chExt cx="3344433" cy="1882293"/>
          </a:xfrm>
        </p:grpSpPr>
        <p:sp>
          <p:nvSpPr>
            <p:cNvPr id="57" name="Freeform 53">
              <a:extLst>
                <a:ext uri="{FF2B5EF4-FFF2-40B4-BE49-F238E27FC236}">
                  <a16:creationId xmlns:a16="http://schemas.microsoft.com/office/drawing/2014/main" id="{0D3C011F-5039-438F-B8DC-AFC0E37CE896}"/>
                </a:ext>
              </a:extLst>
            </p:cNvPr>
            <p:cNvSpPr>
              <a:spLocks/>
            </p:cNvSpPr>
            <p:nvPr/>
          </p:nvSpPr>
          <p:spPr bwMode="auto">
            <a:xfrm>
              <a:off x="5145582" y="1304651"/>
              <a:ext cx="2965911" cy="1882293"/>
            </a:xfrm>
            <a:custGeom>
              <a:avLst/>
              <a:gdLst>
                <a:gd name="T0" fmla="*/ 302 w 3024"/>
                <a:gd name="T1" fmla="*/ 2570 h 2570"/>
                <a:gd name="T2" fmla="*/ 2721 w 3024"/>
                <a:gd name="T3" fmla="*/ 2570 h 2570"/>
                <a:gd name="T4" fmla="*/ 3024 w 3024"/>
                <a:gd name="T5" fmla="*/ 2267 h 2570"/>
                <a:gd name="T6" fmla="*/ 3024 w 3024"/>
                <a:gd name="T7" fmla="*/ 302 h 2570"/>
                <a:gd name="T8" fmla="*/ 2721 w 3024"/>
                <a:gd name="T9" fmla="*/ 0 h 2570"/>
                <a:gd name="T10" fmla="*/ 302 w 3024"/>
                <a:gd name="T11" fmla="*/ 0 h 2570"/>
                <a:gd name="T12" fmla="*/ 0 w 3024"/>
                <a:gd name="T13" fmla="*/ 302 h 2570"/>
                <a:gd name="T14" fmla="*/ 0 w 3024"/>
                <a:gd name="T15" fmla="*/ 2267 h 2570"/>
                <a:gd name="T16" fmla="*/ 302 w 3024"/>
                <a:gd name="T17" fmla="*/ 2570 h 2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4" h="2570">
                  <a:moveTo>
                    <a:pt x="302" y="2570"/>
                  </a:moveTo>
                  <a:lnTo>
                    <a:pt x="2721" y="2570"/>
                  </a:lnTo>
                  <a:cubicBezTo>
                    <a:pt x="2888" y="2570"/>
                    <a:pt x="3024" y="2434"/>
                    <a:pt x="3024" y="2267"/>
                  </a:cubicBezTo>
                  <a:lnTo>
                    <a:pt x="3024" y="302"/>
                  </a:lnTo>
                  <a:cubicBezTo>
                    <a:pt x="3024" y="135"/>
                    <a:pt x="2888" y="0"/>
                    <a:pt x="2721" y="0"/>
                  </a:cubicBezTo>
                  <a:lnTo>
                    <a:pt x="302" y="0"/>
                  </a:lnTo>
                  <a:cubicBezTo>
                    <a:pt x="135" y="0"/>
                    <a:pt x="0" y="135"/>
                    <a:pt x="0" y="302"/>
                  </a:cubicBezTo>
                  <a:lnTo>
                    <a:pt x="0" y="2267"/>
                  </a:lnTo>
                  <a:cubicBezTo>
                    <a:pt x="0" y="2434"/>
                    <a:pt x="135" y="2570"/>
                    <a:pt x="302" y="2570"/>
                  </a:cubicBezTo>
                  <a:close/>
                </a:path>
              </a:pathLst>
            </a:custGeom>
            <a:solidFill>
              <a:schemeClr val="accent4">
                <a:lumMod val="20000"/>
                <a:lumOff val="80000"/>
              </a:schemeClr>
            </a:solidFill>
            <a:ln w="12700">
              <a:solidFill>
                <a:srgbClr val="000000"/>
              </a:solidFill>
              <a:prstDash val="lgDash"/>
              <a:round/>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8" name="Rectangle 4">
              <a:extLst>
                <a:ext uri="{FF2B5EF4-FFF2-40B4-BE49-F238E27FC236}">
                  <a16:creationId xmlns:a16="http://schemas.microsoft.com/office/drawing/2014/main" id="{3BE1FE9C-0933-485D-9691-02A41EB92A33}"/>
                </a:ext>
              </a:extLst>
            </p:cNvPr>
            <p:cNvSpPr>
              <a:spLocks noChangeArrowheads="1"/>
            </p:cNvSpPr>
            <p:nvPr/>
          </p:nvSpPr>
          <p:spPr bwMode="auto">
            <a:xfrm>
              <a:off x="5411608" y="1444658"/>
              <a:ext cx="3069354" cy="40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Wingdings" panose="05000000000000000000" pitchFamily="2" charset="2"/>
                <a:buChar char="u"/>
              </a:pPr>
              <a:r>
                <a:rPr lang="zh-CN" altLang="en-US" sz="2000" b="1" dirty="0">
                  <a:latin typeface="Times New Roman" panose="02020603050405020304" pitchFamily="18" charset="0"/>
                  <a:ea typeface="微软雅黑" panose="020B0503020204020204" pitchFamily="34" charset="-122"/>
                  <a:sym typeface="Times New Roman" panose="02020603050405020304" pitchFamily="18" charset="0"/>
                </a:rPr>
                <a:t>模型</a:t>
              </a:r>
              <a:r>
                <a:rPr lang="zh-CN" altLang="en-US" sz="2000" b="1" dirty="0">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rPr>
                <a:t>复用性差</a:t>
              </a:r>
              <a:endParaRPr lang="en-US" altLang="zh-CN" sz="2000" b="1" dirty="0">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9" name="Rectangle 4">
              <a:extLst>
                <a:ext uri="{FF2B5EF4-FFF2-40B4-BE49-F238E27FC236}">
                  <a16:creationId xmlns:a16="http://schemas.microsoft.com/office/drawing/2014/main" id="{2D248C3A-DEA7-4620-A8B4-5C12B3029A33}"/>
                </a:ext>
              </a:extLst>
            </p:cNvPr>
            <p:cNvSpPr>
              <a:spLocks noChangeArrowheads="1"/>
            </p:cNvSpPr>
            <p:nvPr/>
          </p:nvSpPr>
          <p:spPr bwMode="auto">
            <a:xfrm>
              <a:off x="5419157" y="1841499"/>
              <a:ext cx="3069354" cy="40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Wingdings" panose="05000000000000000000" pitchFamily="2" charset="2"/>
                <a:buChar char="u"/>
              </a:pPr>
              <a:r>
                <a:rPr lang="zh-CN" altLang="en-US" sz="2000" b="1" dirty="0">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rPr>
                <a:t>重复建设</a:t>
              </a:r>
              <a:r>
                <a:rPr lang="zh-CN" altLang="en-US" sz="2000" b="1" dirty="0">
                  <a:latin typeface="Times New Roman" panose="02020603050405020304" pitchFamily="18" charset="0"/>
                  <a:ea typeface="微软雅黑" panose="020B0503020204020204" pitchFamily="34" charset="-122"/>
                  <a:sym typeface="Times New Roman" panose="02020603050405020304" pitchFamily="18" charset="0"/>
                </a:rPr>
                <a:t>严重</a:t>
              </a:r>
              <a:endParaRPr lang="en-US" altLang="zh-CN" sz="2000" b="1" dirty="0">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0" name="Rectangle 4">
              <a:extLst>
                <a:ext uri="{FF2B5EF4-FFF2-40B4-BE49-F238E27FC236}">
                  <a16:creationId xmlns:a16="http://schemas.microsoft.com/office/drawing/2014/main" id="{8FEA0657-3817-48F2-9487-C1370D5AEEE2}"/>
                </a:ext>
              </a:extLst>
            </p:cNvPr>
            <p:cNvSpPr>
              <a:spLocks noChangeArrowheads="1"/>
            </p:cNvSpPr>
            <p:nvPr/>
          </p:nvSpPr>
          <p:spPr bwMode="auto">
            <a:xfrm>
              <a:off x="5420661" y="2659832"/>
              <a:ext cx="3069354" cy="40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Wingdings" panose="05000000000000000000" pitchFamily="2" charset="2"/>
                <a:buChar char="u"/>
              </a:pPr>
              <a:r>
                <a:rPr lang="zh-CN" altLang="en-US" sz="2000" b="1" dirty="0">
                  <a:latin typeface="Times New Roman" panose="02020603050405020304" pitchFamily="18" charset="0"/>
                  <a:ea typeface="微软雅黑" panose="020B0503020204020204" pitchFamily="34" charset="-122"/>
                  <a:sym typeface="Times New Roman" panose="02020603050405020304" pitchFamily="18" charset="0"/>
                </a:rPr>
                <a:t>形成</a:t>
              </a:r>
              <a:r>
                <a:rPr lang="zh-CN" altLang="en-US" sz="2000" b="1" dirty="0">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rPr>
                <a:t>信息孤岛</a:t>
              </a:r>
              <a:endParaRPr lang="en-US" altLang="zh-CN" sz="2000" b="1" dirty="0">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1" name="Rectangle 4">
              <a:extLst>
                <a:ext uri="{FF2B5EF4-FFF2-40B4-BE49-F238E27FC236}">
                  <a16:creationId xmlns:a16="http://schemas.microsoft.com/office/drawing/2014/main" id="{28AC5F09-A82E-4BCF-BF3A-5CC3C4C939C1}"/>
                </a:ext>
              </a:extLst>
            </p:cNvPr>
            <p:cNvSpPr>
              <a:spLocks noChangeArrowheads="1"/>
            </p:cNvSpPr>
            <p:nvPr/>
          </p:nvSpPr>
          <p:spPr bwMode="auto">
            <a:xfrm>
              <a:off x="5420661" y="2245527"/>
              <a:ext cx="3069354" cy="40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Wingdings" panose="05000000000000000000" pitchFamily="2" charset="2"/>
                <a:buChar char="u"/>
              </a:pPr>
              <a:r>
                <a:rPr lang="zh-CN" altLang="en-US" sz="2000" b="1" dirty="0">
                  <a:latin typeface="Times New Roman" panose="02020603050405020304" pitchFamily="18" charset="0"/>
                  <a:ea typeface="微软雅黑" panose="020B0503020204020204" pitchFamily="34" charset="-122"/>
                  <a:sym typeface="Times New Roman" panose="02020603050405020304" pitchFamily="18" charset="0"/>
                </a:rPr>
                <a:t>模型</a:t>
              </a:r>
              <a:r>
                <a:rPr lang="zh-CN" altLang="en-US" sz="2000" b="1" dirty="0">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rPr>
                <a:t>无法共享</a:t>
              </a:r>
              <a:endParaRPr lang="en-US" altLang="zh-CN" sz="2000" b="1" dirty="0">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spTree>
    <p:extLst>
      <p:ext uri="{BB962C8B-B14F-4D97-AF65-F5344CB8AC3E}">
        <p14:creationId xmlns:p14="http://schemas.microsoft.com/office/powerpoint/2010/main" val="3537901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9" name="组合 148">
            <a:extLst>
              <a:ext uri="{FF2B5EF4-FFF2-40B4-BE49-F238E27FC236}">
                <a16:creationId xmlns:a16="http://schemas.microsoft.com/office/drawing/2014/main" id="{A60EE365-9BAF-45F1-917E-3130859493CA}"/>
              </a:ext>
            </a:extLst>
          </p:cNvPr>
          <p:cNvGrpSpPr/>
          <p:nvPr/>
        </p:nvGrpSpPr>
        <p:grpSpPr>
          <a:xfrm>
            <a:off x="125178" y="4673937"/>
            <a:ext cx="8893644" cy="1869306"/>
            <a:chOff x="125178" y="4673937"/>
            <a:chExt cx="8893644" cy="1869306"/>
          </a:xfrm>
        </p:grpSpPr>
        <p:sp>
          <p:nvSpPr>
            <p:cNvPr id="105" name="矩形: 圆角 76">
              <a:extLst>
                <a:ext uri="{FF2B5EF4-FFF2-40B4-BE49-F238E27FC236}">
                  <a16:creationId xmlns:a16="http://schemas.microsoft.com/office/drawing/2014/main" id="{D49D3C4A-36A2-4849-86E6-958CFBFB1A73}"/>
                </a:ext>
              </a:extLst>
            </p:cNvPr>
            <p:cNvSpPr/>
            <p:nvPr/>
          </p:nvSpPr>
          <p:spPr>
            <a:xfrm>
              <a:off x="134704" y="4678693"/>
              <a:ext cx="2903772" cy="351669"/>
            </a:xfrm>
            <a:prstGeom prst="roundRect">
              <a:avLst/>
            </a:prstGeom>
            <a:solidFill>
              <a:schemeClr val="accent4">
                <a:lumMod val="40000"/>
                <a:lumOff val="60000"/>
              </a:schemeClr>
            </a:solidFill>
            <a:ln w="38100">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PHM</a:t>
              </a:r>
              <a:r>
                <a:rPr lang="zh-CN" altLang="en-US"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模型规范化管理研究</a:t>
              </a:r>
            </a:p>
          </p:txBody>
        </p:sp>
        <p:sp>
          <p:nvSpPr>
            <p:cNvPr id="106" name="矩形: 圆角 77">
              <a:extLst>
                <a:ext uri="{FF2B5EF4-FFF2-40B4-BE49-F238E27FC236}">
                  <a16:creationId xmlns:a16="http://schemas.microsoft.com/office/drawing/2014/main" id="{37F5980E-B713-4D5E-87BB-84932E9F4155}"/>
                </a:ext>
              </a:extLst>
            </p:cNvPr>
            <p:cNvSpPr/>
            <p:nvPr/>
          </p:nvSpPr>
          <p:spPr>
            <a:xfrm>
              <a:off x="125178" y="4673937"/>
              <a:ext cx="8893644" cy="1869306"/>
            </a:xfrm>
            <a:prstGeom prst="roundRect">
              <a:avLst>
                <a:gd name="adj" fmla="val 3741"/>
              </a:avLst>
            </a:prstGeom>
            <a:noFill/>
            <a:ln w="28575">
              <a:solidFill>
                <a:schemeClr val="accent4">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09" name="矩形: 圆角 3">
              <a:extLst>
                <a:ext uri="{FF2B5EF4-FFF2-40B4-BE49-F238E27FC236}">
                  <a16:creationId xmlns:a16="http://schemas.microsoft.com/office/drawing/2014/main" id="{D3EA2FFC-2822-492E-AAE9-54EE92B7ECA3}"/>
                </a:ext>
              </a:extLst>
            </p:cNvPr>
            <p:cNvSpPr/>
            <p:nvPr/>
          </p:nvSpPr>
          <p:spPr>
            <a:xfrm>
              <a:off x="1297638" y="5472163"/>
              <a:ext cx="1296000" cy="604688"/>
            </a:xfrm>
            <a:prstGeom prst="roundRect">
              <a:avLst>
                <a:gd name="adj" fmla="val 22545"/>
              </a:avLst>
            </a:prstGeom>
            <a:solidFill>
              <a:schemeClr val="accent4">
                <a:lumMod val="20000"/>
                <a:lumOff val="80000"/>
              </a:schemeClr>
            </a:solidFill>
            <a:ln w="19050">
              <a:solidFill>
                <a:schemeClr val="accent4">
                  <a:lumMod val="50000"/>
                </a:schemeClr>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PHM</a:t>
              </a:r>
              <a:r>
                <a:rPr lang="zh-CN" altLang="en-US"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模型定义规范</a:t>
              </a:r>
            </a:p>
          </p:txBody>
        </p:sp>
        <p:pic>
          <p:nvPicPr>
            <p:cNvPr id="113" name="图片 112">
              <a:extLst>
                <a:ext uri="{FF2B5EF4-FFF2-40B4-BE49-F238E27FC236}">
                  <a16:creationId xmlns:a16="http://schemas.microsoft.com/office/drawing/2014/main" id="{65E4D894-6546-4B5C-B892-7FBC194B8C1D}"/>
                </a:ext>
              </a:extLst>
            </p:cNvPr>
            <p:cNvPicPr>
              <a:picLocks noChangeAspect="1"/>
            </p:cNvPicPr>
            <p:nvPr/>
          </p:nvPicPr>
          <p:blipFill>
            <a:blip r:embed="rId3"/>
            <a:stretch>
              <a:fillRect/>
            </a:stretch>
          </p:blipFill>
          <p:spPr>
            <a:xfrm>
              <a:off x="350633" y="5232790"/>
              <a:ext cx="636079" cy="636079"/>
            </a:xfrm>
            <a:prstGeom prst="rect">
              <a:avLst/>
            </a:prstGeom>
          </p:spPr>
        </p:pic>
        <p:pic>
          <p:nvPicPr>
            <p:cNvPr id="119" name="图片 118">
              <a:extLst>
                <a:ext uri="{FF2B5EF4-FFF2-40B4-BE49-F238E27FC236}">
                  <a16:creationId xmlns:a16="http://schemas.microsoft.com/office/drawing/2014/main" id="{72065C74-0D58-4B68-B3AD-EE8E8F9BCA62}"/>
                </a:ext>
              </a:extLst>
            </p:cNvPr>
            <p:cNvPicPr>
              <a:picLocks noChangeAspect="1"/>
            </p:cNvPicPr>
            <p:nvPr/>
          </p:nvPicPr>
          <p:blipFill>
            <a:blip r:embed="rId3"/>
            <a:stretch>
              <a:fillRect/>
            </a:stretch>
          </p:blipFill>
          <p:spPr>
            <a:xfrm>
              <a:off x="343065" y="5294027"/>
              <a:ext cx="636079" cy="636079"/>
            </a:xfrm>
            <a:prstGeom prst="rect">
              <a:avLst/>
            </a:prstGeom>
          </p:spPr>
        </p:pic>
        <p:grpSp>
          <p:nvGrpSpPr>
            <p:cNvPr id="137" name="组合 136">
              <a:extLst>
                <a:ext uri="{FF2B5EF4-FFF2-40B4-BE49-F238E27FC236}">
                  <a16:creationId xmlns:a16="http://schemas.microsoft.com/office/drawing/2014/main" id="{67CB2069-8354-42D9-8E13-2288ACA604FA}"/>
                </a:ext>
              </a:extLst>
            </p:cNvPr>
            <p:cNvGrpSpPr/>
            <p:nvPr/>
          </p:nvGrpSpPr>
          <p:grpSpPr>
            <a:xfrm>
              <a:off x="2850978" y="5056643"/>
              <a:ext cx="1710502" cy="1443592"/>
              <a:chOff x="2818941" y="5085218"/>
              <a:chExt cx="1710502" cy="1443592"/>
            </a:xfrm>
          </p:grpSpPr>
          <p:sp>
            <p:nvSpPr>
              <p:cNvPr id="120" name="矩形: 圆角 3">
                <a:extLst>
                  <a:ext uri="{FF2B5EF4-FFF2-40B4-BE49-F238E27FC236}">
                    <a16:creationId xmlns:a16="http://schemas.microsoft.com/office/drawing/2014/main" id="{1F1C2FFE-6BDC-47E1-B52D-2FA6B62D0686}"/>
                  </a:ext>
                </a:extLst>
              </p:cNvPr>
              <p:cNvSpPr/>
              <p:nvPr/>
            </p:nvSpPr>
            <p:spPr>
              <a:xfrm>
                <a:off x="2879302" y="5094440"/>
                <a:ext cx="1571413" cy="345092"/>
              </a:xfrm>
              <a:prstGeom prst="roundRect">
                <a:avLst>
                  <a:gd name="adj" fmla="val 22545"/>
                </a:avLst>
              </a:prstGeom>
              <a:solidFill>
                <a:schemeClr val="accent4">
                  <a:lumMod val="20000"/>
                  <a:lumOff val="80000"/>
                </a:schemeClr>
              </a:solidFill>
              <a:ln w="19050">
                <a:solidFill>
                  <a:schemeClr val="accent4">
                    <a:lumMod val="50000"/>
                  </a:schemeClr>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存储运维规范</a:t>
                </a:r>
              </a:p>
            </p:txBody>
          </p:sp>
          <p:sp>
            <p:nvSpPr>
              <p:cNvPr id="121" name="矩形 120">
                <a:extLst>
                  <a:ext uri="{FF2B5EF4-FFF2-40B4-BE49-F238E27FC236}">
                    <a16:creationId xmlns:a16="http://schemas.microsoft.com/office/drawing/2014/main" id="{554A89D4-9D14-4B9C-ACF2-1E3AE13B7AD2}"/>
                  </a:ext>
                </a:extLst>
              </p:cNvPr>
              <p:cNvSpPr/>
              <p:nvPr/>
            </p:nvSpPr>
            <p:spPr>
              <a:xfrm>
                <a:off x="2818941" y="5085218"/>
                <a:ext cx="1710502" cy="1443592"/>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2" name="矩形 111">
                <a:extLst>
                  <a:ext uri="{FF2B5EF4-FFF2-40B4-BE49-F238E27FC236}">
                    <a16:creationId xmlns:a16="http://schemas.microsoft.com/office/drawing/2014/main" id="{89AC124C-F8A9-48B0-A748-BA84DF4FB2E2}"/>
                  </a:ext>
                </a:extLst>
              </p:cNvPr>
              <p:cNvSpPr/>
              <p:nvPr/>
            </p:nvSpPr>
            <p:spPr>
              <a:xfrm>
                <a:off x="2879302" y="5472878"/>
                <a:ext cx="612000" cy="252000"/>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接口</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123" name="矩形 111">
                <a:extLst>
                  <a:ext uri="{FF2B5EF4-FFF2-40B4-BE49-F238E27FC236}">
                    <a16:creationId xmlns:a16="http://schemas.microsoft.com/office/drawing/2014/main" id="{464C2399-25FD-45C4-A4A6-9C4F1EC98784}"/>
                  </a:ext>
                </a:extLst>
              </p:cNvPr>
              <p:cNvSpPr/>
              <p:nvPr/>
            </p:nvSpPr>
            <p:spPr>
              <a:xfrm>
                <a:off x="2879302" y="5731041"/>
                <a:ext cx="612000" cy="252000"/>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编码</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124" name="矩形 111">
                <a:extLst>
                  <a:ext uri="{FF2B5EF4-FFF2-40B4-BE49-F238E27FC236}">
                    <a16:creationId xmlns:a16="http://schemas.microsoft.com/office/drawing/2014/main" id="{92BE7AB9-ABD7-4CD3-BEB0-C5059EBABBF0}"/>
                  </a:ext>
                </a:extLst>
              </p:cNvPr>
              <p:cNvSpPr/>
              <p:nvPr/>
            </p:nvSpPr>
            <p:spPr>
              <a:xfrm>
                <a:off x="2879302" y="5989204"/>
                <a:ext cx="612000" cy="252000"/>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存储</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125" name="矩形 111">
                <a:extLst>
                  <a:ext uri="{FF2B5EF4-FFF2-40B4-BE49-F238E27FC236}">
                    <a16:creationId xmlns:a16="http://schemas.microsoft.com/office/drawing/2014/main" id="{9ADBA99A-85A0-46B6-B18C-49FB2F6A5B30}"/>
                  </a:ext>
                </a:extLst>
              </p:cNvPr>
              <p:cNvSpPr/>
              <p:nvPr/>
            </p:nvSpPr>
            <p:spPr>
              <a:xfrm>
                <a:off x="2879302" y="6247368"/>
                <a:ext cx="612000" cy="252000"/>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调用</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126" name="矩形 111">
                <a:extLst>
                  <a:ext uri="{FF2B5EF4-FFF2-40B4-BE49-F238E27FC236}">
                    <a16:creationId xmlns:a16="http://schemas.microsoft.com/office/drawing/2014/main" id="{D6C7A707-8B6D-4B9B-88C9-6B21883015C8}"/>
                  </a:ext>
                </a:extLst>
              </p:cNvPr>
              <p:cNvSpPr/>
              <p:nvPr/>
            </p:nvSpPr>
            <p:spPr>
              <a:xfrm>
                <a:off x="3838715" y="5472878"/>
                <a:ext cx="612000" cy="252000"/>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运行</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127" name="矩形 111">
                <a:extLst>
                  <a:ext uri="{FF2B5EF4-FFF2-40B4-BE49-F238E27FC236}">
                    <a16:creationId xmlns:a16="http://schemas.microsoft.com/office/drawing/2014/main" id="{C6EC2171-417F-4751-BF43-DE2553A39F3D}"/>
                  </a:ext>
                </a:extLst>
              </p:cNvPr>
              <p:cNvSpPr/>
              <p:nvPr/>
            </p:nvSpPr>
            <p:spPr>
              <a:xfrm>
                <a:off x="3838715" y="5731041"/>
                <a:ext cx="612000" cy="252000"/>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评价</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128" name="矩形 111">
                <a:extLst>
                  <a:ext uri="{FF2B5EF4-FFF2-40B4-BE49-F238E27FC236}">
                    <a16:creationId xmlns:a16="http://schemas.microsoft.com/office/drawing/2014/main" id="{6F418E75-A67F-439A-9FB2-B65FCB70DA63}"/>
                  </a:ext>
                </a:extLst>
              </p:cNvPr>
              <p:cNvSpPr/>
              <p:nvPr/>
            </p:nvSpPr>
            <p:spPr>
              <a:xfrm>
                <a:off x="3838715" y="5989204"/>
                <a:ext cx="612000" cy="252000"/>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更新</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129" name="矩形 111">
                <a:extLst>
                  <a:ext uri="{FF2B5EF4-FFF2-40B4-BE49-F238E27FC236}">
                    <a16:creationId xmlns:a16="http://schemas.microsoft.com/office/drawing/2014/main" id="{F08A4058-E1E9-4E55-BC8B-FF1374268051}"/>
                  </a:ext>
                </a:extLst>
              </p:cNvPr>
              <p:cNvSpPr/>
              <p:nvPr/>
            </p:nvSpPr>
            <p:spPr>
              <a:xfrm>
                <a:off x="3838715" y="6247368"/>
                <a:ext cx="612000" cy="252000"/>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简介</a:t>
                </a:r>
                <a:endParaRPr lang="en-US" altLang="zh-CN" sz="1600" dirty="0">
                  <a:solidFill>
                    <a:schemeClr val="tx1"/>
                  </a:solidFill>
                  <a:latin typeface="微软雅黑" panose="020B0503020204020204" pitchFamily="34" charset="-122"/>
                  <a:ea typeface="微软雅黑" panose="020B0503020204020204" pitchFamily="34" charset="-122"/>
                </a:endParaRPr>
              </a:p>
            </p:txBody>
          </p:sp>
        </p:grpSp>
        <p:sp>
          <p:nvSpPr>
            <p:cNvPr id="135" name="矩形: 圆角 3">
              <a:extLst>
                <a:ext uri="{FF2B5EF4-FFF2-40B4-BE49-F238E27FC236}">
                  <a16:creationId xmlns:a16="http://schemas.microsoft.com/office/drawing/2014/main" id="{5F92874A-DD25-40D8-B001-9BE7B592C63A}"/>
                </a:ext>
              </a:extLst>
            </p:cNvPr>
            <p:cNvSpPr/>
            <p:nvPr/>
          </p:nvSpPr>
          <p:spPr>
            <a:xfrm>
              <a:off x="6656671" y="5378463"/>
              <a:ext cx="2088232" cy="792087"/>
            </a:xfrm>
            <a:prstGeom prst="roundRect">
              <a:avLst>
                <a:gd name="adj" fmla="val 22545"/>
              </a:avLst>
            </a:prstGeom>
            <a:solidFill>
              <a:schemeClr val="accent1">
                <a:lumMod val="20000"/>
                <a:lumOff val="80000"/>
              </a:schemeClr>
            </a:solidFill>
            <a:ln w="19050">
              <a:solidFill>
                <a:schemeClr val="accent1"/>
              </a:solidFill>
              <a:prstDash val="solid"/>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b="1" dirty="0">
                  <a:solidFill>
                    <a:srgbClr val="132FB9"/>
                  </a:solidFill>
                  <a:latin typeface="微软雅黑" panose="020B0503020204020204" pitchFamily="34" charset="-122"/>
                  <a:ea typeface="微软雅黑" panose="020B0503020204020204" pitchFamily="34" charset="-122"/>
                </a:rPr>
                <a:t>风洞</a:t>
              </a:r>
              <a:r>
                <a:rPr lang="en-US" altLang="zh-CN" sz="1600" b="1" dirty="0">
                  <a:solidFill>
                    <a:srgbClr val="132FB9"/>
                  </a:solidFill>
                  <a:latin typeface="微软雅黑" panose="020B0503020204020204" pitchFamily="34" charset="-122"/>
                  <a:ea typeface="微软雅黑" panose="020B0503020204020204" pitchFamily="34" charset="-122"/>
                </a:rPr>
                <a:t>PHM</a:t>
              </a:r>
              <a:r>
                <a:rPr lang="zh-CN" altLang="en-US" sz="1600" b="1" dirty="0">
                  <a:solidFill>
                    <a:srgbClr val="132FB9"/>
                  </a:solidFill>
                  <a:latin typeface="微软雅黑" panose="020B0503020204020204" pitchFamily="34" charset="-122"/>
                  <a:ea typeface="微软雅黑" panose="020B0503020204020204" pitchFamily="34" charset="-122"/>
                </a:rPr>
                <a:t>模型管理软件技术规格书</a:t>
              </a:r>
            </a:p>
          </p:txBody>
        </p:sp>
        <p:sp>
          <p:nvSpPr>
            <p:cNvPr id="136" name="矩形: 圆角 3">
              <a:extLst>
                <a:ext uri="{FF2B5EF4-FFF2-40B4-BE49-F238E27FC236}">
                  <a16:creationId xmlns:a16="http://schemas.microsoft.com/office/drawing/2014/main" id="{D3469F99-F333-4304-BB84-E5FE63337644}"/>
                </a:ext>
              </a:extLst>
            </p:cNvPr>
            <p:cNvSpPr/>
            <p:nvPr/>
          </p:nvSpPr>
          <p:spPr>
            <a:xfrm>
              <a:off x="4792405" y="5472163"/>
              <a:ext cx="1633341" cy="617624"/>
            </a:xfrm>
            <a:prstGeom prst="roundRect">
              <a:avLst>
                <a:gd name="adj" fmla="val 22545"/>
              </a:avLst>
            </a:prstGeom>
            <a:solidFill>
              <a:schemeClr val="accent4">
                <a:lumMod val="20000"/>
                <a:lumOff val="80000"/>
              </a:schemeClr>
            </a:solidFill>
            <a:ln w="19050">
              <a:solidFill>
                <a:schemeClr val="accent4">
                  <a:lumMod val="50000"/>
                </a:schemeClr>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平台</a:t>
              </a:r>
              <a:r>
                <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PHM</a:t>
              </a:r>
              <a:r>
                <a:rPr lang="zh-CN" altLang="en-US"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模型库技术要求</a:t>
              </a:r>
            </a:p>
          </p:txBody>
        </p:sp>
        <p:cxnSp>
          <p:nvCxnSpPr>
            <p:cNvPr id="141" name="直接箭头连接符 140">
              <a:extLst>
                <a:ext uri="{FF2B5EF4-FFF2-40B4-BE49-F238E27FC236}">
                  <a16:creationId xmlns:a16="http://schemas.microsoft.com/office/drawing/2014/main" id="{DA77D88E-C403-4D04-9823-9AA9EAE9348B}"/>
                </a:ext>
              </a:extLst>
            </p:cNvPr>
            <p:cNvCxnSpPr>
              <a:stCxn id="109" idx="3"/>
              <a:endCxn id="121" idx="1"/>
            </p:cNvCxnSpPr>
            <p:nvPr/>
          </p:nvCxnSpPr>
          <p:spPr>
            <a:xfrm>
              <a:off x="2593638" y="5774507"/>
              <a:ext cx="257340" cy="39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接箭头连接符 143">
              <a:extLst>
                <a:ext uri="{FF2B5EF4-FFF2-40B4-BE49-F238E27FC236}">
                  <a16:creationId xmlns:a16="http://schemas.microsoft.com/office/drawing/2014/main" id="{37A8EBF1-1790-4010-8849-D21F341354F8}"/>
                </a:ext>
              </a:extLst>
            </p:cNvPr>
            <p:cNvCxnSpPr>
              <a:stCxn id="121" idx="3"/>
              <a:endCxn id="136" idx="1"/>
            </p:cNvCxnSpPr>
            <p:nvPr/>
          </p:nvCxnSpPr>
          <p:spPr>
            <a:xfrm>
              <a:off x="4561480" y="5778439"/>
              <a:ext cx="230925" cy="25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接箭头连接符 146">
              <a:extLst>
                <a:ext uri="{FF2B5EF4-FFF2-40B4-BE49-F238E27FC236}">
                  <a16:creationId xmlns:a16="http://schemas.microsoft.com/office/drawing/2014/main" id="{FD482A1A-BC77-41F1-BF16-77E66A9CCA69}"/>
                </a:ext>
              </a:extLst>
            </p:cNvPr>
            <p:cNvCxnSpPr>
              <a:stCxn id="136" idx="3"/>
              <a:endCxn id="135" idx="1"/>
            </p:cNvCxnSpPr>
            <p:nvPr/>
          </p:nvCxnSpPr>
          <p:spPr>
            <a:xfrm flipV="1">
              <a:off x="6425746" y="5774507"/>
              <a:ext cx="230925" cy="64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 name="标题 5"/>
          <p:cNvSpPr>
            <a:spLocks noGrp="1"/>
          </p:cNvSpPr>
          <p:nvPr>
            <p:ph type="title"/>
          </p:nvPr>
        </p:nvSpPr>
        <p:spPr>
          <a:xfrm>
            <a:off x="232438" y="51908"/>
            <a:ext cx="8112026" cy="548640"/>
          </a:xfrm>
        </p:spPr>
        <p:txBody>
          <a:bodyPr/>
          <a:lstStyle/>
          <a:p>
            <a:r>
              <a:rPr lang="zh-CN" altLang="en-US" dirty="0"/>
              <a:t>研究思路</a:t>
            </a:r>
          </a:p>
        </p:txBody>
      </p:sp>
      <p:sp>
        <p:nvSpPr>
          <p:cNvPr id="64" name="矩形 111">
            <a:extLst>
              <a:ext uri="{FF2B5EF4-FFF2-40B4-BE49-F238E27FC236}">
                <a16:creationId xmlns:a16="http://schemas.microsoft.com/office/drawing/2014/main" id="{F1B78814-E7A8-45E3-BA0E-1851D6A62925}"/>
              </a:ext>
            </a:extLst>
          </p:cNvPr>
          <p:cNvSpPr/>
          <p:nvPr/>
        </p:nvSpPr>
        <p:spPr>
          <a:xfrm>
            <a:off x="1343776" y="1131997"/>
            <a:ext cx="1206000" cy="684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PHM</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模型原理</a:t>
            </a:r>
            <a:endPar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5" name="矩形 118">
            <a:extLst>
              <a:ext uri="{FF2B5EF4-FFF2-40B4-BE49-F238E27FC236}">
                <a16:creationId xmlns:a16="http://schemas.microsoft.com/office/drawing/2014/main" id="{EB1BE02F-F49D-43D0-836C-8A250E72DE33}"/>
              </a:ext>
            </a:extLst>
          </p:cNvPr>
          <p:cNvSpPr/>
          <p:nvPr/>
        </p:nvSpPr>
        <p:spPr>
          <a:xfrm>
            <a:off x="1343335" y="1970209"/>
            <a:ext cx="1206000" cy="684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300"/>
              </a:lnSpc>
            </a:pP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PHM</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模型构建过程</a:t>
            </a:r>
            <a:endPar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 name="矩形: 圆角 55">
            <a:extLst>
              <a:ext uri="{FF2B5EF4-FFF2-40B4-BE49-F238E27FC236}">
                <a16:creationId xmlns:a16="http://schemas.microsoft.com/office/drawing/2014/main" id="{DDC70644-10A1-47B5-84A4-085930990B62}"/>
              </a:ext>
            </a:extLst>
          </p:cNvPr>
          <p:cNvSpPr/>
          <p:nvPr/>
        </p:nvSpPr>
        <p:spPr>
          <a:xfrm>
            <a:off x="144074" y="715580"/>
            <a:ext cx="1886276" cy="370281"/>
          </a:xfrm>
          <a:prstGeom prst="roundRect">
            <a:avLst/>
          </a:prstGeom>
          <a:solidFill>
            <a:schemeClr val="accent1">
              <a:lumMod val="40000"/>
              <a:lumOff val="6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PHM</a:t>
            </a:r>
            <a:r>
              <a:rPr lang="zh-CN" altLang="en-US" b="1" dirty="0">
                <a:solidFill>
                  <a:schemeClr val="tx1"/>
                </a:solidFill>
                <a:latin typeface="微软雅黑" panose="020B0503020204020204" pitchFamily="34" charset="-122"/>
                <a:ea typeface="微软雅黑" panose="020B0503020204020204" pitchFamily="34" charset="-122"/>
              </a:rPr>
              <a:t>模型调研</a:t>
            </a:r>
          </a:p>
        </p:txBody>
      </p:sp>
      <p:sp>
        <p:nvSpPr>
          <p:cNvPr id="67" name="矩形: 圆角 4">
            <a:extLst>
              <a:ext uri="{FF2B5EF4-FFF2-40B4-BE49-F238E27FC236}">
                <a16:creationId xmlns:a16="http://schemas.microsoft.com/office/drawing/2014/main" id="{C40EED49-53B1-4D21-BED9-9AFE24991DB5}"/>
              </a:ext>
            </a:extLst>
          </p:cNvPr>
          <p:cNvSpPr/>
          <p:nvPr/>
        </p:nvSpPr>
        <p:spPr>
          <a:xfrm>
            <a:off x="144076" y="706849"/>
            <a:ext cx="8874900" cy="1974405"/>
          </a:xfrm>
          <a:prstGeom prst="roundRect">
            <a:avLst>
              <a:gd name="adj" fmla="val 3741"/>
            </a:avLst>
          </a:prstGeom>
          <a:noFill/>
          <a:ln w="28575">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68" name="矩形: 圆角 3">
            <a:extLst>
              <a:ext uri="{FF2B5EF4-FFF2-40B4-BE49-F238E27FC236}">
                <a16:creationId xmlns:a16="http://schemas.microsoft.com/office/drawing/2014/main" id="{03FCC6E0-ABD2-4981-929B-18E448C9FED2}"/>
              </a:ext>
            </a:extLst>
          </p:cNvPr>
          <p:cNvSpPr/>
          <p:nvPr/>
        </p:nvSpPr>
        <p:spPr>
          <a:xfrm>
            <a:off x="6661023" y="1487700"/>
            <a:ext cx="2088232" cy="792087"/>
          </a:xfrm>
          <a:prstGeom prst="roundRect">
            <a:avLst>
              <a:gd name="adj" fmla="val 22545"/>
            </a:avLst>
          </a:prstGeom>
          <a:solidFill>
            <a:schemeClr val="accent1">
              <a:lumMod val="20000"/>
              <a:lumOff val="80000"/>
            </a:schemeClr>
          </a:solidFill>
          <a:ln w="19050">
            <a:solidFill>
              <a:schemeClr val="accent1"/>
            </a:solidFill>
            <a:prstDash val="solid"/>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b="1" dirty="0">
                <a:solidFill>
                  <a:srgbClr val="132FB9"/>
                </a:solidFill>
                <a:latin typeface="Times New Roman" panose="02020603050405020304" pitchFamily="18" charset="0"/>
                <a:ea typeface="微软雅黑" panose="020B0503020204020204" pitchFamily="34" charset="-122"/>
                <a:cs typeface="Times New Roman" panose="02020603050405020304" pitchFamily="18" charset="0"/>
              </a:rPr>
              <a:t>对比不同原理类型方法的模型参数、接口、适用范围等</a:t>
            </a:r>
            <a:endParaRPr lang="zh-CN" altLang="en-US" sz="1600" b="1" dirty="0">
              <a:solidFill>
                <a:srgbClr val="132FB9"/>
              </a:solidFill>
              <a:latin typeface="微软雅黑" panose="020B0503020204020204" pitchFamily="34" charset="-122"/>
              <a:ea typeface="微软雅黑" panose="020B0503020204020204" pitchFamily="34" charset="-122"/>
            </a:endParaRPr>
          </a:p>
        </p:txBody>
      </p:sp>
      <p:sp>
        <p:nvSpPr>
          <p:cNvPr id="69" name="矩形: 圆角 3">
            <a:extLst>
              <a:ext uri="{FF2B5EF4-FFF2-40B4-BE49-F238E27FC236}">
                <a16:creationId xmlns:a16="http://schemas.microsoft.com/office/drawing/2014/main" id="{4C34651C-AC42-4528-89ED-40581778E477}"/>
              </a:ext>
            </a:extLst>
          </p:cNvPr>
          <p:cNvSpPr/>
          <p:nvPr/>
        </p:nvSpPr>
        <p:spPr>
          <a:xfrm>
            <a:off x="2936192" y="1693994"/>
            <a:ext cx="1476000" cy="374813"/>
          </a:xfrm>
          <a:prstGeom prst="roundRect">
            <a:avLst>
              <a:gd name="adj" fmla="val 22545"/>
            </a:avLst>
          </a:prstGeom>
          <a:solidFill>
            <a:srgbClr val="DEEBF7"/>
          </a:solidFill>
          <a:ln w="19050">
            <a:solidFill>
              <a:schemeClr val="accent1">
                <a:lumMod val="50000"/>
              </a:schemeClr>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b="1" dirty="0" err="1">
                <a:solidFill>
                  <a:schemeClr val="tx1"/>
                </a:solidFill>
                <a:latin typeface="微软雅黑" panose="020B0503020204020204" pitchFamily="34" charset="-122"/>
                <a:ea typeface="微软雅黑" panose="020B0503020204020204" pitchFamily="34" charset="-122"/>
              </a:rPr>
              <a:t>Xmind</a:t>
            </a:r>
            <a:r>
              <a:rPr lang="zh-CN" altLang="en-US" sz="1600" b="1" dirty="0">
                <a:solidFill>
                  <a:schemeClr val="tx1"/>
                </a:solidFill>
                <a:latin typeface="微软雅黑" panose="020B0503020204020204" pitchFamily="34" charset="-122"/>
                <a:ea typeface="微软雅黑" panose="020B0503020204020204" pitchFamily="34" charset="-122"/>
              </a:rPr>
              <a:t>软件</a:t>
            </a:r>
            <a:endPar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0" name="矩形: 圆角 3">
            <a:extLst>
              <a:ext uri="{FF2B5EF4-FFF2-40B4-BE49-F238E27FC236}">
                <a16:creationId xmlns:a16="http://schemas.microsoft.com/office/drawing/2014/main" id="{BB07EF4F-C685-4094-8790-8BBDCF2D4B29}"/>
              </a:ext>
            </a:extLst>
          </p:cNvPr>
          <p:cNvSpPr/>
          <p:nvPr/>
        </p:nvSpPr>
        <p:spPr>
          <a:xfrm>
            <a:off x="4798608" y="1234425"/>
            <a:ext cx="1476000" cy="374813"/>
          </a:xfrm>
          <a:prstGeom prst="roundRect">
            <a:avLst>
              <a:gd name="adj" fmla="val 22545"/>
            </a:avLst>
          </a:prstGeom>
          <a:solidFill>
            <a:srgbClr val="DEEBF7"/>
          </a:solidFill>
          <a:ln w="19050">
            <a:solidFill>
              <a:schemeClr val="accent1">
                <a:lumMod val="50000"/>
              </a:schemeClr>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b="1" dirty="0">
                <a:solidFill>
                  <a:schemeClr val="tx1"/>
                </a:solidFill>
                <a:latin typeface="微软雅黑" panose="020B0503020204020204" pitchFamily="34" charset="-122"/>
                <a:ea typeface="微软雅黑" panose="020B0503020204020204" pitchFamily="34" charset="-122"/>
              </a:rPr>
              <a:t>模型驱动</a:t>
            </a:r>
            <a:endPar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1" name="矩形: 圆角 3">
            <a:extLst>
              <a:ext uri="{FF2B5EF4-FFF2-40B4-BE49-F238E27FC236}">
                <a16:creationId xmlns:a16="http://schemas.microsoft.com/office/drawing/2014/main" id="{834E2F50-612F-4359-9DE8-40D3C7A8BA15}"/>
              </a:ext>
            </a:extLst>
          </p:cNvPr>
          <p:cNvSpPr/>
          <p:nvPr/>
        </p:nvSpPr>
        <p:spPr>
          <a:xfrm>
            <a:off x="4798608" y="2076505"/>
            <a:ext cx="1476000" cy="374813"/>
          </a:xfrm>
          <a:prstGeom prst="roundRect">
            <a:avLst>
              <a:gd name="adj" fmla="val 22545"/>
            </a:avLst>
          </a:prstGeom>
          <a:solidFill>
            <a:srgbClr val="DEEBF7"/>
          </a:solidFill>
          <a:ln w="19050">
            <a:solidFill>
              <a:schemeClr val="accent1">
                <a:lumMod val="50000"/>
              </a:schemeClr>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b="1" dirty="0">
                <a:solidFill>
                  <a:schemeClr val="tx1"/>
                </a:solidFill>
                <a:latin typeface="微软雅黑" panose="020B0503020204020204" pitchFamily="34" charset="-122"/>
                <a:ea typeface="微软雅黑" panose="020B0503020204020204" pitchFamily="34" charset="-122"/>
              </a:rPr>
              <a:t>数据驱动</a:t>
            </a:r>
            <a:endPar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2" name="Picture 292">
            <a:extLst>
              <a:ext uri="{FF2B5EF4-FFF2-40B4-BE49-F238E27FC236}">
                <a16:creationId xmlns:a16="http://schemas.microsoft.com/office/drawing/2014/main" id="{2582C80D-7210-42BD-9DEB-96569CF1103E}"/>
              </a:ext>
            </a:extLst>
          </p:cNvPr>
          <p:cNvPicPr>
            <a:picLocks noChangeAspect="1"/>
          </p:cNvPicPr>
          <p:nvPr/>
        </p:nvPicPr>
        <p:blipFill rotWithShape="1">
          <a:blip r:embed="rId4">
            <a:extLst>
              <a:ext uri="{28A0092B-C50C-407E-A947-70E740481C1C}">
                <a14:useLocalDpi xmlns:a14="http://schemas.microsoft.com/office/drawing/2010/main" val="0"/>
              </a:ext>
            </a:extLst>
          </a:blip>
          <a:srcRect b="5655"/>
          <a:stretch/>
        </p:blipFill>
        <p:spPr>
          <a:xfrm>
            <a:off x="272209" y="1124377"/>
            <a:ext cx="434801" cy="291465"/>
          </a:xfrm>
          <a:prstGeom prst="rect">
            <a:avLst/>
          </a:prstGeom>
          <a:effectLst>
            <a:outerShdw blurRad="50800" dist="38100" dir="2700000" algn="tl" rotWithShape="0">
              <a:prstClr val="black">
                <a:alpha val="40000"/>
              </a:prstClr>
            </a:outerShdw>
          </a:effectLst>
        </p:spPr>
      </p:pic>
      <p:pic>
        <p:nvPicPr>
          <p:cNvPr id="73" name="Picture 291">
            <a:extLst>
              <a:ext uri="{FF2B5EF4-FFF2-40B4-BE49-F238E27FC236}">
                <a16:creationId xmlns:a16="http://schemas.microsoft.com/office/drawing/2014/main" id="{FEEDE817-A84C-4441-90E0-4569E2372731}"/>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0" b="98024" l="0" r="100000"/>
                    </a14:imgEffect>
                  </a14:imgLayer>
                </a14:imgProps>
              </a:ext>
              <a:ext uri="{28A0092B-C50C-407E-A947-70E740481C1C}">
                <a14:useLocalDpi xmlns:a14="http://schemas.microsoft.com/office/drawing/2010/main" val="0"/>
              </a:ext>
            </a:extLst>
          </a:blip>
          <a:stretch>
            <a:fillRect/>
          </a:stretch>
        </p:blipFill>
        <p:spPr>
          <a:xfrm>
            <a:off x="774960" y="1120058"/>
            <a:ext cx="490980" cy="291465"/>
          </a:xfrm>
          <a:prstGeom prst="rect">
            <a:avLst/>
          </a:prstGeom>
        </p:spPr>
      </p:pic>
      <p:pic>
        <p:nvPicPr>
          <p:cNvPr id="74" name="图片 73">
            <a:extLst>
              <a:ext uri="{FF2B5EF4-FFF2-40B4-BE49-F238E27FC236}">
                <a16:creationId xmlns:a16="http://schemas.microsoft.com/office/drawing/2014/main" id="{B30A6F8A-F517-486A-BF98-541AA975C929}"/>
              </a:ext>
            </a:extLst>
          </p:cNvPr>
          <p:cNvPicPr>
            <a:picLocks noChangeAspect="1"/>
          </p:cNvPicPr>
          <p:nvPr/>
        </p:nvPicPr>
        <p:blipFill rotWithShape="1">
          <a:blip r:embed="rId7"/>
          <a:srcRect l="9750" t="24933" b="21208"/>
          <a:stretch/>
        </p:blipFill>
        <p:spPr>
          <a:xfrm>
            <a:off x="266599" y="1501932"/>
            <a:ext cx="430525" cy="291205"/>
          </a:xfrm>
          <a:prstGeom prst="rect">
            <a:avLst/>
          </a:prstGeom>
        </p:spPr>
      </p:pic>
      <p:pic>
        <p:nvPicPr>
          <p:cNvPr id="75" name="图片 74">
            <a:extLst>
              <a:ext uri="{FF2B5EF4-FFF2-40B4-BE49-F238E27FC236}">
                <a16:creationId xmlns:a16="http://schemas.microsoft.com/office/drawing/2014/main" id="{B8220482-630B-4766-AE8A-725E25F9C1FC}"/>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459" t="6677" r="6146" b="6677"/>
          <a:stretch/>
        </p:blipFill>
        <p:spPr>
          <a:xfrm>
            <a:off x="771757" y="1506823"/>
            <a:ext cx="428033" cy="266075"/>
          </a:xfrm>
          <a:prstGeom prst="rect">
            <a:avLst/>
          </a:prstGeom>
        </p:spPr>
      </p:pic>
      <p:pic>
        <p:nvPicPr>
          <p:cNvPr id="76" name="图片 75">
            <a:extLst>
              <a:ext uri="{FF2B5EF4-FFF2-40B4-BE49-F238E27FC236}">
                <a16:creationId xmlns:a16="http://schemas.microsoft.com/office/drawing/2014/main" id="{6B2300CB-EEC2-40B5-A4A5-59AE5A53C450}"/>
              </a:ext>
            </a:extLst>
          </p:cNvPr>
          <p:cNvPicPr/>
          <p:nvPr/>
        </p:nvPicPr>
        <p:blipFill>
          <a:blip r:embed="rId9" cstate="print"/>
          <a:srcRect l="24567" t="2625" r="52231" b="60626"/>
          <a:stretch>
            <a:fillRect/>
          </a:stretch>
        </p:blipFill>
        <p:spPr bwMode="auto">
          <a:xfrm>
            <a:off x="266599" y="1957466"/>
            <a:ext cx="428033" cy="291206"/>
          </a:xfrm>
          <a:prstGeom prst="rect">
            <a:avLst/>
          </a:prstGeom>
          <a:noFill/>
          <a:ln w="9525">
            <a:noFill/>
            <a:miter lim="800000"/>
            <a:headEnd/>
            <a:tailEnd/>
          </a:ln>
        </p:spPr>
      </p:pic>
      <p:cxnSp>
        <p:nvCxnSpPr>
          <p:cNvPr id="77" name="直接箭头连接符 76">
            <a:extLst>
              <a:ext uri="{FF2B5EF4-FFF2-40B4-BE49-F238E27FC236}">
                <a16:creationId xmlns:a16="http://schemas.microsoft.com/office/drawing/2014/main" id="{2F438CA2-EAD3-459B-9990-3FABFB7EDA7C}"/>
              </a:ext>
            </a:extLst>
          </p:cNvPr>
          <p:cNvCxnSpPr>
            <a:cxnSpLocks/>
          </p:cNvCxnSpPr>
          <p:nvPr/>
        </p:nvCxnSpPr>
        <p:spPr>
          <a:xfrm>
            <a:off x="668827" y="2085017"/>
            <a:ext cx="169080" cy="0"/>
          </a:xfrm>
          <a:prstGeom prst="straightConnector1">
            <a:avLst/>
          </a:prstGeom>
          <a:ln w="15875">
            <a:solidFill>
              <a:srgbClr val="FF0000"/>
            </a:solidFill>
            <a:tailEnd type="stealth"/>
          </a:ln>
        </p:spPr>
        <p:style>
          <a:lnRef idx="1">
            <a:schemeClr val="accent1"/>
          </a:lnRef>
          <a:fillRef idx="0">
            <a:schemeClr val="accent1"/>
          </a:fillRef>
          <a:effectRef idx="0">
            <a:schemeClr val="accent1"/>
          </a:effectRef>
          <a:fontRef idx="minor">
            <a:schemeClr val="tx1"/>
          </a:fontRef>
        </p:style>
      </p:cxnSp>
      <p:pic>
        <p:nvPicPr>
          <p:cNvPr id="78" name="图片 77">
            <a:extLst>
              <a:ext uri="{FF2B5EF4-FFF2-40B4-BE49-F238E27FC236}">
                <a16:creationId xmlns:a16="http://schemas.microsoft.com/office/drawing/2014/main" id="{8AC734BA-291D-46C5-8408-406D4FA34CBC}"/>
              </a:ext>
            </a:extLst>
          </p:cNvPr>
          <p:cNvPicPr/>
          <p:nvPr/>
        </p:nvPicPr>
        <p:blipFill rotWithShape="1">
          <a:blip r:embed="rId9" cstate="print"/>
          <a:srcRect l="47769" r="29029" b="66690"/>
          <a:stretch/>
        </p:blipFill>
        <p:spPr bwMode="auto">
          <a:xfrm>
            <a:off x="837907" y="1939415"/>
            <a:ext cx="428033" cy="291205"/>
          </a:xfrm>
          <a:prstGeom prst="rect">
            <a:avLst/>
          </a:prstGeom>
          <a:noFill/>
          <a:ln w="9525">
            <a:noFill/>
            <a:miter lim="800000"/>
            <a:headEnd/>
            <a:tailEnd/>
          </a:ln>
        </p:spPr>
      </p:pic>
      <p:pic>
        <p:nvPicPr>
          <p:cNvPr id="79" name="Picture 195">
            <a:extLst>
              <a:ext uri="{FF2B5EF4-FFF2-40B4-BE49-F238E27FC236}">
                <a16:creationId xmlns:a16="http://schemas.microsoft.com/office/drawing/2014/main" id="{3DB86651-7996-457F-B488-EBF916E33CA4}"/>
              </a:ext>
            </a:extLst>
          </p:cNvPr>
          <p:cNvPicPr>
            <a:picLocks noChangeAspect="1"/>
          </p:cNvPicPr>
          <p:nvPr/>
        </p:nvPicPr>
        <p:blipFill>
          <a:blip r:embed="rId10"/>
          <a:stretch>
            <a:fillRect/>
          </a:stretch>
        </p:blipFill>
        <p:spPr>
          <a:xfrm>
            <a:off x="317501" y="2313813"/>
            <a:ext cx="781459" cy="346423"/>
          </a:xfrm>
          <a:prstGeom prst="rect">
            <a:avLst/>
          </a:prstGeom>
        </p:spPr>
      </p:pic>
      <p:cxnSp>
        <p:nvCxnSpPr>
          <p:cNvPr id="80" name="连接符: 肘形 79">
            <a:extLst>
              <a:ext uri="{FF2B5EF4-FFF2-40B4-BE49-F238E27FC236}">
                <a16:creationId xmlns:a16="http://schemas.microsoft.com/office/drawing/2014/main" id="{587F3640-B9E3-4864-8407-D3DBE57E708F}"/>
              </a:ext>
            </a:extLst>
          </p:cNvPr>
          <p:cNvCxnSpPr>
            <a:stCxn id="64" idx="3"/>
            <a:endCxn id="69" idx="1"/>
          </p:cNvCxnSpPr>
          <p:nvPr/>
        </p:nvCxnSpPr>
        <p:spPr>
          <a:xfrm>
            <a:off x="2549776" y="1473997"/>
            <a:ext cx="386416" cy="40740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连接符: 肘形 80">
            <a:extLst>
              <a:ext uri="{FF2B5EF4-FFF2-40B4-BE49-F238E27FC236}">
                <a16:creationId xmlns:a16="http://schemas.microsoft.com/office/drawing/2014/main" id="{95AE0F88-4EEF-4176-BEC4-7CFD1693C522}"/>
              </a:ext>
            </a:extLst>
          </p:cNvPr>
          <p:cNvCxnSpPr>
            <a:stCxn id="65" idx="3"/>
            <a:endCxn id="69" idx="1"/>
          </p:cNvCxnSpPr>
          <p:nvPr/>
        </p:nvCxnSpPr>
        <p:spPr>
          <a:xfrm flipV="1">
            <a:off x="2549335" y="1881401"/>
            <a:ext cx="386857" cy="430808"/>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连接符: 肘形 81">
            <a:extLst>
              <a:ext uri="{FF2B5EF4-FFF2-40B4-BE49-F238E27FC236}">
                <a16:creationId xmlns:a16="http://schemas.microsoft.com/office/drawing/2014/main" id="{7C58492F-CB9C-48B7-96FB-FA3622F752FC}"/>
              </a:ext>
            </a:extLst>
          </p:cNvPr>
          <p:cNvCxnSpPr>
            <a:stCxn id="69" idx="3"/>
            <a:endCxn id="70" idx="1"/>
          </p:cNvCxnSpPr>
          <p:nvPr/>
        </p:nvCxnSpPr>
        <p:spPr>
          <a:xfrm flipV="1">
            <a:off x="4412192" y="1421832"/>
            <a:ext cx="386416" cy="459569"/>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连接符: 肘形 82">
            <a:extLst>
              <a:ext uri="{FF2B5EF4-FFF2-40B4-BE49-F238E27FC236}">
                <a16:creationId xmlns:a16="http://schemas.microsoft.com/office/drawing/2014/main" id="{4DED2855-8842-498E-9369-342D78F08035}"/>
              </a:ext>
            </a:extLst>
          </p:cNvPr>
          <p:cNvCxnSpPr>
            <a:stCxn id="69" idx="3"/>
            <a:endCxn id="71" idx="1"/>
          </p:cNvCxnSpPr>
          <p:nvPr/>
        </p:nvCxnSpPr>
        <p:spPr>
          <a:xfrm>
            <a:off x="4412192" y="1881401"/>
            <a:ext cx="386416" cy="38251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连接符: 肘形 83">
            <a:extLst>
              <a:ext uri="{FF2B5EF4-FFF2-40B4-BE49-F238E27FC236}">
                <a16:creationId xmlns:a16="http://schemas.microsoft.com/office/drawing/2014/main" id="{3EEAC33B-B680-4D08-8345-5FE7AD97D69E}"/>
              </a:ext>
            </a:extLst>
          </p:cNvPr>
          <p:cNvCxnSpPr>
            <a:stCxn id="70" idx="3"/>
            <a:endCxn id="68" idx="1"/>
          </p:cNvCxnSpPr>
          <p:nvPr/>
        </p:nvCxnSpPr>
        <p:spPr>
          <a:xfrm>
            <a:off x="6274608" y="1421832"/>
            <a:ext cx="386415" cy="46191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连接符: 肘形 84">
            <a:extLst>
              <a:ext uri="{FF2B5EF4-FFF2-40B4-BE49-F238E27FC236}">
                <a16:creationId xmlns:a16="http://schemas.microsoft.com/office/drawing/2014/main" id="{027DDB60-9962-4816-A44E-06DAFED5AFD4}"/>
              </a:ext>
            </a:extLst>
          </p:cNvPr>
          <p:cNvCxnSpPr>
            <a:stCxn id="71" idx="3"/>
            <a:endCxn id="68" idx="1"/>
          </p:cNvCxnSpPr>
          <p:nvPr/>
        </p:nvCxnSpPr>
        <p:spPr>
          <a:xfrm flipV="1">
            <a:off x="6274608" y="1883744"/>
            <a:ext cx="386415" cy="380168"/>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6" name="组合 85">
            <a:extLst>
              <a:ext uri="{FF2B5EF4-FFF2-40B4-BE49-F238E27FC236}">
                <a16:creationId xmlns:a16="http://schemas.microsoft.com/office/drawing/2014/main" id="{55964E41-3EB6-40D6-A007-745D7E6A89D2}"/>
              </a:ext>
            </a:extLst>
          </p:cNvPr>
          <p:cNvGrpSpPr/>
          <p:nvPr/>
        </p:nvGrpSpPr>
        <p:grpSpPr>
          <a:xfrm>
            <a:off x="125332" y="2729658"/>
            <a:ext cx="8893644" cy="1877178"/>
            <a:chOff x="115806" y="3194885"/>
            <a:chExt cx="8893644" cy="1877178"/>
          </a:xfrm>
        </p:grpSpPr>
        <p:sp>
          <p:nvSpPr>
            <p:cNvPr id="87" name="矩形: 圆角 76">
              <a:extLst>
                <a:ext uri="{FF2B5EF4-FFF2-40B4-BE49-F238E27FC236}">
                  <a16:creationId xmlns:a16="http://schemas.microsoft.com/office/drawing/2014/main" id="{1D58180A-67ED-4752-A079-B9C3E933DD24}"/>
                </a:ext>
              </a:extLst>
            </p:cNvPr>
            <p:cNvSpPr/>
            <p:nvPr/>
          </p:nvSpPr>
          <p:spPr>
            <a:xfrm>
              <a:off x="129163" y="3194885"/>
              <a:ext cx="2899787" cy="351669"/>
            </a:xfrm>
            <a:prstGeom prst="roundRect">
              <a:avLst/>
            </a:prstGeom>
            <a:solidFill>
              <a:schemeClr val="accent6">
                <a:lumMod val="40000"/>
                <a:lumOff val="60000"/>
              </a:schemeClr>
            </a:solidFill>
            <a:ln w="38100">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依据任务的</a:t>
              </a:r>
              <a:r>
                <a:rPr lang="en-US" altLang="zh-CN"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PHM</a:t>
              </a:r>
              <a:r>
                <a:rPr lang="zh-CN" altLang="en-US"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模型分类</a:t>
              </a:r>
            </a:p>
          </p:txBody>
        </p:sp>
        <p:sp>
          <p:nvSpPr>
            <p:cNvPr id="88" name="矩形: 圆角 77">
              <a:extLst>
                <a:ext uri="{FF2B5EF4-FFF2-40B4-BE49-F238E27FC236}">
                  <a16:creationId xmlns:a16="http://schemas.microsoft.com/office/drawing/2014/main" id="{CBAE9A14-FC09-484B-947D-C7A10CBD9017}"/>
                </a:ext>
              </a:extLst>
            </p:cNvPr>
            <p:cNvSpPr/>
            <p:nvPr/>
          </p:nvSpPr>
          <p:spPr>
            <a:xfrm>
              <a:off x="115806" y="3202756"/>
              <a:ext cx="8893644" cy="1869307"/>
            </a:xfrm>
            <a:prstGeom prst="roundRect">
              <a:avLst>
                <a:gd name="adj" fmla="val 3741"/>
              </a:avLst>
            </a:prstGeom>
            <a:noFill/>
            <a:ln w="28575">
              <a:solidFill>
                <a:schemeClr val="accent6">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89" name="矩形: 圆角 3">
              <a:extLst>
                <a:ext uri="{FF2B5EF4-FFF2-40B4-BE49-F238E27FC236}">
                  <a16:creationId xmlns:a16="http://schemas.microsoft.com/office/drawing/2014/main" id="{43298E37-279A-48BC-A321-85D791A74282}"/>
                </a:ext>
              </a:extLst>
            </p:cNvPr>
            <p:cNvSpPr/>
            <p:nvPr/>
          </p:nvSpPr>
          <p:spPr>
            <a:xfrm>
              <a:off x="6650280" y="3880618"/>
              <a:ext cx="2088232" cy="792087"/>
            </a:xfrm>
            <a:prstGeom prst="roundRect">
              <a:avLst>
                <a:gd name="adj" fmla="val 22545"/>
              </a:avLst>
            </a:prstGeom>
            <a:solidFill>
              <a:schemeClr val="accent1">
                <a:lumMod val="20000"/>
                <a:lumOff val="80000"/>
              </a:schemeClr>
            </a:solidFill>
            <a:ln w="19050">
              <a:solidFill>
                <a:schemeClr val="accent1"/>
              </a:solidFill>
              <a:prstDash val="solid"/>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b="1" dirty="0">
                  <a:solidFill>
                    <a:srgbClr val="132FB9"/>
                  </a:solidFill>
                  <a:latin typeface="微软雅黑" panose="020B0503020204020204" pitchFamily="34" charset="-122"/>
                  <a:ea typeface="微软雅黑" panose="020B0503020204020204" pitchFamily="34" charset="-122"/>
                </a:rPr>
                <a:t>不同任务类型方法的模型功能、参数、适用范围等</a:t>
              </a:r>
            </a:p>
          </p:txBody>
        </p:sp>
        <p:sp>
          <p:nvSpPr>
            <p:cNvPr id="90" name="矩形 111">
              <a:extLst>
                <a:ext uri="{FF2B5EF4-FFF2-40B4-BE49-F238E27FC236}">
                  <a16:creationId xmlns:a16="http://schemas.microsoft.com/office/drawing/2014/main" id="{9F97C98A-3626-4096-8E36-FE903B1A19A7}"/>
                </a:ext>
              </a:extLst>
            </p:cNvPr>
            <p:cNvSpPr/>
            <p:nvPr/>
          </p:nvSpPr>
          <p:spPr>
            <a:xfrm>
              <a:off x="1322268" y="3568458"/>
              <a:ext cx="1206000" cy="684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健康状态</a:t>
              </a:r>
              <a:endParaRPr lang="en-US" altLang="zh-CN" sz="1600" dirty="0">
                <a:solidFill>
                  <a:schemeClr val="tx1"/>
                </a:solidFill>
                <a:latin typeface="微软雅黑" panose="020B0503020204020204" pitchFamily="34" charset="-122"/>
                <a:ea typeface="微软雅黑" panose="020B0503020204020204" pitchFamily="34" charset="-122"/>
              </a:endParaRPr>
            </a:p>
            <a:p>
              <a:pPr algn="ctr"/>
              <a:r>
                <a:rPr lang="zh-CN" altLang="en-US" sz="1600" dirty="0">
                  <a:solidFill>
                    <a:schemeClr val="tx1"/>
                  </a:solidFill>
                  <a:latin typeface="微软雅黑" panose="020B0503020204020204" pitchFamily="34" charset="-122"/>
                  <a:ea typeface="微软雅黑" panose="020B0503020204020204" pitchFamily="34" charset="-122"/>
                </a:rPr>
                <a:t>评估</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91" name="矩形 111">
              <a:extLst>
                <a:ext uri="{FF2B5EF4-FFF2-40B4-BE49-F238E27FC236}">
                  <a16:creationId xmlns:a16="http://schemas.microsoft.com/office/drawing/2014/main" id="{43F618C0-538D-4BEA-8285-56575E861F0E}"/>
                </a:ext>
              </a:extLst>
            </p:cNvPr>
            <p:cNvSpPr/>
            <p:nvPr/>
          </p:nvSpPr>
          <p:spPr>
            <a:xfrm>
              <a:off x="1333112" y="4298777"/>
              <a:ext cx="1206000" cy="684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剩余寿命</a:t>
              </a:r>
              <a:endParaRPr lang="en-US" altLang="zh-CN" sz="1600" dirty="0">
                <a:solidFill>
                  <a:schemeClr val="tx1"/>
                </a:solidFill>
                <a:latin typeface="微软雅黑" panose="020B0503020204020204" pitchFamily="34" charset="-122"/>
                <a:ea typeface="微软雅黑" panose="020B0503020204020204" pitchFamily="34" charset="-122"/>
              </a:endParaRPr>
            </a:p>
            <a:p>
              <a:pPr algn="ctr"/>
              <a:r>
                <a:rPr lang="zh-CN" altLang="en-US" sz="1600" dirty="0">
                  <a:solidFill>
                    <a:schemeClr val="tx1"/>
                  </a:solidFill>
                  <a:latin typeface="微软雅黑" panose="020B0503020204020204" pitchFamily="34" charset="-122"/>
                  <a:ea typeface="微软雅黑" panose="020B0503020204020204" pitchFamily="34" charset="-122"/>
                </a:rPr>
                <a:t>预测</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92" name="矩形: 圆角 3">
              <a:extLst>
                <a:ext uri="{FF2B5EF4-FFF2-40B4-BE49-F238E27FC236}">
                  <a16:creationId xmlns:a16="http://schemas.microsoft.com/office/drawing/2014/main" id="{B2A45B37-54B8-4E89-9FC9-F117F5EFBC95}"/>
                </a:ext>
              </a:extLst>
            </p:cNvPr>
            <p:cNvSpPr/>
            <p:nvPr/>
          </p:nvSpPr>
          <p:spPr>
            <a:xfrm>
              <a:off x="2926666" y="3719712"/>
              <a:ext cx="1476000" cy="374400"/>
            </a:xfrm>
            <a:prstGeom prst="roundRect">
              <a:avLst>
                <a:gd name="adj" fmla="val 22545"/>
              </a:avLst>
            </a:prstGeom>
            <a:solidFill>
              <a:srgbClr val="E2F0D9"/>
            </a:solidFill>
            <a:ln w="19050">
              <a:solidFill>
                <a:schemeClr val="accent6">
                  <a:lumMod val="50000"/>
                </a:schemeClr>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分类任务</a:t>
              </a:r>
            </a:p>
          </p:txBody>
        </p:sp>
        <p:sp>
          <p:nvSpPr>
            <p:cNvPr id="93" name="矩形: 圆角 3">
              <a:extLst>
                <a:ext uri="{FF2B5EF4-FFF2-40B4-BE49-F238E27FC236}">
                  <a16:creationId xmlns:a16="http://schemas.microsoft.com/office/drawing/2014/main" id="{4A170E56-E3A9-41C3-9773-A4E02FB54B0D}"/>
                </a:ext>
              </a:extLst>
            </p:cNvPr>
            <p:cNvSpPr/>
            <p:nvPr/>
          </p:nvSpPr>
          <p:spPr>
            <a:xfrm>
              <a:off x="4927471" y="4089462"/>
              <a:ext cx="1199221" cy="374400"/>
            </a:xfrm>
            <a:prstGeom prst="roundRect">
              <a:avLst>
                <a:gd name="adj" fmla="val 22545"/>
              </a:avLst>
            </a:prstGeom>
            <a:solidFill>
              <a:srgbClr val="E2F0D9"/>
            </a:solidFill>
            <a:ln w="19050">
              <a:solidFill>
                <a:schemeClr val="accent6">
                  <a:lumMod val="50000"/>
                </a:schemeClr>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任务特点</a:t>
              </a:r>
            </a:p>
          </p:txBody>
        </p:sp>
        <p:sp>
          <p:nvSpPr>
            <p:cNvPr id="94" name="矩形: 圆角 3">
              <a:extLst>
                <a:ext uri="{FF2B5EF4-FFF2-40B4-BE49-F238E27FC236}">
                  <a16:creationId xmlns:a16="http://schemas.microsoft.com/office/drawing/2014/main" id="{D4889528-02A4-43E7-A8CD-59D7CC10F206}"/>
                </a:ext>
              </a:extLst>
            </p:cNvPr>
            <p:cNvSpPr/>
            <p:nvPr/>
          </p:nvSpPr>
          <p:spPr>
            <a:xfrm>
              <a:off x="2926666" y="4454226"/>
              <a:ext cx="1476000" cy="374400"/>
            </a:xfrm>
            <a:prstGeom prst="roundRect">
              <a:avLst>
                <a:gd name="adj" fmla="val 22545"/>
              </a:avLst>
            </a:prstGeom>
            <a:solidFill>
              <a:srgbClr val="E2F0D9"/>
            </a:solidFill>
            <a:ln w="19050">
              <a:solidFill>
                <a:schemeClr val="accent6">
                  <a:lumMod val="50000"/>
                </a:schemeClr>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回归任务</a:t>
              </a:r>
            </a:p>
          </p:txBody>
        </p:sp>
        <p:cxnSp>
          <p:nvCxnSpPr>
            <p:cNvPr id="95" name="连接符: 肘形 94">
              <a:extLst>
                <a:ext uri="{FF2B5EF4-FFF2-40B4-BE49-F238E27FC236}">
                  <a16:creationId xmlns:a16="http://schemas.microsoft.com/office/drawing/2014/main" id="{5999DBA4-D760-447E-843D-1131EE34AFA3}"/>
                </a:ext>
              </a:extLst>
            </p:cNvPr>
            <p:cNvCxnSpPr>
              <a:cxnSpLocks/>
              <a:stCxn id="92" idx="3"/>
              <a:endCxn id="93" idx="1"/>
            </p:cNvCxnSpPr>
            <p:nvPr/>
          </p:nvCxnSpPr>
          <p:spPr>
            <a:xfrm>
              <a:off x="4402666" y="3906912"/>
              <a:ext cx="524805" cy="369750"/>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连接符: 肘形 95">
              <a:extLst>
                <a:ext uri="{FF2B5EF4-FFF2-40B4-BE49-F238E27FC236}">
                  <a16:creationId xmlns:a16="http://schemas.microsoft.com/office/drawing/2014/main" id="{18723F89-002B-48B6-B900-18BB547B6F92}"/>
                </a:ext>
              </a:extLst>
            </p:cNvPr>
            <p:cNvCxnSpPr>
              <a:cxnSpLocks/>
              <a:stCxn id="94" idx="3"/>
              <a:endCxn id="93" idx="1"/>
            </p:cNvCxnSpPr>
            <p:nvPr/>
          </p:nvCxnSpPr>
          <p:spPr>
            <a:xfrm flipV="1">
              <a:off x="4402666" y="4276662"/>
              <a:ext cx="524805" cy="36476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C8BB81A2-A811-46A9-A97F-0679108B44A8}"/>
                </a:ext>
              </a:extLst>
            </p:cNvPr>
            <p:cNvCxnSpPr>
              <a:stCxn id="93" idx="3"/>
              <a:endCxn id="89" idx="1"/>
            </p:cNvCxnSpPr>
            <p:nvPr/>
          </p:nvCxnSpPr>
          <p:spPr>
            <a:xfrm>
              <a:off x="6126692" y="4276662"/>
              <a:ext cx="52358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FE8B63BF-A53F-430B-900A-166E8645E3D1}"/>
                </a:ext>
              </a:extLst>
            </p:cNvPr>
            <p:cNvCxnSpPr>
              <a:cxnSpLocks/>
              <a:stCxn id="90" idx="3"/>
              <a:endCxn id="92" idx="1"/>
            </p:cNvCxnSpPr>
            <p:nvPr/>
          </p:nvCxnSpPr>
          <p:spPr>
            <a:xfrm flipV="1">
              <a:off x="2528268" y="3906912"/>
              <a:ext cx="398398" cy="354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E6744E34-FFBE-4E12-AAD3-9952CE241DB4}"/>
                </a:ext>
              </a:extLst>
            </p:cNvPr>
            <p:cNvCxnSpPr>
              <a:cxnSpLocks/>
              <a:stCxn id="91" idx="3"/>
              <a:endCxn id="94" idx="1"/>
            </p:cNvCxnSpPr>
            <p:nvPr/>
          </p:nvCxnSpPr>
          <p:spPr>
            <a:xfrm>
              <a:off x="2539112" y="4640777"/>
              <a:ext cx="387554" cy="6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0" name="图片 99">
              <a:extLst>
                <a:ext uri="{FF2B5EF4-FFF2-40B4-BE49-F238E27FC236}">
                  <a16:creationId xmlns:a16="http://schemas.microsoft.com/office/drawing/2014/main" id="{B63AE55E-718C-4166-8A68-F9AB8C1ECA77}"/>
                </a:ext>
              </a:extLst>
            </p:cNvPr>
            <p:cNvPicPr>
              <a:picLocks noChangeAspect="1"/>
            </p:cNvPicPr>
            <p:nvPr/>
          </p:nvPicPr>
          <p:blipFill>
            <a:blip r:embed="rId11"/>
            <a:stretch>
              <a:fillRect/>
            </a:stretch>
          </p:blipFill>
          <p:spPr>
            <a:xfrm>
              <a:off x="366454" y="4460061"/>
              <a:ext cx="662059" cy="470798"/>
            </a:xfrm>
            <a:prstGeom prst="rect">
              <a:avLst/>
            </a:prstGeom>
          </p:spPr>
        </p:pic>
        <p:pic>
          <p:nvPicPr>
            <p:cNvPr id="101" name="图片 100">
              <a:extLst>
                <a:ext uri="{FF2B5EF4-FFF2-40B4-BE49-F238E27FC236}">
                  <a16:creationId xmlns:a16="http://schemas.microsoft.com/office/drawing/2014/main" id="{D975998A-18F3-441E-9399-60F9EE487273}"/>
                </a:ext>
              </a:extLst>
            </p:cNvPr>
            <p:cNvPicPr>
              <a:picLocks noChangeAspect="1"/>
            </p:cNvPicPr>
            <p:nvPr/>
          </p:nvPicPr>
          <p:blipFill>
            <a:blip r:embed="rId12"/>
            <a:stretch>
              <a:fillRect/>
            </a:stretch>
          </p:blipFill>
          <p:spPr>
            <a:xfrm>
              <a:off x="366454" y="3714051"/>
              <a:ext cx="660464" cy="459573"/>
            </a:xfrm>
            <a:prstGeom prst="rect">
              <a:avLst/>
            </a:prstGeom>
          </p:spPr>
        </p:pic>
      </p:grpSp>
      <p:sp>
        <p:nvSpPr>
          <p:cNvPr id="116" name="箭头: 右 115">
            <a:extLst>
              <a:ext uri="{FF2B5EF4-FFF2-40B4-BE49-F238E27FC236}">
                <a16:creationId xmlns:a16="http://schemas.microsoft.com/office/drawing/2014/main" id="{E0729F93-9AA0-4BDE-97D2-803EE28994E3}"/>
              </a:ext>
            </a:extLst>
          </p:cNvPr>
          <p:cNvSpPr/>
          <p:nvPr/>
        </p:nvSpPr>
        <p:spPr>
          <a:xfrm rot="5400000">
            <a:off x="4477342" y="2497791"/>
            <a:ext cx="256113" cy="503069"/>
          </a:xfrm>
          <a:prstGeom prst="rightArrow">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17" name="箭头: 右 116">
            <a:extLst>
              <a:ext uri="{FF2B5EF4-FFF2-40B4-BE49-F238E27FC236}">
                <a16:creationId xmlns:a16="http://schemas.microsoft.com/office/drawing/2014/main" id="{9CDAC53C-0A0C-41B6-ABC6-5ACD8670F442}"/>
              </a:ext>
            </a:extLst>
          </p:cNvPr>
          <p:cNvSpPr/>
          <p:nvPr/>
        </p:nvSpPr>
        <p:spPr>
          <a:xfrm rot="5400000">
            <a:off x="4477341" y="4421644"/>
            <a:ext cx="256113" cy="503069"/>
          </a:xfrm>
          <a:prstGeom prst="rightArrow">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2335104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4"/>
          <p:cNvSpPr/>
          <p:nvPr/>
        </p:nvSpPr>
        <p:spPr>
          <a:xfrm>
            <a:off x="0" y="2229058"/>
            <a:ext cx="9144000" cy="1646255"/>
          </a:xfrm>
          <a:prstGeom prst="rect">
            <a:avLst/>
          </a:prstGeom>
          <a:solidFill>
            <a:srgbClr val="252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Palatino Linotype" panose="02040502050505030304" pitchFamily="18" charset="0"/>
              <a:ea typeface="Microsoft YaHei UI" panose="020B0503020204020204" pitchFamily="34" charset="-122"/>
              <a:cs typeface="Arial" panose="020B0604020202020204" pitchFamily="34" charset="0"/>
            </a:endParaRPr>
          </a:p>
        </p:txBody>
      </p:sp>
      <p:sp>
        <p:nvSpPr>
          <p:cNvPr id="5" name="矩形 4"/>
          <p:cNvSpPr/>
          <p:nvPr/>
        </p:nvSpPr>
        <p:spPr>
          <a:xfrm>
            <a:off x="3108307" y="2590520"/>
            <a:ext cx="2954655" cy="923330"/>
          </a:xfrm>
          <a:prstGeom prst="rect">
            <a:avLst/>
          </a:prstGeom>
          <a:noFill/>
        </p:spPr>
        <p:txBody>
          <a:bodyPr wrap="none" lIns="91440" tIns="45720" rIns="91440" bIns="45720">
            <a:spAutoFit/>
          </a:bodyPr>
          <a:lstStyle/>
          <a:p>
            <a:pPr algn="ctr"/>
            <a:r>
              <a:rPr lang="zh-CN" altLang="en-US" sz="5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研究内容</a:t>
            </a:r>
          </a:p>
        </p:txBody>
      </p:sp>
    </p:spTree>
    <p:extLst>
      <p:ext uri="{BB962C8B-B14F-4D97-AF65-F5344CB8AC3E}">
        <p14:creationId xmlns:p14="http://schemas.microsoft.com/office/powerpoint/2010/main" val="2270982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6B9FFE9-62BB-409C-B9DA-87AB683D52D1}"/>
              </a:ext>
            </a:extLst>
          </p:cNvPr>
          <p:cNvSpPr/>
          <p:nvPr/>
        </p:nvSpPr>
        <p:spPr>
          <a:xfrm>
            <a:off x="0" y="2524746"/>
            <a:ext cx="9144000" cy="1446550"/>
          </a:xfrm>
          <a:prstGeom prst="rect">
            <a:avLst/>
          </a:prstGeom>
          <a:noFill/>
        </p:spPr>
        <p:txBody>
          <a:bodyPr wrap="square" lIns="91440" tIns="45720" rIns="91440" bIns="45720">
            <a:spAutoFit/>
          </a:bodyPr>
          <a:lstStyle/>
          <a:p>
            <a:pPr algn="ctr"/>
            <a:r>
              <a:rPr lang="zh-CN" altLang="en-US" sz="4800" b="1" dirty="0">
                <a:ln w="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sym typeface="Times New Roman" panose="02020603050405020304" pitchFamily="18" charset="0"/>
              </a:rPr>
              <a:t>内容一  </a:t>
            </a:r>
            <a:endParaRPr lang="en-US" altLang="zh-CN" sz="4800" b="1" dirty="0">
              <a:ln w="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sym typeface="Times New Roman" panose="02020603050405020304" pitchFamily="18" charset="0"/>
            </a:endParaRPr>
          </a:p>
          <a:p>
            <a:pPr algn="ctr"/>
            <a:r>
              <a:rPr lang="en-US" altLang="zh-CN" sz="4000" b="1" dirty="0">
                <a:ln w="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sym typeface="Times New Roman" panose="02020603050405020304" pitchFamily="18" charset="0"/>
              </a:rPr>
              <a:t>PHM</a:t>
            </a:r>
            <a:r>
              <a:rPr lang="zh-CN" altLang="en-US" sz="4000" b="1" dirty="0">
                <a:ln w="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sym typeface="Times New Roman" panose="02020603050405020304" pitchFamily="18" charset="0"/>
              </a:rPr>
              <a:t>模型定义规范</a:t>
            </a:r>
          </a:p>
        </p:txBody>
      </p:sp>
    </p:spTree>
    <p:extLst>
      <p:ext uri="{BB962C8B-B14F-4D97-AF65-F5344CB8AC3E}">
        <p14:creationId xmlns:p14="http://schemas.microsoft.com/office/powerpoint/2010/main" val="2168802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标题 5">
            <a:extLst>
              <a:ext uri="{FF2B5EF4-FFF2-40B4-BE49-F238E27FC236}">
                <a16:creationId xmlns:a16="http://schemas.microsoft.com/office/drawing/2014/main" id="{24983295-FC0C-407C-A104-E1B8AC635834}"/>
              </a:ext>
            </a:extLst>
          </p:cNvPr>
          <p:cNvSpPr>
            <a:spLocks noGrp="1"/>
          </p:cNvSpPr>
          <p:nvPr>
            <p:ph type="title"/>
          </p:nvPr>
        </p:nvSpPr>
        <p:spPr>
          <a:xfrm>
            <a:off x="232438" y="51908"/>
            <a:ext cx="8112026" cy="548640"/>
          </a:xfrm>
        </p:spPr>
        <p:txBody>
          <a:bodyPr/>
          <a:lstStyle/>
          <a:p>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、模型驱动的</a:t>
            </a:r>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PHM</a:t>
            </a: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模型</a:t>
            </a:r>
          </a:p>
        </p:txBody>
      </p:sp>
      <p:sp>
        <p:nvSpPr>
          <p:cNvPr id="55" name="文本框 54">
            <a:extLst>
              <a:ext uri="{FF2B5EF4-FFF2-40B4-BE49-F238E27FC236}">
                <a16:creationId xmlns:a16="http://schemas.microsoft.com/office/drawing/2014/main" id="{F5873176-6BCA-47DE-B340-6C0E5750703A}"/>
              </a:ext>
            </a:extLst>
          </p:cNvPr>
          <p:cNvSpPr txBox="1"/>
          <p:nvPr/>
        </p:nvSpPr>
        <p:spPr>
          <a:xfrm>
            <a:off x="2010913" y="4857810"/>
            <a:ext cx="1656000" cy="369332"/>
          </a:xfrm>
          <a:prstGeom prst="rect">
            <a:avLst/>
          </a:prstGeom>
          <a:solidFill>
            <a:schemeClr val="accent1">
              <a:lumMod val="20000"/>
              <a:lumOff val="80000"/>
            </a:schemeClr>
          </a:solidFill>
        </p:spPr>
        <p:txBody>
          <a:bodyPr wrap="square">
            <a:spAutoFit/>
          </a:bodyPr>
          <a:lstStyle>
            <a:defPPr>
              <a:defRPr lang="zh-CN"/>
            </a:defPPr>
            <a:lvl1pPr algn="ctr">
              <a:defRPr>
                <a:effectLst/>
                <a:latin typeface="+mj-ea"/>
                <a:ea typeface="+mj-ea"/>
                <a:cs typeface="Times New Roman" panose="02020603050405020304" pitchFamily="18" charset="0"/>
              </a:defRPr>
            </a:lvl1pPr>
          </a:lstStyle>
          <a:p>
            <a:r>
              <a:rPr lang="zh-CN" altLang="zh-CN" b="1" dirty="0">
                <a:solidFill>
                  <a:srgbClr val="0000FF"/>
                </a:solidFill>
                <a:latin typeface="Times New Roman" panose="02020603050405020304" pitchFamily="18" charset="0"/>
                <a:ea typeface="微软雅黑" panose="020B0503020204020204" pitchFamily="34" charset="-122"/>
                <a:sym typeface="Times New Roman" panose="02020603050405020304" pitchFamily="18" charset="0"/>
              </a:rPr>
              <a:t>故障预测</a:t>
            </a:r>
            <a:endParaRPr lang="zh-CN" altLang="en-US" b="1" dirty="0">
              <a:solidFill>
                <a:srgbClr val="0000FF"/>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7" name="文本框 56">
            <a:extLst>
              <a:ext uri="{FF2B5EF4-FFF2-40B4-BE49-F238E27FC236}">
                <a16:creationId xmlns:a16="http://schemas.microsoft.com/office/drawing/2014/main" id="{0B97A909-D134-46C5-A369-1B99006F794B}"/>
              </a:ext>
            </a:extLst>
          </p:cNvPr>
          <p:cNvSpPr txBox="1"/>
          <p:nvPr/>
        </p:nvSpPr>
        <p:spPr>
          <a:xfrm>
            <a:off x="2010913" y="3961532"/>
            <a:ext cx="1656000" cy="369332"/>
          </a:xfrm>
          <a:prstGeom prst="rect">
            <a:avLst/>
          </a:prstGeom>
          <a:solidFill>
            <a:schemeClr val="accent1">
              <a:lumMod val="20000"/>
              <a:lumOff val="80000"/>
            </a:schemeClr>
          </a:solidFill>
        </p:spPr>
        <p:txBody>
          <a:bodyPr wrap="square">
            <a:spAutoFit/>
          </a:bodyPr>
          <a:lstStyle>
            <a:defPPr>
              <a:defRPr lang="zh-CN"/>
            </a:defPPr>
            <a:lvl1pPr algn="ctr">
              <a:defRPr>
                <a:effectLst/>
                <a:latin typeface="+mj-ea"/>
                <a:ea typeface="+mj-ea"/>
                <a:cs typeface="Times New Roman" panose="02020603050405020304" pitchFamily="18" charset="0"/>
              </a:defRPr>
            </a:lvl1pPr>
          </a:lstStyle>
          <a:p>
            <a:r>
              <a:rPr lang="zh-CN" altLang="zh-CN" b="1" dirty="0">
                <a:solidFill>
                  <a:srgbClr val="0000FF"/>
                </a:solidFill>
                <a:latin typeface="Times New Roman" panose="02020603050405020304" pitchFamily="18" charset="0"/>
                <a:ea typeface="微软雅黑" panose="020B0503020204020204" pitchFamily="34" charset="-122"/>
                <a:sym typeface="Times New Roman" panose="02020603050405020304" pitchFamily="18" charset="0"/>
              </a:rPr>
              <a:t>故障诊断</a:t>
            </a:r>
            <a:endParaRPr lang="en-US" altLang="zh-CN" b="1" dirty="0">
              <a:solidFill>
                <a:srgbClr val="0000FF"/>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9" name="文本框 58">
            <a:extLst>
              <a:ext uri="{FF2B5EF4-FFF2-40B4-BE49-F238E27FC236}">
                <a16:creationId xmlns:a16="http://schemas.microsoft.com/office/drawing/2014/main" id="{CFFD453B-3B76-4FE0-86EE-40A65D398F00}"/>
              </a:ext>
            </a:extLst>
          </p:cNvPr>
          <p:cNvSpPr txBox="1"/>
          <p:nvPr/>
        </p:nvSpPr>
        <p:spPr>
          <a:xfrm>
            <a:off x="2010913" y="5754088"/>
            <a:ext cx="1656000" cy="369332"/>
          </a:xfrm>
          <a:prstGeom prst="rect">
            <a:avLst/>
          </a:prstGeom>
          <a:solidFill>
            <a:schemeClr val="accent1">
              <a:lumMod val="20000"/>
              <a:lumOff val="80000"/>
            </a:schemeClr>
          </a:solidFill>
        </p:spPr>
        <p:txBody>
          <a:bodyPr wrap="square">
            <a:spAutoFit/>
          </a:bodyPr>
          <a:lstStyle>
            <a:defPPr>
              <a:defRPr lang="zh-CN"/>
            </a:defPPr>
            <a:lvl1pPr algn="ctr">
              <a:defRPr>
                <a:effectLst/>
                <a:latin typeface="+mj-ea"/>
                <a:ea typeface="+mj-ea"/>
                <a:cs typeface="Times New Roman" panose="02020603050405020304" pitchFamily="18" charset="0"/>
              </a:defRPr>
            </a:lvl1pPr>
          </a:lstStyle>
          <a:p>
            <a:r>
              <a:rPr lang="zh-CN" altLang="zh-CN" b="1" dirty="0">
                <a:solidFill>
                  <a:srgbClr val="0000FF"/>
                </a:solidFill>
                <a:latin typeface="Times New Roman" panose="02020603050405020304" pitchFamily="18" charset="0"/>
                <a:ea typeface="微软雅黑" panose="020B0503020204020204" pitchFamily="34" charset="-122"/>
                <a:sym typeface="Times New Roman" panose="02020603050405020304" pitchFamily="18" charset="0"/>
              </a:rPr>
              <a:t>健康状态评估</a:t>
            </a:r>
            <a:endParaRPr lang="zh-CN" altLang="en-US" b="1" dirty="0">
              <a:solidFill>
                <a:srgbClr val="0000FF"/>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3" name="文本框 62">
            <a:extLst>
              <a:ext uri="{FF2B5EF4-FFF2-40B4-BE49-F238E27FC236}">
                <a16:creationId xmlns:a16="http://schemas.microsoft.com/office/drawing/2014/main" id="{2C5F61FE-5D84-489C-BA06-F9AAA162F702}"/>
              </a:ext>
            </a:extLst>
          </p:cNvPr>
          <p:cNvSpPr txBox="1"/>
          <p:nvPr/>
        </p:nvSpPr>
        <p:spPr>
          <a:xfrm>
            <a:off x="4166083" y="3722387"/>
            <a:ext cx="1800000" cy="369332"/>
          </a:xfrm>
          <a:prstGeom prst="rect">
            <a:avLst/>
          </a:prstGeom>
          <a:solidFill>
            <a:schemeClr val="accent3">
              <a:lumMod val="40000"/>
              <a:lumOff val="60000"/>
            </a:schemeClr>
          </a:solidFill>
        </p:spPr>
        <p:txBody>
          <a:bodyPr wrap="square">
            <a:spAutoFit/>
          </a:bodyPr>
          <a:lstStyle/>
          <a:p>
            <a:r>
              <a:rPr lang="zh-CN" altLang="zh-CN" sz="1800" dirty="0">
                <a:effectLst/>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未知输入观测器</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5" name="文本框 64">
            <a:extLst>
              <a:ext uri="{FF2B5EF4-FFF2-40B4-BE49-F238E27FC236}">
                <a16:creationId xmlns:a16="http://schemas.microsoft.com/office/drawing/2014/main" id="{F2E5D6A8-F668-4B7B-AB3C-D9BC4E48A64B}"/>
              </a:ext>
            </a:extLst>
          </p:cNvPr>
          <p:cNvSpPr txBox="1"/>
          <p:nvPr/>
        </p:nvSpPr>
        <p:spPr>
          <a:xfrm>
            <a:off x="4166083" y="4169460"/>
            <a:ext cx="1800000" cy="369332"/>
          </a:xfrm>
          <a:prstGeom prst="rect">
            <a:avLst/>
          </a:prstGeom>
          <a:solidFill>
            <a:schemeClr val="accent3">
              <a:lumMod val="40000"/>
              <a:lumOff val="60000"/>
            </a:schemeClr>
          </a:solidFill>
        </p:spPr>
        <p:txBody>
          <a:bodyPr wrap="square">
            <a:spAutoFit/>
          </a:bodyPr>
          <a:lstStyle/>
          <a:p>
            <a:r>
              <a:rPr lang="zh-CN" altLang="zh-CN" sz="1800" dirty="0">
                <a:effectLst/>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粒子滤波</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7" name="文本框 66">
            <a:extLst>
              <a:ext uri="{FF2B5EF4-FFF2-40B4-BE49-F238E27FC236}">
                <a16:creationId xmlns:a16="http://schemas.microsoft.com/office/drawing/2014/main" id="{C1BF19ED-0943-4DAA-BEE1-FFABD00173B4}"/>
              </a:ext>
            </a:extLst>
          </p:cNvPr>
          <p:cNvSpPr txBox="1"/>
          <p:nvPr/>
        </p:nvSpPr>
        <p:spPr>
          <a:xfrm>
            <a:off x="4166083" y="5063606"/>
            <a:ext cx="1800000" cy="369332"/>
          </a:xfrm>
          <a:prstGeom prst="rect">
            <a:avLst/>
          </a:prstGeom>
          <a:solidFill>
            <a:schemeClr val="accent3">
              <a:lumMod val="40000"/>
              <a:lumOff val="60000"/>
            </a:schemeClr>
          </a:solidFill>
        </p:spPr>
        <p:txBody>
          <a:bodyPr wrap="square">
            <a:spAutoFit/>
          </a:bodyPr>
          <a:lstStyle/>
          <a:p>
            <a:r>
              <a:rPr lang="zh-CN" altLang="zh-CN" sz="1800" dirty="0">
                <a:effectLst/>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卡尔曼滤波</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8" name="文本框 67">
            <a:extLst>
              <a:ext uri="{FF2B5EF4-FFF2-40B4-BE49-F238E27FC236}">
                <a16:creationId xmlns:a16="http://schemas.microsoft.com/office/drawing/2014/main" id="{BC4F89C5-F68A-41C9-9B82-0D9849C77678}"/>
              </a:ext>
            </a:extLst>
          </p:cNvPr>
          <p:cNvSpPr txBox="1"/>
          <p:nvPr/>
        </p:nvSpPr>
        <p:spPr>
          <a:xfrm>
            <a:off x="4166083" y="4616533"/>
            <a:ext cx="1800000" cy="369332"/>
          </a:xfrm>
          <a:prstGeom prst="rect">
            <a:avLst/>
          </a:prstGeom>
          <a:solidFill>
            <a:schemeClr val="accent3">
              <a:lumMod val="40000"/>
              <a:lumOff val="60000"/>
            </a:schemeClr>
          </a:solidFill>
        </p:spPr>
        <p:txBody>
          <a:bodyPr wrap="square">
            <a:spAutoFit/>
          </a:bodyPr>
          <a:lstStyle/>
          <a:p>
            <a:r>
              <a:rPr lang="zh-CN" altLang="zh-CN" sz="1800" dirty="0">
                <a:effectLst/>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粒子滤波</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0" name="文本框 69">
            <a:extLst>
              <a:ext uri="{FF2B5EF4-FFF2-40B4-BE49-F238E27FC236}">
                <a16:creationId xmlns:a16="http://schemas.microsoft.com/office/drawing/2014/main" id="{85E97EEF-AFFA-4BD6-90CA-36A2F3A71A30}"/>
              </a:ext>
            </a:extLst>
          </p:cNvPr>
          <p:cNvSpPr txBox="1"/>
          <p:nvPr/>
        </p:nvSpPr>
        <p:spPr>
          <a:xfrm>
            <a:off x="4166083" y="5510679"/>
            <a:ext cx="1800000" cy="369332"/>
          </a:xfrm>
          <a:prstGeom prst="rect">
            <a:avLst/>
          </a:prstGeom>
          <a:solidFill>
            <a:schemeClr val="accent3">
              <a:lumMod val="40000"/>
              <a:lumOff val="60000"/>
            </a:schemeClr>
          </a:solidFill>
        </p:spPr>
        <p:txBody>
          <a:bodyPr wrap="square">
            <a:spAutoFit/>
          </a:bodyPr>
          <a:lstStyle/>
          <a:p>
            <a:r>
              <a:rPr lang="zh-CN" altLang="zh-CN" sz="1800" dirty="0">
                <a:effectLst/>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卡尔曼滤波</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2" name="文本框 71">
            <a:extLst>
              <a:ext uri="{FF2B5EF4-FFF2-40B4-BE49-F238E27FC236}">
                <a16:creationId xmlns:a16="http://schemas.microsoft.com/office/drawing/2014/main" id="{84A39B06-DED2-4CAE-B391-01F422669306}"/>
              </a:ext>
            </a:extLst>
          </p:cNvPr>
          <p:cNvSpPr txBox="1"/>
          <p:nvPr/>
        </p:nvSpPr>
        <p:spPr>
          <a:xfrm>
            <a:off x="4166083" y="5957754"/>
            <a:ext cx="1800000" cy="369332"/>
          </a:xfrm>
          <a:prstGeom prst="rect">
            <a:avLst/>
          </a:prstGeom>
          <a:solidFill>
            <a:schemeClr val="accent3">
              <a:lumMod val="40000"/>
              <a:lumOff val="60000"/>
            </a:schemeClr>
          </a:solidFill>
        </p:spPr>
        <p:txBody>
          <a:bodyPr wrap="square">
            <a:spAutoFit/>
          </a:bodyPr>
          <a:lstStyle/>
          <a:p>
            <a:r>
              <a:rPr lang="zh-CN" altLang="zh-CN" sz="1800" dirty="0">
                <a:effectLst/>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扩展卡尔曼滤波</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8" name="文本框 77">
            <a:extLst>
              <a:ext uri="{FF2B5EF4-FFF2-40B4-BE49-F238E27FC236}">
                <a16:creationId xmlns:a16="http://schemas.microsoft.com/office/drawing/2014/main" id="{AA95CC6C-1A4C-4A7D-A08C-EB5F8ABC99A7}"/>
              </a:ext>
            </a:extLst>
          </p:cNvPr>
          <p:cNvSpPr txBox="1"/>
          <p:nvPr/>
        </p:nvSpPr>
        <p:spPr>
          <a:xfrm>
            <a:off x="6662638" y="3722387"/>
            <a:ext cx="2052569" cy="2577950"/>
          </a:xfrm>
          <a:prstGeom prst="rect">
            <a:avLst/>
          </a:prstGeom>
          <a:solidFill>
            <a:schemeClr val="accent4">
              <a:lumMod val="20000"/>
              <a:lumOff val="80000"/>
            </a:schemeClr>
          </a:solidFill>
        </p:spPr>
        <p:txBody>
          <a:bodyPr wrap="square">
            <a:spAutoFit/>
          </a:bodyPr>
          <a:lstStyle/>
          <a:p>
            <a:pPr marL="285750" indent="-324000">
              <a:lnSpc>
                <a:spcPct val="130000"/>
              </a:lnSpc>
              <a:buFont typeface="Wingdings" panose="05000000000000000000" pitchFamily="2" charset="2"/>
              <a:buChar char="ü"/>
            </a:pPr>
            <a:r>
              <a:rPr lang="en-US" altLang="zh-CN" sz="1800" b="1" dirty="0" err="1">
                <a:effectLst/>
                <a:latin typeface="Times New Roman" panose="02020603050405020304" pitchFamily="18" charset="0"/>
                <a:ea typeface="微软雅黑" panose="020B0503020204020204" pitchFamily="34" charset="-122"/>
                <a:sym typeface="Times New Roman" panose="02020603050405020304" pitchFamily="18" charset="0"/>
              </a:rPr>
              <a:t>原理</a:t>
            </a:r>
            <a:endParaRPr lang="en-US" altLang="zh-CN" sz="1800" b="1" dirty="0">
              <a:effectLst/>
              <a:latin typeface="Times New Roman" panose="02020603050405020304" pitchFamily="18" charset="0"/>
              <a:ea typeface="微软雅黑" panose="020B0503020204020204" pitchFamily="34" charset="-122"/>
              <a:sym typeface="Times New Roman" panose="02020603050405020304" pitchFamily="18" charset="0"/>
            </a:endParaRPr>
          </a:p>
          <a:p>
            <a:pPr marL="285750" indent="-324000">
              <a:lnSpc>
                <a:spcPct val="130000"/>
              </a:lnSpc>
              <a:buFont typeface="Wingdings" panose="05000000000000000000" pitchFamily="2" charset="2"/>
              <a:buChar char="ü"/>
            </a:pPr>
            <a:r>
              <a:rPr lang="en-US" altLang="zh-CN" sz="1800" b="1" dirty="0" err="1">
                <a:effectLst/>
                <a:latin typeface="Times New Roman" panose="02020603050405020304" pitchFamily="18" charset="0"/>
                <a:ea typeface="微软雅黑" panose="020B0503020204020204" pitchFamily="34" charset="-122"/>
                <a:sym typeface="Times New Roman" panose="02020603050405020304" pitchFamily="18" charset="0"/>
              </a:rPr>
              <a:t>模型特点</a:t>
            </a:r>
            <a:endParaRPr lang="en-US" altLang="zh-CN" sz="1800" b="1" dirty="0">
              <a:effectLst/>
              <a:latin typeface="Times New Roman" panose="02020603050405020304" pitchFamily="18" charset="0"/>
              <a:ea typeface="微软雅黑" panose="020B0503020204020204" pitchFamily="34" charset="-122"/>
              <a:sym typeface="Times New Roman" panose="02020603050405020304" pitchFamily="18" charset="0"/>
            </a:endParaRPr>
          </a:p>
          <a:p>
            <a:pPr marL="285750" indent="-324000">
              <a:lnSpc>
                <a:spcPct val="130000"/>
              </a:lnSpc>
              <a:buFont typeface="Wingdings" panose="05000000000000000000" pitchFamily="2" charset="2"/>
              <a:buChar char="ü"/>
            </a:pPr>
            <a:r>
              <a:rPr lang="en-US" altLang="zh-CN" sz="1800" b="1" dirty="0" err="1">
                <a:effectLst/>
                <a:latin typeface="Times New Roman" panose="02020603050405020304" pitchFamily="18" charset="0"/>
                <a:ea typeface="微软雅黑" panose="020B0503020204020204" pitchFamily="34" charset="-122"/>
                <a:sym typeface="Times New Roman" panose="02020603050405020304" pitchFamily="18" charset="0"/>
              </a:rPr>
              <a:t>需求数据特点</a:t>
            </a:r>
            <a:endParaRPr lang="en-US" altLang="zh-CN" sz="1800" b="1" dirty="0">
              <a:effectLst/>
              <a:latin typeface="Times New Roman" panose="02020603050405020304" pitchFamily="18" charset="0"/>
              <a:ea typeface="微软雅黑" panose="020B0503020204020204" pitchFamily="34" charset="-122"/>
              <a:sym typeface="Times New Roman" panose="02020603050405020304" pitchFamily="18" charset="0"/>
            </a:endParaRPr>
          </a:p>
          <a:p>
            <a:pPr marL="285750" indent="-324000">
              <a:lnSpc>
                <a:spcPct val="130000"/>
              </a:lnSpc>
              <a:buFont typeface="Wingdings" panose="05000000000000000000" pitchFamily="2" charset="2"/>
              <a:buChar char="ü"/>
            </a:pPr>
            <a:r>
              <a:rPr lang="en-US" altLang="zh-CN" sz="1800" b="1" dirty="0" err="1">
                <a:effectLst/>
                <a:latin typeface="Times New Roman" panose="02020603050405020304" pitchFamily="18" charset="0"/>
                <a:ea typeface="微软雅黑" panose="020B0503020204020204" pitchFamily="34" charset="-122"/>
                <a:sym typeface="Times New Roman" panose="02020603050405020304" pitchFamily="18" charset="0"/>
              </a:rPr>
              <a:t>适用范围</a:t>
            </a:r>
            <a:endParaRPr lang="en-US" altLang="zh-CN" sz="1800" b="1" dirty="0">
              <a:effectLst/>
              <a:latin typeface="Times New Roman" panose="02020603050405020304" pitchFamily="18" charset="0"/>
              <a:ea typeface="微软雅黑" panose="020B0503020204020204" pitchFamily="34" charset="-122"/>
              <a:sym typeface="Times New Roman" panose="02020603050405020304" pitchFamily="18" charset="0"/>
            </a:endParaRPr>
          </a:p>
          <a:p>
            <a:pPr marL="285750" indent="-324000">
              <a:lnSpc>
                <a:spcPct val="130000"/>
              </a:lnSpc>
              <a:buFont typeface="Wingdings" panose="05000000000000000000" pitchFamily="2" charset="2"/>
              <a:buChar char="ü"/>
            </a:pPr>
            <a:r>
              <a:rPr lang="en-US" altLang="zh-CN" sz="1800" b="1" dirty="0" err="1">
                <a:effectLst/>
                <a:latin typeface="Times New Roman" panose="02020603050405020304" pitchFamily="18" charset="0"/>
                <a:ea typeface="微软雅黑" panose="020B0503020204020204" pitchFamily="34" charset="-122"/>
                <a:sym typeface="Times New Roman" panose="02020603050405020304" pitchFamily="18" charset="0"/>
              </a:rPr>
              <a:t>功能边界</a:t>
            </a:r>
            <a:endParaRPr lang="en-US" altLang="zh-CN" sz="1800" b="1" dirty="0">
              <a:effectLst/>
              <a:latin typeface="Times New Roman" panose="02020603050405020304" pitchFamily="18" charset="0"/>
              <a:ea typeface="微软雅黑" panose="020B0503020204020204" pitchFamily="34" charset="-122"/>
              <a:sym typeface="Times New Roman" panose="02020603050405020304" pitchFamily="18" charset="0"/>
            </a:endParaRPr>
          </a:p>
          <a:p>
            <a:pPr marL="285750" indent="-324000">
              <a:lnSpc>
                <a:spcPct val="130000"/>
              </a:lnSpc>
              <a:buFont typeface="Wingdings" panose="05000000000000000000" pitchFamily="2" charset="2"/>
              <a:buChar char="ü"/>
            </a:pPr>
            <a:r>
              <a:rPr lang="en-US" altLang="zh-CN" sz="1800" b="1" dirty="0" err="1">
                <a:effectLst/>
                <a:latin typeface="Times New Roman" panose="02020603050405020304" pitchFamily="18" charset="0"/>
                <a:ea typeface="微软雅黑" panose="020B0503020204020204" pitchFamily="34" charset="-122"/>
                <a:sym typeface="Times New Roman" panose="02020603050405020304" pitchFamily="18" charset="0"/>
              </a:rPr>
              <a:t>输入输出</a:t>
            </a:r>
            <a:endParaRPr lang="en-US" altLang="zh-CN" sz="1800" b="1" dirty="0">
              <a:effectLst/>
              <a:latin typeface="Times New Roman" panose="02020603050405020304" pitchFamily="18" charset="0"/>
              <a:ea typeface="微软雅黑" panose="020B0503020204020204" pitchFamily="34" charset="-122"/>
              <a:sym typeface="Times New Roman" panose="02020603050405020304" pitchFamily="18" charset="0"/>
            </a:endParaRPr>
          </a:p>
          <a:p>
            <a:pPr marL="285750" indent="-324000">
              <a:lnSpc>
                <a:spcPct val="130000"/>
              </a:lnSpc>
              <a:buFont typeface="Wingdings" panose="05000000000000000000" pitchFamily="2" charset="2"/>
              <a:buChar char="ü"/>
            </a:pPr>
            <a:r>
              <a:rPr lang="zh-CN" altLang="en-US" sz="1800" b="1" dirty="0">
                <a:effectLst/>
                <a:latin typeface="Times New Roman" panose="02020603050405020304" pitchFamily="18" charset="0"/>
                <a:ea typeface="微软雅黑" panose="020B0503020204020204" pitchFamily="34" charset="-122"/>
                <a:sym typeface="Times New Roman" panose="02020603050405020304" pitchFamily="18" charset="0"/>
              </a:rPr>
              <a:t>构建流程</a:t>
            </a:r>
            <a:endParaRPr lang="zh-CN" altLang="en-US"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0" name="文本框 89">
            <a:extLst>
              <a:ext uri="{FF2B5EF4-FFF2-40B4-BE49-F238E27FC236}">
                <a16:creationId xmlns:a16="http://schemas.microsoft.com/office/drawing/2014/main" id="{B0661790-8E40-4EEA-85A4-F3E3E1060256}"/>
              </a:ext>
            </a:extLst>
          </p:cNvPr>
          <p:cNvSpPr txBox="1"/>
          <p:nvPr/>
        </p:nvSpPr>
        <p:spPr>
          <a:xfrm>
            <a:off x="3927070" y="1269464"/>
            <a:ext cx="5004000" cy="369332"/>
          </a:xfrm>
          <a:prstGeom prst="rect">
            <a:avLst/>
          </a:prstGeom>
          <a:solidFill>
            <a:schemeClr val="accent3">
              <a:lumMod val="40000"/>
              <a:lumOff val="60000"/>
            </a:schemeClr>
          </a:solidFill>
        </p:spPr>
        <p:txBody>
          <a:bodyPr wrap="square">
            <a:spAutoFit/>
          </a:bodyPr>
          <a:lstStyle/>
          <a:p>
            <a:r>
              <a:rPr lang="zh-CN" altLang="en-US" sz="1800" dirty="0">
                <a:effectLst/>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研究</a:t>
            </a:r>
            <a:r>
              <a:rPr lang="zh-CN" altLang="zh-CN" sz="1800" dirty="0">
                <a:effectLst/>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风洞设备内部</a:t>
            </a:r>
            <a:r>
              <a:rPr lang="zh-CN" altLang="en-US" sz="1800" dirty="0">
                <a:effectLst/>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故障</a:t>
            </a:r>
            <a:r>
              <a:rPr lang="zh-CN" altLang="zh-CN" sz="1800" dirty="0">
                <a:effectLst/>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机理</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3" name="文本框 82">
            <a:extLst>
              <a:ext uri="{FF2B5EF4-FFF2-40B4-BE49-F238E27FC236}">
                <a16:creationId xmlns:a16="http://schemas.microsoft.com/office/drawing/2014/main" id="{5BB8E660-3A00-460A-AD54-91F81574E58D}"/>
              </a:ext>
            </a:extLst>
          </p:cNvPr>
          <p:cNvSpPr txBox="1"/>
          <p:nvPr/>
        </p:nvSpPr>
        <p:spPr>
          <a:xfrm>
            <a:off x="2014996" y="1864733"/>
            <a:ext cx="1671320" cy="369332"/>
          </a:xfrm>
          <a:prstGeom prst="rect">
            <a:avLst/>
          </a:prstGeom>
          <a:solidFill>
            <a:schemeClr val="accent1">
              <a:lumMod val="20000"/>
              <a:lumOff val="80000"/>
            </a:schemeClr>
          </a:solidFill>
        </p:spPr>
        <p:txBody>
          <a:bodyPr wrap="square">
            <a:spAutoFit/>
          </a:bodyPr>
          <a:lstStyle/>
          <a:p>
            <a:pPr algn="ctr"/>
            <a:r>
              <a:rPr lang="zh-CN" altLang="zh-CN" sz="1800" dirty="0">
                <a:effectLst/>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滤波器</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85" name="文本框 84">
            <a:extLst>
              <a:ext uri="{FF2B5EF4-FFF2-40B4-BE49-F238E27FC236}">
                <a16:creationId xmlns:a16="http://schemas.microsoft.com/office/drawing/2014/main" id="{BC63BC25-7F6E-4F5F-9459-F84BCF7785EE}"/>
              </a:ext>
            </a:extLst>
          </p:cNvPr>
          <p:cNvSpPr txBox="1"/>
          <p:nvPr/>
        </p:nvSpPr>
        <p:spPr>
          <a:xfrm>
            <a:off x="2014996" y="1274130"/>
            <a:ext cx="1671320" cy="369332"/>
          </a:xfrm>
          <a:prstGeom prst="rect">
            <a:avLst/>
          </a:prstGeom>
          <a:solidFill>
            <a:schemeClr val="accent1">
              <a:lumMod val="20000"/>
              <a:lumOff val="80000"/>
            </a:schemeClr>
          </a:solidFill>
        </p:spPr>
        <p:txBody>
          <a:bodyPr wrap="square">
            <a:spAutoFit/>
          </a:bodyPr>
          <a:lstStyle/>
          <a:p>
            <a:pPr algn="ctr"/>
            <a:r>
              <a:rPr lang="zh-CN" altLang="zh-CN" sz="1800" dirty="0">
                <a:effectLst/>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物理模型</a:t>
            </a:r>
            <a:endParaRPr lang="en-US" altLang="zh-CN" sz="1800" dirty="0">
              <a:effectLst/>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92" name="文本框 91">
            <a:extLst>
              <a:ext uri="{FF2B5EF4-FFF2-40B4-BE49-F238E27FC236}">
                <a16:creationId xmlns:a16="http://schemas.microsoft.com/office/drawing/2014/main" id="{01042AE9-D003-4BFA-B5F5-C861AA3D8A00}"/>
              </a:ext>
            </a:extLst>
          </p:cNvPr>
          <p:cNvSpPr txBox="1"/>
          <p:nvPr/>
        </p:nvSpPr>
        <p:spPr>
          <a:xfrm>
            <a:off x="2014996" y="2457439"/>
            <a:ext cx="1671320" cy="369332"/>
          </a:xfrm>
          <a:prstGeom prst="rect">
            <a:avLst/>
          </a:prstGeom>
          <a:solidFill>
            <a:schemeClr val="accent1">
              <a:lumMod val="20000"/>
              <a:lumOff val="80000"/>
            </a:schemeClr>
          </a:solidFill>
        </p:spPr>
        <p:txBody>
          <a:bodyPr wrap="square">
            <a:spAutoFit/>
          </a:bodyPr>
          <a:lstStyle/>
          <a:p>
            <a:pPr algn="ctr"/>
            <a:r>
              <a:rPr lang="zh-CN" altLang="zh-CN" sz="1800" dirty="0">
                <a:effectLst/>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数字孪生</a:t>
            </a:r>
            <a:r>
              <a:rPr lang="zh-CN" altLang="en-US" sz="1800" dirty="0">
                <a:effectLst/>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模型</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95" name="文本框 94">
            <a:extLst>
              <a:ext uri="{FF2B5EF4-FFF2-40B4-BE49-F238E27FC236}">
                <a16:creationId xmlns:a16="http://schemas.microsoft.com/office/drawing/2014/main" id="{53DF64E8-75C1-4F1C-9146-E29B658FF139}"/>
              </a:ext>
            </a:extLst>
          </p:cNvPr>
          <p:cNvSpPr txBox="1"/>
          <p:nvPr/>
        </p:nvSpPr>
        <p:spPr>
          <a:xfrm>
            <a:off x="3927070" y="1864733"/>
            <a:ext cx="5004000" cy="369332"/>
          </a:xfrm>
          <a:prstGeom prst="rect">
            <a:avLst/>
          </a:prstGeom>
          <a:solidFill>
            <a:schemeClr val="accent3">
              <a:lumMod val="40000"/>
              <a:lumOff val="60000"/>
            </a:schemeClr>
          </a:solidFill>
        </p:spPr>
        <p:txBody>
          <a:bodyPr wrap="square">
            <a:spAutoFit/>
          </a:bodyPr>
          <a:lstStyle>
            <a:defPPr>
              <a:defRPr lang="zh-CN"/>
            </a:defPPr>
            <a:lvl1pPr algn="ctr">
              <a:defRPr>
                <a:effectLst/>
                <a:latin typeface="Times New Roman" panose="02020603050405020304" pitchFamily="18" charset="0"/>
                <a:ea typeface="宋体" panose="02010600030101010101" pitchFamily="2" charset="-122"/>
                <a:cs typeface="Times New Roman" panose="02020603050405020304" pitchFamily="18" charset="0"/>
              </a:defRPr>
            </a:lvl1pPr>
          </a:lstStyle>
          <a:p>
            <a:pPr algn="l"/>
            <a:r>
              <a:rPr lang="zh-CN" altLang="en-US" dirty="0">
                <a:ea typeface="微软雅黑" panose="020B0503020204020204" pitchFamily="34" charset="-122"/>
                <a:sym typeface="Times New Roman" panose="02020603050405020304" pitchFamily="18" charset="0"/>
              </a:rPr>
              <a:t>建立风洞设备测量模型、处理含噪观测信号</a:t>
            </a:r>
          </a:p>
        </p:txBody>
      </p:sp>
      <p:sp>
        <p:nvSpPr>
          <p:cNvPr id="97" name="文本框 96">
            <a:extLst>
              <a:ext uri="{FF2B5EF4-FFF2-40B4-BE49-F238E27FC236}">
                <a16:creationId xmlns:a16="http://schemas.microsoft.com/office/drawing/2014/main" id="{76DC1CBD-34C0-4B59-A2E4-42E0CCB47D0A}"/>
              </a:ext>
            </a:extLst>
          </p:cNvPr>
          <p:cNvSpPr txBox="1"/>
          <p:nvPr/>
        </p:nvSpPr>
        <p:spPr>
          <a:xfrm>
            <a:off x="3927070" y="2452773"/>
            <a:ext cx="5004000" cy="369332"/>
          </a:xfrm>
          <a:prstGeom prst="rect">
            <a:avLst/>
          </a:prstGeom>
          <a:solidFill>
            <a:schemeClr val="accent3">
              <a:lumMod val="40000"/>
              <a:lumOff val="60000"/>
            </a:schemeClr>
          </a:solidFill>
        </p:spPr>
        <p:txBody>
          <a:bodyPr wrap="square">
            <a:spAutoFit/>
          </a:bodyPr>
          <a:lstStyle/>
          <a:p>
            <a:r>
              <a:rPr lang="zh-CN" altLang="zh-CN" sz="1800" dirty="0">
                <a:effectLst/>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创建</a:t>
            </a:r>
            <a:r>
              <a:rPr lang="zh-CN" altLang="en-US" sz="1800" dirty="0">
                <a:effectLst/>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风洞设备</a:t>
            </a:r>
            <a:r>
              <a:rPr lang="zh-CN" altLang="zh-CN" sz="1800" dirty="0">
                <a:effectLst/>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虚拟模型</a:t>
            </a:r>
            <a:r>
              <a:rPr lang="zh-CN" altLang="en-US" sz="1800" dirty="0">
                <a:effectLst/>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zh-CN" altLang="zh-CN" sz="1800" dirty="0">
                <a:effectLst/>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模拟</a:t>
            </a:r>
            <a:r>
              <a:rPr lang="zh-CN" altLang="en-US" sz="1800" dirty="0">
                <a:effectLst/>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风洞设备</a:t>
            </a:r>
            <a:r>
              <a:rPr lang="zh-CN" altLang="zh-CN" sz="1800" dirty="0">
                <a:effectLst/>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现实行为</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cxnSp>
        <p:nvCxnSpPr>
          <p:cNvPr id="30" name="直接箭头连接符 29">
            <a:extLst>
              <a:ext uri="{FF2B5EF4-FFF2-40B4-BE49-F238E27FC236}">
                <a16:creationId xmlns:a16="http://schemas.microsoft.com/office/drawing/2014/main" id="{C6D2BDC7-3E79-411F-836D-3F8A4CE134B3}"/>
              </a:ext>
            </a:extLst>
          </p:cNvPr>
          <p:cNvCxnSpPr>
            <a:cxnSpLocks/>
            <a:stCxn id="62" idx="3"/>
            <a:endCxn id="83" idx="1"/>
          </p:cNvCxnSpPr>
          <p:nvPr/>
        </p:nvCxnSpPr>
        <p:spPr>
          <a:xfrm>
            <a:off x="1711643" y="2041993"/>
            <a:ext cx="303353" cy="74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连接符: 肘形 33">
            <a:extLst>
              <a:ext uri="{FF2B5EF4-FFF2-40B4-BE49-F238E27FC236}">
                <a16:creationId xmlns:a16="http://schemas.microsoft.com/office/drawing/2014/main" id="{99A265B9-CD93-4409-BDCE-88A76BDD6AAA}"/>
              </a:ext>
            </a:extLst>
          </p:cNvPr>
          <p:cNvCxnSpPr>
            <a:cxnSpLocks/>
            <a:stCxn id="85" idx="1"/>
            <a:endCxn id="92" idx="1"/>
          </p:cNvCxnSpPr>
          <p:nvPr/>
        </p:nvCxnSpPr>
        <p:spPr>
          <a:xfrm rot="10800000" flipV="1">
            <a:off x="2014996" y="1458795"/>
            <a:ext cx="12700" cy="1183309"/>
          </a:xfrm>
          <a:prstGeom prst="bentConnector3">
            <a:avLst>
              <a:gd name="adj1" fmla="val 180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矩形: 圆角 3">
            <a:extLst>
              <a:ext uri="{FF2B5EF4-FFF2-40B4-BE49-F238E27FC236}">
                <a16:creationId xmlns:a16="http://schemas.microsoft.com/office/drawing/2014/main" id="{60E5478B-1D13-47CD-939A-D6D15F17FE22}"/>
              </a:ext>
            </a:extLst>
          </p:cNvPr>
          <p:cNvSpPr/>
          <p:nvPr/>
        </p:nvSpPr>
        <p:spPr>
          <a:xfrm>
            <a:off x="235643" y="1861993"/>
            <a:ext cx="1476000" cy="360000"/>
          </a:xfrm>
          <a:prstGeom prst="roundRect">
            <a:avLst>
              <a:gd name="adj" fmla="val 22545"/>
            </a:avLst>
          </a:prstGeom>
          <a:solidFill>
            <a:schemeClr val="accent4">
              <a:lumMod val="20000"/>
              <a:lumOff val="80000"/>
            </a:schemeClr>
          </a:solidFill>
          <a:ln w="19050">
            <a:solidFill>
              <a:schemeClr val="accent4">
                <a:lumMod val="60000"/>
                <a:lumOff val="40000"/>
              </a:schemeClr>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b="1"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模型驱动</a:t>
            </a:r>
            <a:endPar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64" name="矩形: 圆角 3">
            <a:extLst>
              <a:ext uri="{FF2B5EF4-FFF2-40B4-BE49-F238E27FC236}">
                <a16:creationId xmlns:a16="http://schemas.microsoft.com/office/drawing/2014/main" id="{E0AD2543-AFFF-4F36-8EC5-D190C1CF8720}"/>
              </a:ext>
            </a:extLst>
          </p:cNvPr>
          <p:cNvSpPr/>
          <p:nvPr/>
        </p:nvSpPr>
        <p:spPr>
          <a:xfrm>
            <a:off x="235643" y="4862963"/>
            <a:ext cx="1476000" cy="360000"/>
          </a:xfrm>
          <a:prstGeom prst="roundRect">
            <a:avLst>
              <a:gd name="adj" fmla="val 22545"/>
            </a:avLst>
          </a:prstGeom>
          <a:solidFill>
            <a:schemeClr val="accent4">
              <a:lumMod val="20000"/>
              <a:lumOff val="80000"/>
            </a:schemeClr>
          </a:solidFill>
          <a:ln w="19050">
            <a:solidFill>
              <a:schemeClr val="accent4">
                <a:lumMod val="60000"/>
                <a:lumOff val="40000"/>
              </a:schemeClr>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b="1"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PHM</a:t>
            </a:r>
            <a:r>
              <a:rPr lang="zh-CN" altLang="en-US" b="1"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任务</a:t>
            </a:r>
          </a:p>
        </p:txBody>
      </p:sp>
      <p:sp>
        <p:nvSpPr>
          <p:cNvPr id="66" name="矩形: 圆角 4">
            <a:extLst>
              <a:ext uri="{FF2B5EF4-FFF2-40B4-BE49-F238E27FC236}">
                <a16:creationId xmlns:a16="http://schemas.microsoft.com/office/drawing/2014/main" id="{4122E76B-2A90-43D8-8FFB-33AEF8DC764C}"/>
              </a:ext>
            </a:extLst>
          </p:cNvPr>
          <p:cNvSpPr/>
          <p:nvPr/>
        </p:nvSpPr>
        <p:spPr>
          <a:xfrm>
            <a:off x="144073" y="1202095"/>
            <a:ext cx="8874900" cy="1694373"/>
          </a:xfrm>
          <a:prstGeom prst="roundRect">
            <a:avLst>
              <a:gd name="adj" fmla="val 3741"/>
            </a:avLst>
          </a:prstGeom>
          <a:noFill/>
          <a:ln w="28575">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9" name="矩形: 圆角 4">
            <a:extLst>
              <a:ext uri="{FF2B5EF4-FFF2-40B4-BE49-F238E27FC236}">
                <a16:creationId xmlns:a16="http://schemas.microsoft.com/office/drawing/2014/main" id="{7E253EBA-61D3-4378-AEDC-C8185F186852}"/>
              </a:ext>
            </a:extLst>
          </p:cNvPr>
          <p:cNvSpPr/>
          <p:nvPr/>
        </p:nvSpPr>
        <p:spPr>
          <a:xfrm>
            <a:off x="144073" y="3481970"/>
            <a:ext cx="8874900" cy="2927883"/>
          </a:xfrm>
          <a:prstGeom prst="roundRect">
            <a:avLst>
              <a:gd name="adj" fmla="val 3741"/>
            </a:avLst>
          </a:prstGeom>
          <a:noFill/>
          <a:ln w="28575">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cxnSp>
        <p:nvCxnSpPr>
          <p:cNvPr id="43" name="直接箭头连接符 42">
            <a:extLst>
              <a:ext uri="{FF2B5EF4-FFF2-40B4-BE49-F238E27FC236}">
                <a16:creationId xmlns:a16="http://schemas.microsoft.com/office/drawing/2014/main" id="{3DACF1EC-D62A-42A0-B58D-8B184E6907A9}"/>
              </a:ext>
            </a:extLst>
          </p:cNvPr>
          <p:cNvCxnSpPr>
            <a:cxnSpLocks/>
            <a:stCxn id="85" idx="3"/>
            <a:endCxn id="90" idx="1"/>
          </p:cNvCxnSpPr>
          <p:nvPr/>
        </p:nvCxnSpPr>
        <p:spPr>
          <a:xfrm flipV="1">
            <a:off x="3686316" y="1454130"/>
            <a:ext cx="240754" cy="46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E06D540F-2433-4197-8514-0613755C5544}"/>
              </a:ext>
            </a:extLst>
          </p:cNvPr>
          <p:cNvCxnSpPr>
            <a:cxnSpLocks/>
            <a:stCxn id="83" idx="3"/>
            <a:endCxn id="95" idx="1"/>
          </p:cNvCxnSpPr>
          <p:nvPr/>
        </p:nvCxnSpPr>
        <p:spPr>
          <a:xfrm>
            <a:off x="3686316" y="2049399"/>
            <a:ext cx="24075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C4511F02-ECA3-4D72-8B29-AC525BB80806}"/>
              </a:ext>
            </a:extLst>
          </p:cNvPr>
          <p:cNvCxnSpPr>
            <a:cxnSpLocks/>
            <a:stCxn id="92" idx="3"/>
            <a:endCxn id="97" idx="1"/>
          </p:cNvCxnSpPr>
          <p:nvPr/>
        </p:nvCxnSpPr>
        <p:spPr>
          <a:xfrm flipV="1">
            <a:off x="3686316" y="2637439"/>
            <a:ext cx="240754" cy="46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连接符: 肘形 76">
            <a:extLst>
              <a:ext uri="{FF2B5EF4-FFF2-40B4-BE49-F238E27FC236}">
                <a16:creationId xmlns:a16="http://schemas.microsoft.com/office/drawing/2014/main" id="{B4CAB8C0-4301-4B81-A1D6-DC48E1A2BE2F}"/>
              </a:ext>
            </a:extLst>
          </p:cNvPr>
          <p:cNvCxnSpPr>
            <a:cxnSpLocks/>
            <a:stCxn id="57" idx="1"/>
            <a:endCxn id="59" idx="1"/>
          </p:cNvCxnSpPr>
          <p:nvPr/>
        </p:nvCxnSpPr>
        <p:spPr>
          <a:xfrm rot="10800000" flipV="1">
            <a:off x="2010913" y="4146198"/>
            <a:ext cx="12700" cy="1792556"/>
          </a:xfrm>
          <a:prstGeom prst="bentConnector3">
            <a:avLst>
              <a:gd name="adj1" fmla="val 180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0754C76F-FC96-40B0-A426-47724D077C3E}"/>
              </a:ext>
            </a:extLst>
          </p:cNvPr>
          <p:cNvCxnSpPr>
            <a:cxnSpLocks/>
            <a:stCxn id="64" idx="3"/>
            <a:endCxn id="55" idx="1"/>
          </p:cNvCxnSpPr>
          <p:nvPr/>
        </p:nvCxnSpPr>
        <p:spPr>
          <a:xfrm flipV="1">
            <a:off x="1711643" y="5042476"/>
            <a:ext cx="299270" cy="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连接符: 肘形 75">
            <a:extLst>
              <a:ext uri="{FF2B5EF4-FFF2-40B4-BE49-F238E27FC236}">
                <a16:creationId xmlns:a16="http://schemas.microsoft.com/office/drawing/2014/main" id="{E500B78C-13BE-449F-BFF0-662ECE1E1F41}"/>
              </a:ext>
            </a:extLst>
          </p:cNvPr>
          <p:cNvCxnSpPr>
            <a:cxnSpLocks/>
            <a:stCxn id="57" idx="3"/>
            <a:endCxn id="63" idx="1"/>
          </p:cNvCxnSpPr>
          <p:nvPr/>
        </p:nvCxnSpPr>
        <p:spPr>
          <a:xfrm flipV="1">
            <a:off x="3666913" y="3907053"/>
            <a:ext cx="499170" cy="23914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连接符: 肘形 90">
            <a:extLst>
              <a:ext uri="{FF2B5EF4-FFF2-40B4-BE49-F238E27FC236}">
                <a16:creationId xmlns:a16="http://schemas.microsoft.com/office/drawing/2014/main" id="{B1D10F29-70C7-4816-8853-F57B364FFA3E}"/>
              </a:ext>
            </a:extLst>
          </p:cNvPr>
          <p:cNvCxnSpPr>
            <a:cxnSpLocks/>
            <a:stCxn id="57" idx="3"/>
            <a:endCxn id="65" idx="1"/>
          </p:cNvCxnSpPr>
          <p:nvPr/>
        </p:nvCxnSpPr>
        <p:spPr>
          <a:xfrm>
            <a:off x="3666913" y="4146198"/>
            <a:ext cx="499170" cy="20792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连接符: 肘形 93">
            <a:extLst>
              <a:ext uri="{FF2B5EF4-FFF2-40B4-BE49-F238E27FC236}">
                <a16:creationId xmlns:a16="http://schemas.microsoft.com/office/drawing/2014/main" id="{40CE4E93-B54D-4208-9CE4-0D22BB451B3A}"/>
              </a:ext>
            </a:extLst>
          </p:cNvPr>
          <p:cNvCxnSpPr>
            <a:cxnSpLocks/>
            <a:stCxn id="55" idx="3"/>
            <a:endCxn id="68" idx="1"/>
          </p:cNvCxnSpPr>
          <p:nvPr/>
        </p:nvCxnSpPr>
        <p:spPr>
          <a:xfrm flipV="1">
            <a:off x="3666913" y="4801199"/>
            <a:ext cx="499170" cy="24127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连接符: 肘形 95">
            <a:extLst>
              <a:ext uri="{FF2B5EF4-FFF2-40B4-BE49-F238E27FC236}">
                <a16:creationId xmlns:a16="http://schemas.microsoft.com/office/drawing/2014/main" id="{134EDB0F-A24C-4CC7-B913-E459B80E0D74}"/>
              </a:ext>
            </a:extLst>
          </p:cNvPr>
          <p:cNvCxnSpPr>
            <a:cxnSpLocks/>
            <a:stCxn id="55" idx="3"/>
            <a:endCxn id="67" idx="1"/>
          </p:cNvCxnSpPr>
          <p:nvPr/>
        </p:nvCxnSpPr>
        <p:spPr>
          <a:xfrm>
            <a:off x="3666913" y="5042476"/>
            <a:ext cx="499170" cy="20579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连接符: 肘形 99">
            <a:extLst>
              <a:ext uri="{FF2B5EF4-FFF2-40B4-BE49-F238E27FC236}">
                <a16:creationId xmlns:a16="http://schemas.microsoft.com/office/drawing/2014/main" id="{900C809A-A458-4FB9-BC7D-40BD83E47B11}"/>
              </a:ext>
            </a:extLst>
          </p:cNvPr>
          <p:cNvCxnSpPr>
            <a:cxnSpLocks/>
            <a:stCxn id="59" idx="3"/>
            <a:endCxn id="70" idx="1"/>
          </p:cNvCxnSpPr>
          <p:nvPr/>
        </p:nvCxnSpPr>
        <p:spPr>
          <a:xfrm flipV="1">
            <a:off x="3666913" y="5695345"/>
            <a:ext cx="499170" cy="24340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连接符: 肘形 100">
            <a:extLst>
              <a:ext uri="{FF2B5EF4-FFF2-40B4-BE49-F238E27FC236}">
                <a16:creationId xmlns:a16="http://schemas.microsoft.com/office/drawing/2014/main" id="{545D4168-5324-467D-8A4B-514C27AE5D30}"/>
              </a:ext>
            </a:extLst>
          </p:cNvPr>
          <p:cNvCxnSpPr>
            <a:cxnSpLocks/>
            <a:stCxn id="59" idx="3"/>
            <a:endCxn id="72" idx="1"/>
          </p:cNvCxnSpPr>
          <p:nvPr/>
        </p:nvCxnSpPr>
        <p:spPr>
          <a:xfrm>
            <a:off x="3666913" y="5938754"/>
            <a:ext cx="499170" cy="20366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左大括号 105">
            <a:extLst>
              <a:ext uri="{FF2B5EF4-FFF2-40B4-BE49-F238E27FC236}">
                <a16:creationId xmlns:a16="http://schemas.microsoft.com/office/drawing/2014/main" id="{B6A6E331-BDD1-436B-A333-CD8A756E3F50}"/>
              </a:ext>
            </a:extLst>
          </p:cNvPr>
          <p:cNvSpPr/>
          <p:nvPr/>
        </p:nvSpPr>
        <p:spPr>
          <a:xfrm flipH="1">
            <a:off x="6132552" y="3722387"/>
            <a:ext cx="297682" cy="2595367"/>
          </a:xfrm>
          <a:prstGeom prst="leftBrace">
            <a:avLst>
              <a:gd name="adj1" fmla="val 60036"/>
              <a:gd name="adj2" fmla="val 4965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07" name="TextBox 13">
            <a:extLst>
              <a:ext uri="{FF2B5EF4-FFF2-40B4-BE49-F238E27FC236}">
                <a16:creationId xmlns:a16="http://schemas.microsoft.com/office/drawing/2014/main" id="{916EEAC8-83AF-4E92-A58A-8862E59A97EB}"/>
              </a:ext>
            </a:extLst>
          </p:cNvPr>
          <p:cNvSpPr txBox="1"/>
          <p:nvPr/>
        </p:nvSpPr>
        <p:spPr>
          <a:xfrm>
            <a:off x="150116" y="690197"/>
            <a:ext cx="1529765" cy="400110"/>
          </a:xfrm>
          <a:prstGeom prst="rect">
            <a:avLst/>
          </a:prstGeom>
          <a:solidFill>
            <a:schemeClr val="accent5">
              <a:lumMod val="40000"/>
              <a:lumOff val="60000"/>
            </a:schemeClr>
          </a:solidFill>
          <a:effectLst>
            <a:outerShdw blurRad="50800" dist="38100" dir="5400000" algn="t" rotWithShape="0">
              <a:prstClr val="black">
                <a:alpha val="40000"/>
              </a:prstClr>
            </a:outerShdw>
          </a:effectLst>
        </p:spPr>
        <p:txBody>
          <a:bodyPr wrap="square" rtlCol="0">
            <a:spAutoFit/>
          </a:bodyPr>
          <a:lstStyle/>
          <a:p>
            <a:pPr algn="ct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模型原理</a:t>
            </a:r>
          </a:p>
        </p:txBody>
      </p:sp>
      <p:sp>
        <p:nvSpPr>
          <p:cNvPr id="108" name="TextBox 13">
            <a:extLst>
              <a:ext uri="{FF2B5EF4-FFF2-40B4-BE49-F238E27FC236}">
                <a16:creationId xmlns:a16="http://schemas.microsoft.com/office/drawing/2014/main" id="{7FC7B76C-1ED9-4BAD-9014-5B11C7623FAD}"/>
              </a:ext>
            </a:extLst>
          </p:cNvPr>
          <p:cNvSpPr txBox="1"/>
          <p:nvPr/>
        </p:nvSpPr>
        <p:spPr>
          <a:xfrm>
            <a:off x="144073" y="2975920"/>
            <a:ext cx="1529765" cy="400110"/>
          </a:xfrm>
          <a:prstGeom prst="rect">
            <a:avLst/>
          </a:prstGeom>
          <a:solidFill>
            <a:schemeClr val="accent5">
              <a:lumMod val="40000"/>
              <a:lumOff val="60000"/>
            </a:schemeClr>
          </a:solidFill>
          <a:effectLst>
            <a:outerShdw blurRad="50800" dist="38100" dir="5400000" algn="t" rotWithShape="0">
              <a:prstClr val="black">
                <a:alpha val="40000"/>
              </a:prstClr>
            </a:outerShdw>
          </a:effectLst>
        </p:spPr>
        <p:txBody>
          <a:bodyPr wrap="square" rtlCol="0">
            <a:spAutoFit/>
          </a:bodyPr>
          <a:lstStyle/>
          <a:p>
            <a:pPr algn="ct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规范结果</a:t>
            </a:r>
          </a:p>
        </p:txBody>
      </p:sp>
    </p:spTree>
    <p:extLst>
      <p:ext uri="{BB962C8B-B14F-4D97-AF65-F5344CB8AC3E}">
        <p14:creationId xmlns:p14="http://schemas.microsoft.com/office/powerpoint/2010/main" val="1014749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标题 5">
            <a:extLst>
              <a:ext uri="{FF2B5EF4-FFF2-40B4-BE49-F238E27FC236}">
                <a16:creationId xmlns:a16="http://schemas.microsoft.com/office/drawing/2014/main" id="{24983295-FC0C-407C-A104-E1B8AC635834}"/>
              </a:ext>
            </a:extLst>
          </p:cNvPr>
          <p:cNvSpPr>
            <a:spLocks noGrp="1"/>
          </p:cNvSpPr>
          <p:nvPr>
            <p:ph type="title"/>
          </p:nvPr>
        </p:nvSpPr>
        <p:spPr>
          <a:xfrm>
            <a:off x="232438" y="51908"/>
            <a:ext cx="8112026" cy="548640"/>
          </a:xfrm>
        </p:spPr>
        <p:txBody>
          <a:bodyPr/>
          <a:lstStyle/>
          <a:p>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2</a:t>
            </a: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、数据驱动的</a:t>
            </a:r>
            <a:r>
              <a:rPr lang="en-US" altLang="zh-CN" dirty="0">
                <a:latin typeface="Times New Roman" panose="02020603050405020304" pitchFamily="18" charset="0"/>
                <a:ea typeface="微软雅黑" panose="020B0503020204020204" pitchFamily="34" charset="-122"/>
                <a:sym typeface="Times New Roman" panose="02020603050405020304" pitchFamily="18" charset="0"/>
              </a:rPr>
              <a:t>PHM</a:t>
            </a:r>
            <a:r>
              <a:rPr lang="zh-CN" altLang="en-US" dirty="0">
                <a:latin typeface="Times New Roman" panose="02020603050405020304" pitchFamily="18" charset="0"/>
                <a:ea typeface="微软雅黑" panose="020B0503020204020204" pitchFamily="34" charset="-122"/>
                <a:sym typeface="Times New Roman" panose="02020603050405020304" pitchFamily="18" charset="0"/>
              </a:rPr>
              <a:t>模型</a:t>
            </a:r>
          </a:p>
        </p:txBody>
      </p:sp>
      <p:sp>
        <p:nvSpPr>
          <p:cNvPr id="55" name="文本框 54">
            <a:extLst>
              <a:ext uri="{FF2B5EF4-FFF2-40B4-BE49-F238E27FC236}">
                <a16:creationId xmlns:a16="http://schemas.microsoft.com/office/drawing/2014/main" id="{F5873176-6BCA-47DE-B340-6C0E5750703A}"/>
              </a:ext>
            </a:extLst>
          </p:cNvPr>
          <p:cNvSpPr txBox="1"/>
          <p:nvPr/>
        </p:nvSpPr>
        <p:spPr>
          <a:xfrm>
            <a:off x="2026179" y="4610336"/>
            <a:ext cx="1656000" cy="369332"/>
          </a:xfrm>
          <a:prstGeom prst="rect">
            <a:avLst/>
          </a:prstGeom>
          <a:solidFill>
            <a:schemeClr val="accent1">
              <a:lumMod val="20000"/>
              <a:lumOff val="80000"/>
            </a:schemeClr>
          </a:solidFill>
        </p:spPr>
        <p:txBody>
          <a:bodyPr wrap="square">
            <a:spAutoFit/>
          </a:bodyPr>
          <a:lstStyle>
            <a:defPPr>
              <a:defRPr lang="zh-CN"/>
            </a:defPPr>
            <a:lvl1pPr algn="ctr">
              <a:defRPr>
                <a:effectLst/>
                <a:latin typeface="+mj-ea"/>
                <a:ea typeface="+mj-ea"/>
                <a:cs typeface="Times New Roman" panose="02020603050405020304" pitchFamily="18" charset="0"/>
              </a:defRPr>
            </a:lvl1pPr>
          </a:lstStyle>
          <a:p>
            <a:r>
              <a:rPr lang="zh-CN" altLang="zh-CN" b="1" dirty="0">
                <a:solidFill>
                  <a:srgbClr val="0000FF"/>
                </a:solidFill>
                <a:latin typeface="Times New Roman" panose="02020603050405020304" pitchFamily="18" charset="0"/>
                <a:ea typeface="微软雅黑" panose="020B0503020204020204" pitchFamily="34" charset="-122"/>
                <a:sym typeface="Times New Roman" panose="02020603050405020304" pitchFamily="18" charset="0"/>
              </a:rPr>
              <a:t>故障预测</a:t>
            </a:r>
            <a:endParaRPr lang="zh-CN" altLang="en-US" b="1" dirty="0">
              <a:solidFill>
                <a:srgbClr val="0000FF"/>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7" name="文本框 56">
            <a:extLst>
              <a:ext uri="{FF2B5EF4-FFF2-40B4-BE49-F238E27FC236}">
                <a16:creationId xmlns:a16="http://schemas.microsoft.com/office/drawing/2014/main" id="{0B97A909-D134-46C5-A369-1B99006F794B}"/>
              </a:ext>
            </a:extLst>
          </p:cNvPr>
          <p:cNvSpPr txBox="1"/>
          <p:nvPr/>
        </p:nvSpPr>
        <p:spPr>
          <a:xfrm>
            <a:off x="2026179" y="3490412"/>
            <a:ext cx="1656000" cy="369332"/>
          </a:xfrm>
          <a:prstGeom prst="rect">
            <a:avLst/>
          </a:prstGeom>
          <a:solidFill>
            <a:schemeClr val="accent1">
              <a:lumMod val="20000"/>
              <a:lumOff val="80000"/>
            </a:schemeClr>
          </a:solidFill>
        </p:spPr>
        <p:txBody>
          <a:bodyPr wrap="square">
            <a:spAutoFit/>
          </a:bodyPr>
          <a:lstStyle>
            <a:defPPr>
              <a:defRPr lang="zh-CN"/>
            </a:defPPr>
            <a:lvl1pPr algn="ctr">
              <a:defRPr>
                <a:effectLst/>
                <a:latin typeface="+mj-ea"/>
                <a:ea typeface="+mj-ea"/>
                <a:cs typeface="Times New Roman" panose="02020603050405020304" pitchFamily="18" charset="0"/>
              </a:defRPr>
            </a:lvl1pPr>
          </a:lstStyle>
          <a:p>
            <a:r>
              <a:rPr lang="zh-CN" altLang="zh-CN" b="1" dirty="0">
                <a:solidFill>
                  <a:srgbClr val="0000FF"/>
                </a:solidFill>
                <a:latin typeface="Times New Roman" panose="02020603050405020304" pitchFamily="18" charset="0"/>
                <a:ea typeface="微软雅黑" panose="020B0503020204020204" pitchFamily="34" charset="-122"/>
                <a:sym typeface="Times New Roman" panose="02020603050405020304" pitchFamily="18" charset="0"/>
              </a:rPr>
              <a:t>故障诊断</a:t>
            </a:r>
            <a:endParaRPr lang="en-US" altLang="zh-CN" b="1" dirty="0">
              <a:solidFill>
                <a:srgbClr val="0000FF"/>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9" name="文本框 58">
            <a:extLst>
              <a:ext uri="{FF2B5EF4-FFF2-40B4-BE49-F238E27FC236}">
                <a16:creationId xmlns:a16="http://schemas.microsoft.com/office/drawing/2014/main" id="{CFFD453B-3B76-4FE0-86EE-40A65D398F00}"/>
              </a:ext>
            </a:extLst>
          </p:cNvPr>
          <p:cNvSpPr txBox="1"/>
          <p:nvPr/>
        </p:nvSpPr>
        <p:spPr>
          <a:xfrm>
            <a:off x="2026179" y="5737296"/>
            <a:ext cx="1656000" cy="369332"/>
          </a:xfrm>
          <a:prstGeom prst="rect">
            <a:avLst/>
          </a:prstGeom>
          <a:solidFill>
            <a:schemeClr val="accent1">
              <a:lumMod val="20000"/>
              <a:lumOff val="80000"/>
            </a:schemeClr>
          </a:solidFill>
        </p:spPr>
        <p:txBody>
          <a:bodyPr wrap="square">
            <a:spAutoFit/>
          </a:bodyPr>
          <a:lstStyle>
            <a:defPPr>
              <a:defRPr lang="zh-CN"/>
            </a:defPPr>
            <a:lvl1pPr algn="ctr">
              <a:defRPr>
                <a:effectLst/>
                <a:latin typeface="+mj-ea"/>
                <a:ea typeface="+mj-ea"/>
                <a:cs typeface="Times New Roman" panose="02020603050405020304" pitchFamily="18" charset="0"/>
              </a:defRPr>
            </a:lvl1pPr>
          </a:lstStyle>
          <a:p>
            <a:r>
              <a:rPr lang="zh-CN" altLang="zh-CN" b="1" dirty="0">
                <a:solidFill>
                  <a:srgbClr val="0000FF"/>
                </a:solidFill>
                <a:latin typeface="Times New Roman" panose="02020603050405020304" pitchFamily="18" charset="0"/>
                <a:ea typeface="微软雅黑" panose="020B0503020204020204" pitchFamily="34" charset="-122"/>
                <a:sym typeface="Times New Roman" panose="02020603050405020304" pitchFamily="18" charset="0"/>
              </a:rPr>
              <a:t>健康状态评估</a:t>
            </a:r>
            <a:endParaRPr lang="zh-CN" altLang="en-US" b="1" dirty="0">
              <a:solidFill>
                <a:srgbClr val="0000FF"/>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3" name="文本框 62">
            <a:extLst>
              <a:ext uri="{FF2B5EF4-FFF2-40B4-BE49-F238E27FC236}">
                <a16:creationId xmlns:a16="http://schemas.microsoft.com/office/drawing/2014/main" id="{2C5F61FE-5D84-489C-BA06-F9AAA162F702}"/>
              </a:ext>
            </a:extLst>
          </p:cNvPr>
          <p:cNvSpPr txBox="1"/>
          <p:nvPr/>
        </p:nvSpPr>
        <p:spPr>
          <a:xfrm>
            <a:off x="4166083" y="3133931"/>
            <a:ext cx="1800000" cy="348813"/>
          </a:xfrm>
          <a:prstGeom prst="rect">
            <a:avLst/>
          </a:prstGeom>
          <a:solidFill>
            <a:schemeClr val="accent3">
              <a:lumMod val="40000"/>
              <a:lumOff val="60000"/>
            </a:schemeClr>
          </a:solidFill>
        </p:spPr>
        <p:txBody>
          <a:bodyPr wrap="square">
            <a:spAutoFit/>
          </a:bodyPr>
          <a:lstStyle/>
          <a:p>
            <a:pPr>
              <a:lnSpc>
                <a:spcPts val="2000"/>
              </a:lnSpc>
            </a:pPr>
            <a:r>
              <a:rPr lang="zh-CN" altLang="en-US" sz="1800" dirty="0">
                <a:effectLst/>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信号分析</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5" name="文本框 64">
            <a:extLst>
              <a:ext uri="{FF2B5EF4-FFF2-40B4-BE49-F238E27FC236}">
                <a16:creationId xmlns:a16="http://schemas.microsoft.com/office/drawing/2014/main" id="{F2E5D6A8-F668-4B7B-AB3C-D9BC4E48A64B}"/>
              </a:ext>
            </a:extLst>
          </p:cNvPr>
          <p:cNvSpPr txBox="1"/>
          <p:nvPr/>
        </p:nvSpPr>
        <p:spPr>
          <a:xfrm>
            <a:off x="4166083" y="3882893"/>
            <a:ext cx="1800000" cy="348813"/>
          </a:xfrm>
          <a:prstGeom prst="rect">
            <a:avLst/>
          </a:prstGeom>
          <a:solidFill>
            <a:schemeClr val="accent3">
              <a:lumMod val="40000"/>
              <a:lumOff val="60000"/>
            </a:schemeClr>
          </a:solidFill>
        </p:spPr>
        <p:txBody>
          <a:bodyPr wrap="square">
            <a:spAutoFit/>
          </a:bodyPr>
          <a:lstStyle/>
          <a:p>
            <a:pPr>
              <a:lnSpc>
                <a:spcPts val="2000"/>
              </a:lnSpc>
            </a:pPr>
            <a:r>
              <a:rPr lang="zh-CN" altLang="en-US" sz="1800" dirty="0">
                <a:effectLst/>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神经网络等</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7" name="文本框 66">
            <a:extLst>
              <a:ext uri="{FF2B5EF4-FFF2-40B4-BE49-F238E27FC236}">
                <a16:creationId xmlns:a16="http://schemas.microsoft.com/office/drawing/2014/main" id="{C1BF19ED-0943-4DAA-BEE1-FFABD00173B4}"/>
              </a:ext>
            </a:extLst>
          </p:cNvPr>
          <p:cNvSpPr txBox="1"/>
          <p:nvPr/>
        </p:nvSpPr>
        <p:spPr>
          <a:xfrm>
            <a:off x="4166083" y="5006336"/>
            <a:ext cx="1800000" cy="348813"/>
          </a:xfrm>
          <a:prstGeom prst="rect">
            <a:avLst/>
          </a:prstGeom>
          <a:solidFill>
            <a:schemeClr val="accent3">
              <a:lumMod val="40000"/>
              <a:lumOff val="60000"/>
            </a:schemeClr>
          </a:solidFill>
        </p:spPr>
        <p:txBody>
          <a:bodyPr wrap="square">
            <a:spAutoFit/>
          </a:bodyPr>
          <a:lstStyle/>
          <a:p>
            <a:pPr>
              <a:lnSpc>
                <a:spcPts val="2000"/>
              </a:lnSpc>
            </a:pPr>
            <a:r>
              <a:rPr lang="zh-CN" altLang="en-US" sz="1800" dirty="0">
                <a:effectLst/>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随机过程等</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8" name="文本框 67">
            <a:extLst>
              <a:ext uri="{FF2B5EF4-FFF2-40B4-BE49-F238E27FC236}">
                <a16:creationId xmlns:a16="http://schemas.microsoft.com/office/drawing/2014/main" id="{BC4F89C5-F68A-41C9-9B82-0D9849C77678}"/>
              </a:ext>
            </a:extLst>
          </p:cNvPr>
          <p:cNvSpPr txBox="1"/>
          <p:nvPr/>
        </p:nvSpPr>
        <p:spPr>
          <a:xfrm>
            <a:off x="4166083" y="4257374"/>
            <a:ext cx="1800000" cy="348813"/>
          </a:xfrm>
          <a:prstGeom prst="rect">
            <a:avLst/>
          </a:prstGeom>
          <a:solidFill>
            <a:schemeClr val="accent3">
              <a:lumMod val="40000"/>
              <a:lumOff val="60000"/>
            </a:schemeClr>
          </a:solidFill>
        </p:spPr>
        <p:txBody>
          <a:bodyPr wrap="square">
            <a:spAutoFit/>
          </a:bodyPr>
          <a:lstStyle/>
          <a:p>
            <a:pPr>
              <a:lnSpc>
                <a:spcPts val="2000"/>
              </a:lnSpc>
            </a:pPr>
            <a:r>
              <a:rPr lang="zh-CN" altLang="en-US" sz="1800" dirty="0">
                <a:effectLst/>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自回归模型</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0" name="文本框 69">
            <a:extLst>
              <a:ext uri="{FF2B5EF4-FFF2-40B4-BE49-F238E27FC236}">
                <a16:creationId xmlns:a16="http://schemas.microsoft.com/office/drawing/2014/main" id="{85E97EEF-AFFA-4BD6-90CA-36A2F3A71A30}"/>
              </a:ext>
            </a:extLst>
          </p:cNvPr>
          <p:cNvSpPr txBox="1"/>
          <p:nvPr/>
        </p:nvSpPr>
        <p:spPr>
          <a:xfrm>
            <a:off x="4166083" y="5380817"/>
            <a:ext cx="1800000" cy="348813"/>
          </a:xfrm>
          <a:prstGeom prst="rect">
            <a:avLst/>
          </a:prstGeom>
          <a:solidFill>
            <a:schemeClr val="accent3">
              <a:lumMod val="40000"/>
              <a:lumOff val="60000"/>
            </a:schemeClr>
          </a:solidFill>
        </p:spPr>
        <p:txBody>
          <a:bodyPr wrap="square">
            <a:spAutoFit/>
          </a:bodyPr>
          <a:lstStyle/>
          <a:p>
            <a:pPr>
              <a:lnSpc>
                <a:spcPts val="2000"/>
              </a:lnSpc>
            </a:pPr>
            <a:r>
              <a:rPr lang="zh-CN" altLang="en-US" sz="1800" dirty="0">
                <a:effectLst/>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隐马尔可夫模型</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2" name="文本框 71">
            <a:extLst>
              <a:ext uri="{FF2B5EF4-FFF2-40B4-BE49-F238E27FC236}">
                <a16:creationId xmlns:a16="http://schemas.microsoft.com/office/drawing/2014/main" id="{84A39B06-DED2-4CAE-B391-01F422669306}"/>
              </a:ext>
            </a:extLst>
          </p:cNvPr>
          <p:cNvSpPr txBox="1"/>
          <p:nvPr/>
        </p:nvSpPr>
        <p:spPr>
          <a:xfrm>
            <a:off x="4166083" y="6129776"/>
            <a:ext cx="1800000" cy="348813"/>
          </a:xfrm>
          <a:prstGeom prst="rect">
            <a:avLst/>
          </a:prstGeom>
          <a:solidFill>
            <a:schemeClr val="accent3">
              <a:lumMod val="40000"/>
              <a:lumOff val="60000"/>
            </a:schemeClr>
          </a:solidFill>
        </p:spPr>
        <p:txBody>
          <a:bodyPr wrap="square">
            <a:spAutoFit/>
          </a:bodyPr>
          <a:lstStyle/>
          <a:p>
            <a:pPr>
              <a:lnSpc>
                <a:spcPts val="2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层次分析法等</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8" name="文本框 77">
            <a:extLst>
              <a:ext uri="{FF2B5EF4-FFF2-40B4-BE49-F238E27FC236}">
                <a16:creationId xmlns:a16="http://schemas.microsoft.com/office/drawing/2014/main" id="{AA95CC6C-1A4C-4A7D-A08C-EB5F8ABC99A7}"/>
              </a:ext>
            </a:extLst>
          </p:cNvPr>
          <p:cNvSpPr txBox="1"/>
          <p:nvPr/>
        </p:nvSpPr>
        <p:spPr>
          <a:xfrm>
            <a:off x="6662637" y="3295931"/>
            <a:ext cx="2052569" cy="2951898"/>
          </a:xfrm>
          <a:prstGeom prst="rect">
            <a:avLst/>
          </a:prstGeom>
          <a:solidFill>
            <a:schemeClr val="accent4">
              <a:lumMod val="20000"/>
              <a:lumOff val="80000"/>
            </a:schemeClr>
          </a:solidFill>
        </p:spPr>
        <p:txBody>
          <a:bodyPr wrap="square">
            <a:spAutoFit/>
          </a:bodyPr>
          <a:lstStyle/>
          <a:p>
            <a:pPr marL="285750" indent="-324000">
              <a:lnSpc>
                <a:spcPct val="150000"/>
              </a:lnSpc>
              <a:buFont typeface="Wingdings" panose="05000000000000000000" pitchFamily="2" charset="2"/>
              <a:buChar char="ü"/>
            </a:pPr>
            <a:r>
              <a:rPr lang="en-US" altLang="zh-CN" sz="1800" b="1" dirty="0" err="1">
                <a:effectLst/>
                <a:latin typeface="Times New Roman" panose="02020603050405020304" pitchFamily="18" charset="0"/>
                <a:ea typeface="微软雅黑" panose="020B0503020204020204" pitchFamily="34" charset="-122"/>
                <a:sym typeface="Times New Roman" panose="02020603050405020304" pitchFamily="18" charset="0"/>
              </a:rPr>
              <a:t>原理</a:t>
            </a:r>
            <a:endParaRPr lang="en-US" altLang="zh-CN" sz="1800" b="1" dirty="0">
              <a:effectLst/>
              <a:latin typeface="Times New Roman" panose="02020603050405020304" pitchFamily="18" charset="0"/>
              <a:ea typeface="微软雅黑" panose="020B0503020204020204" pitchFamily="34" charset="-122"/>
              <a:sym typeface="Times New Roman" panose="02020603050405020304" pitchFamily="18" charset="0"/>
            </a:endParaRPr>
          </a:p>
          <a:p>
            <a:pPr marL="285750" indent="-324000">
              <a:lnSpc>
                <a:spcPct val="150000"/>
              </a:lnSpc>
              <a:buFont typeface="Wingdings" panose="05000000000000000000" pitchFamily="2" charset="2"/>
              <a:buChar char="ü"/>
            </a:pPr>
            <a:r>
              <a:rPr lang="en-US" altLang="zh-CN" sz="1800" b="1" dirty="0" err="1">
                <a:effectLst/>
                <a:latin typeface="Times New Roman" panose="02020603050405020304" pitchFamily="18" charset="0"/>
                <a:ea typeface="微软雅黑" panose="020B0503020204020204" pitchFamily="34" charset="-122"/>
                <a:sym typeface="Times New Roman" panose="02020603050405020304" pitchFamily="18" charset="0"/>
              </a:rPr>
              <a:t>模型特点</a:t>
            </a:r>
            <a:endParaRPr lang="en-US" altLang="zh-CN" sz="1800" b="1" dirty="0">
              <a:effectLst/>
              <a:latin typeface="Times New Roman" panose="02020603050405020304" pitchFamily="18" charset="0"/>
              <a:ea typeface="微软雅黑" panose="020B0503020204020204" pitchFamily="34" charset="-122"/>
              <a:sym typeface="Times New Roman" panose="02020603050405020304" pitchFamily="18" charset="0"/>
            </a:endParaRPr>
          </a:p>
          <a:p>
            <a:pPr marL="285750" indent="-324000">
              <a:lnSpc>
                <a:spcPct val="150000"/>
              </a:lnSpc>
              <a:buFont typeface="Wingdings" panose="05000000000000000000" pitchFamily="2" charset="2"/>
              <a:buChar char="ü"/>
            </a:pPr>
            <a:r>
              <a:rPr lang="en-US" altLang="zh-CN" sz="1800" b="1" dirty="0" err="1">
                <a:effectLst/>
                <a:latin typeface="Times New Roman" panose="02020603050405020304" pitchFamily="18" charset="0"/>
                <a:ea typeface="微软雅黑" panose="020B0503020204020204" pitchFamily="34" charset="-122"/>
                <a:sym typeface="Times New Roman" panose="02020603050405020304" pitchFamily="18" charset="0"/>
              </a:rPr>
              <a:t>需求数据特点</a:t>
            </a:r>
            <a:endParaRPr lang="en-US" altLang="zh-CN" sz="1800" b="1" dirty="0">
              <a:effectLst/>
              <a:latin typeface="Times New Roman" panose="02020603050405020304" pitchFamily="18" charset="0"/>
              <a:ea typeface="微软雅黑" panose="020B0503020204020204" pitchFamily="34" charset="-122"/>
              <a:sym typeface="Times New Roman" panose="02020603050405020304" pitchFamily="18" charset="0"/>
            </a:endParaRPr>
          </a:p>
          <a:p>
            <a:pPr marL="285750" indent="-324000">
              <a:lnSpc>
                <a:spcPct val="150000"/>
              </a:lnSpc>
              <a:buFont typeface="Wingdings" panose="05000000000000000000" pitchFamily="2" charset="2"/>
              <a:buChar char="ü"/>
            </a:pPr>
            <a:r>
              <a:rPr lang="en-US" altLang="zh-CN" sz="1800" b="1" dirty="0" err="1">
                <a:effectLst/>
                <a:latin typeface="Times New Roman" panose="02020603050405020304" pitchFamily="18" charset="0"/>
                <a:ea typeface="微软雅黑" panose="020B0503020204020204" pitchFamily="34" charset="-122"/>
                <a:sym typeface="Times New Roman" panose="02020603050405020304" pitchFamily="18" charset="0"/>
              </a:rPr>
              <a:t>适用范围</a:t>
            </a:r>
            <a:endParaRPr lang="en-US" altLang="zh-CN" sz="1800" b="1" dirty="0">
              <a:effectLst/>
              <a:latin typeface="Times New Roman" panose="02020603050405020304" pitchFamily="18" charset="0"/>
              <a:ea typeface="微软雅黑" panose="020B0503020204020204" pitchFamily="34" charset="-122"/>
              <a:sym typeface="Times New Roman" panose="02020603050405020304" pitchFamily="18" charset="0"/>
            </a:endParaRPr>
          </a:p>
          <a:p>
            <a:pPr marL="285750" indent="-324000">
              <a:lnSpc>
                <a:spcPct val="150000"/>
              </a:lnSpc>
              <a:buFont typeface="Wingdings" panose="05000000000000000000" pitchFamily="2" charset="2"/>
              <a:buChar char="ü"/>
            </a:pPr>
            <a:r>
              <a:rPr lang="en-US" altLang="zh-CN" sz="1800" b="1" dirty="0" err="1">
                <a:effectLst/>
                <a:latin typeface="Times New Roman" panose="02020603050405020304" pitchFamily="18" charset="0"/>
                <a:ea typeface="微软雅黑" panose="020B0503020204020204" pitchFamily="34" charset="-122"/>
                <a:sym typeface="Times New Roman" panose="02020603050405020304" pitchFamily="18" charset="0"/>
              </a:rPr>
              <a:t>功能边界</a:t>
            </a:r>
            <a:endParaRPr lang="en-US" altLang="zh-CN" sz="1800" b="1" dirty="0">
              <a:effectLst/>
              <a:latin typeface="Times New Roman" panose="02020603050405020304" pitchFamily="18" charset="0"/>
              <a:ea typeface="微软雅黑" panose="020B0503020204020204" pitchFamily="34" charset="-122"/>
              <a:sym typeface="Times New Roman" panose="02020603050405020304" pitchFamily="18" charset="0"/>
            </a:endParaRPr>
          </a:p>
          <a:p>
            <a:pPr marL="285750" indent="-324000">
              <a:lnSpc>
                <a:spcPct val="150000"/>
              </a:lnSpc>
              <a:buFont typeface="Wingdings" panose="05000000000000000000" pitchFamily="2" charset="2"/>
              <a:buChar char="ü"/>
            </a:pPr>
            <a:r>
              <a:rPr lang="en-US" altLang="zh-CN" sz="1800" b="1" dirty="0" err="1">
                <a:effectLst/>
                <a:latin typeface="Times New Roman" panose="02020603050405020304" pitchFamily="18" charset="0"/>
                <a:ea typeface="微软雅黑" panose="020B0503020204020204" pitchFamily="34" charset="-122"/>
                <a:sym typeface="Times New Roman" panose="02020603050405020304" pitchFamily="18" charset="0"/>
              </a:rPr>
              <a:t>输入输出</a:t>
            </a:r>
            <a:endParaRPr lang="en-US" altLang="zh-CN" sz="1800" b="1" dirty="0">
              <a:effectLst/>
              <a:latin typeface="Times New Roman" panose="02020603050405020304" pitchFamily="18" charset="0"/>
              <a:ea typeface="微软雅黑" panose="020B0503020204020204" pitchFamily="34" charset="-122"/>
              <a:sym typeface="Times New Roman" panose="02020603050405020304" pitchFamily="18" charset="0"/>
            </a:endParaRPr>
          </a:p>
          <a:p>
            <a:pPr marL="285750" indent="-324000">
              <a:lnSpc>
                <a:spcPct val="150000"/>
              </a:lnSpc>
              <a:buFont typeface="Wingdings" panose="05000000000000000000" pitchFamily="2" charset="2"/>
              <a:buChar char="ü"/>
            </a:pPr>
            <a:r>
              <a:rPr lang="zh-CN" altLang="en-US" sz="1800" b="1" dirty="0">
                <a:effectLst/>
                <a:latin typeface="Times New Roman" panose="02020603050405020304" pitchFamily="18" charset="0"/>
                <a:ea typeface="微软雅黑" panose="020B0503020204020204" pitchFamily="34" charset="-122"/>
                <a:sym typeface="Times New Roman" panose="02020603050405020304" pitchFamily="18" charset="0"/>
              </a:rPr>
              <a:t>构建流程</a:t>
            </a:r>
            <a:endParaRPr lang="zh-CN" altLang="en-US" b="1"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4" name="矩形: 圆角 3">
            <a:extLst>
              <a:ext uri="{FF2B5EF4-FFF2-40B4-BE49-F238E27FC236}">
                <a16:creationId xmlns:a16="http://schemas.microsoft.com/office/drawing/2014/main" id="{E0AD2543-AFFF-4F36-8EC5-D190C1CF8720}"/>
              </a:ext>
            </a:extLst>
          </p:cNvPr>
          <p:cNvSpPr/>
          <p:nvPr/>
        </p:nvSpPr>
        <p:spPr>
          <a:xfrm>
            <a:off x="232437" y="4610336"/>
            <a:ext cx="1479206" cy="360000"/>
          </a:xfrm>
          <a:prstGeom prst="roundRect">
            <a:avLst>
              <a:gd name="adj" fmla="val 22545"/>
            </a:avLst>
          </a:prstGeom>
          <a:solidFill>
            <a:schemeClr val="accent4">
              <a:lumMod val="20000"/>
              <a:lumOff val="80000"/>
            </a:schemeClr>
          </a:solidFill>
          <a:ln w="19050">
            <a:solidFill>
              <a:schemeClr val="accent4">
                <a:lumMod val="60000"/>
                <a:lumOff val="40000"/>
              </a:schemeClr>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b="1"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PHM</a:t>
            </a:r>
            <a:r>
              <a:rPr lang="zh-CN" altLang="en-US" b="1"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任务</a:t>
            </a:r>
          </a:p>
        </p:txBody>
      </p:sp>
      <p:sp>
        <p:nvSpPr>
          <p:cNvPr id="66" name="矩形: 圆角 4">
            <a:extLst>
              <a:ext uri="{FF2B5EF4-FFF2-40B4-BE49-F238E27FC236}">
                <a16:creationId xmlns:a16="http://schemas.microsoft.com/office/drawing/2014/main" id="{4122E76B-2A90-43D8-8FFB-33AEF8DC764C}"/>
              </a:ext>
            </a:extLst>
          </p:cNvPr>
          <p:cNvSpPr/>
          <p:nvPr/>
        </p:nvSpPr>
        <p:spPr>
          <a:xfrm>
            <a:off x="144073" y="1156830"/>
            <a:ext cx="8874900" cy="1360959"/>
          </a:xfrm>
          <a:prstGeom prst="roundRect">
            <a:avLst>
              <a:gd name="adj" fmla="val 3741"/>
            </a:avLst>
          </a:prstGeom>
          <a:noFill/>
          <a:ln w="28575">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9" name="矩形: 圆角 4">
            <a:extLst>
              <a:ext uri="{FF2B5EF4-FFF2-40B4-BE49-F238E27FC236}">
                <a16:creationId xmlns:a16="http://schemas.microsoft.com/office/drawing/2014/main" id="{7E253EBA-61D3-4378-AEDC-C8185F186852}"/>
              </a:ext>
            </a:extLst>
          </p:cNvPr>
          <p:cNvSpPr/>
          <p:nvPr/>
        </p:nvSpPr>
        <p:spPr>
          <a:xfrm>
            <a:off x="144073" y="3079899"/>
            <a:ext cx="8874900" cy="3447650"/>
          </a:xfrm>
          <a:prstGeom prst="roundRect">
            <a:avLst>
              <a:gd name="adj" fmla="val 3741"/>
            </a:avLst>
          </a:prstGeom>
          <a:noFill/>
          <a:ln w="28575">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cxnSp>
        <p:nvCxnSpPr>
          <p:cNvPr id="77" name="连接符: 肘形 76">
            <a:extLst>
              <a:ext uri="{FF2B5EF4-FFF2-40B4-BE49-F238E27FC236}">
                <a16:creationId xmlns:a16="http://schemas.microsoft.com/office/drawing/2014/main" id="{B4CAB8C0-4301-4B81-A1D6-DC48E1A2BE2F}"/>
              </a:ext>
            </a:extLst>
          </p:cNvPr>
          <p:cNvCxnSpPr>
            <a:cxnSpLocks/>
            <a:stCxn id="57" idx="1"/>
            <a:endCxn id="59" idx="1"/>
          </p:cNvCxnSpPr>
          <p:nvPr/>
        </p:nvCxnSpPr>
        <p:spPr>
          <a:xfrm rot="10800000" flipV="1">
            <a:off x="2026179" y="3675078"/>
            <a:ext cx="12700" cy="2246884"/>
          </a:xfrm>
          <a:prstGeom prst="bentConnector3">
            <a:avLst>
              <a:gd name="adj1" fmla="val 180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0754C76F-FC96-40B0-A426-47724D077C3E}"/>
              </a:ext>
            </a:extLst>
          </p:cNvPr>
          <p:cNvCxnSpPr>
            <a:cxnSpLocks/>
            <a:stCxn id="64" idx="3"/>
            <a:endCxn id="55" idx="1"/>
          </p:cNvCxnSpPr>
          <p:nvPr/>
        </p:nvCxnSpPr>
        <p:spPr>
          <a:xfrm>
            <a:off x="1711643" y="4790336"/>
            <a:ext cx="314536" cy="46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左大括号 105">
            <a:extLst>
              <a:ext uri="{FF2B5EF4-FFF2-40B4-BE49-F238E27FC236}">
                <a16:creationId xmlns:a16="http://schemas.microsoft.com/office/drawing/2014/main" id="{B6A6E331-BDD1-436B-A333-CD8A756E3F50}"/>
              </a:ext>
            </a:extLst>
          </p:cNvPr>
          <p:cNvSpPr/>
          <p:nvPr/>
        </p:nvSpPr>
        <p:spPr>
          <a:xfrm flipH="1">
            <a:off x="6141605" y="3414579"/>
            <a:ext cx="297682" cy="2595367"/>
          </a:xfrm>
          <a:prstGeom prst="leftBrace">
            <a:avLst>
              <a:gd name="adj1" fmla="val 60036"/>
              <a:gd name="adj2" fmla="val 4965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8" name="组合 7">
            <a:extLst>
              <a:ext uri="{FF2B5EF4-FFF2-40B4-BE49-F238E27FC236}">
                <a16:creationId xmlns:a16="http://schemas.microsoft.com/office/drawing/2014/main" id="{A69D18CE-FDDD-444A-ACD3-FC6E2AAB1A30}"/>
              </a:ext>
            </a:extLst>
          </p:cNvPr>
          <p:cNvGrpSpPr/>
          <p:nvPr/>
        </p:nvGrpSpPr>
        <p:grpSpPr>
          <a:xfrm>
            <a:off x="235643" y="1355009"/>
            <a:ext cx="8695427" cy="964601"/>
            <a:chOff x="235643" y="1350941"/>
            <a:chExt cx="8695427" cy="964601"/>
          </a:xfrm>
        </p:grpSpPr>
        <p:sp>
          <p:nvSpPr>
            <p:cNvPr id="90" name="文本框 89">
              <a:extLst>
                <a:ext uri="{FF2B5EF4-FFF2-40B4-BE49-F238E27FC236}">
                  <a16:creationId xmlns:a16="http://schemas.microsoft.com/office/drawing/2014/main" id="{B0661790-8E40-4EEA-85A4-F3E3E1060256}"/>
                </a:ext>
              </a:extLst>
            </p:cNvPr>
            <p:cNvSpPr txBox="1"/>
            <p:nvPr/>
          </p:nvSpPr>
          <p:spPr>
            <a:xfrm>
              <a:off x="3927070" y="1350941"/>
              <a:ext cx="5004000" cy="369332"/>
            </a:xfrm>
            <a:prstGeom prst="rect">
              <a:avLst/>
            </a:prstGeom>
            <a:solidFill>
              <a:schemeClr val="accent3">
                <a:lumMod val="40000"/>
                <a:lumOff val="60000"/>
              </a:schemeClr>
            </a:solidFill>
          </p:spPr>
          <p:txBody>
            <a:bodyPr wrap="square">
              <a:spAutoFit/>
            </a:bodyPr>
            <a:lstStyle/>
            <a:p>
              <a:r>
                <a:rPr lang="zh-CN" altLang="en-US" sz="1800" dirty="0">
                  <a:effectLst/>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对风洞设备故障相关的监测数据进行统计分析</a:t>
              </a:r>
            </a:p>
          </p:txBody>
        </p:sp>
        <p:grpSp>
          <p:nvGrpSpPr>
            <p:cNvPr id="7" name="组合 6">
              <a:extLst>
                <a:ext uri="{FF2B5EF4-FFF2-40B4-BE49-F238E27FC236}">
                  <a16:creationId xmlns:a16="http://schemas.microsoft.com/office/drawing/2014/main" id="{8155B89F-31C5-457D-A469-30C6FA0B07A6}"/>
                </a:ext>
              </a:extLst>
            </p:cNvPr>
            <p:cNvGrpSpPr/>
            <p:nvPr/>
          </p:nvGrpSpPr>
          <p:grpSpPr>
            <a:xfrm>
              <a:off x="2014996" y="1355607"/>
              <a:ext cx="1671320" cy="959935"/>
              <a:chOff x="2014996" y="1355607"/>
              <a:chExt cx="1671320" cy="959935"/>
            </a:xfrm>
          </p:grpSpPr>
          <p:sp>
            <p:nvSpPr>
              <p:cNvPr id="83" name="文本框 82">
                <a:extLst>
                  <a:ext uri="{FF2B5EF4-FFF2-40B4-BE49-F238E27FC236}">
                    <a16:creationId xmlns:a16="http://schemas.microsoft.com/office/drawing/2014/main" id="{5BB8E660-3A00-460A-AD54-91F81574E58D}"/>
                  </a:ext>
                </a:extLst>
              </p:cNvPr>
              <p:cNvSpPr txBox="1"/>
              <p:nvPr/>
            </p:nvSpPr>
            <p:spPr>
              <a:xfrm>
                <a:off x="2014996" y="1946210"/>
                <a:ext cx="1671320" cy="369332"/>
              </a:xfrm>
              <a:prstGeom prst="rect">
                <a:avLst/>
              </a:prstGeom>
              <a:solidFill>
                <a:schemeClr val="accent1">
                  <a:lumMod val="20000"/>
                  <a:lumOff val="80000"/>
                </a:schemeClr>
              </a:solidFill>
            </p:spPr>
            <p:txBody>
              <a:bodyPr wrap="square">
                <a:spAutoFit/>
              </a:bodyPr>
              <a:lstStyle/>
              <a:p>
                <a:pPr algn="ctr"/>
                <a:r>
                  <a:rPr lang="zh-CN" altLang="en-US" sz="1800" dirty="0">
                    <a:effectLst/>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人工智能模型</a:t>
                </a:r>
              </a:p>
            </p:txBody>
          </p:sp>
          <p:sp>
            <p:nvSpPr>
              <p:cNvPr id="85" name="文本框 84">
                <a:extLst>
                  <a:ext uri="{FF2B5EF4-FFF2-40B4-BE49-F238E27FC236}">
                    <a16:creationId xmlns:a16="http://schemas.microsoft.com/office/drawing/2014/main" id="{BC63BC25-7F6E-4F5F-9459-F84BCF7785EE}"/>
                  </a:ext>
                </a:extLst>
              </p:cNvPr>
              <p:cNvSpPr txBox="1"/>
              <p:nvPr/>
            </p:nvSpPr>
            <p:spPr>
              <a:xfrm>
                <a:off x="2014996" y="1355607"/>
                <a:ext cx="1671320" cy="369332"/>
              </a:xfrm>
              <a:prstGeom prst="rect">
                <a:avLst/>
              </a:prstGeom>
              <a:solidFill>
                <a:schemeClr val="accent1">
                  <a:lumMod val="20000"/>
                  <a:lumOff val="80000"/>
                </a:schemeClr>
              </a:solidFill>
            </p:spPr>
            <p:txBody>
              <a:bodyPr wrap="square">
                <a:spAutoFit/>
              </a:bodyPr>
              <a:lstStyle/>
              <a:p>
                <a:pPr algn="ctr"/>
                <a:r>
                  <a:rPr lang="zh-CN" altLang="en-US" sz="1800" dirty="0">
                    <a:effectLst/>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统计分析模型</a:t>
                </a:r>
              </a:p>
            </p:txBody>
          </p:sp>
        </p:grpSp>
        <p:sp>
          <p:nvSpPr>
            <p:cNvPr id="95" name="文本框 94">
              <a:extLst>
                <a:ext uri="{FF2B5EF4-FFF2-40B4-BE49-F238E27FC236}">
                  <a16:creationId xmlns:a16="http://schemas.microsoft.com/office/drawing/2014/main" id="{53DF64E8-75C1-4F1C-9146-E29B658FF139}"/>
                </a:ext>
              </a:extLst>
            </p:cNvPr>
            <p:cNvSpPr txBox="1"/>
            <p:nvPr/>
          </p:nvSpPr>
          <p:spPr>
            <a:xfrm>
              <a:off x="3927070" y="1946210"/>
              <a:ext cx="5004000" cy="369332"/>
            </a:xfrm>
            <a:prstGeom prst="rect">
              <a:avLst/>
            </a:prstGeom>
            <a:solidFill>
              <a:schemeClr val="accent3">
                <a:lumMod val="40000"/>
                <a:lumOff val="60000"/>
              </a:schemeClr>
            </a:solidFill>
          </p:spPr>
          <p:txBody>
            <a:bodyPr wrap="square">
              <a:spAutoFit/>
            </a:bodyPr>
            <a:lstStyle>
              <a:defPPr>
                <a:defRPr lang="zh-CN"/>
              </a:defPPr>
              <a:lvl1pPr algn="ctr">
                <a:defRPr>
                  <a:effectLst/>
                  <a:latin typeface="Times New Roman" panose="02020603050405020304" pitchFamily="18" charset="0"/>
                  <a:ea typeface="宋体" panose="02010600030101010101" pitchFamily="2" charset="-122"/>
                  <a:cs typeface="Times New Roman" panose="02020603050405020304" pitchFamily="18" charset="0"/>
                </a:defRPr>
              </a:lvl1pPr>
            </a:lstStyle>
            <a:p>
              <a:pPr algn="l"/>
              <a:r>
                <a:rPr lang="zh-CN" altLang="en-US" dirty="0">
                  <a:ea typeface="微软雅黑" panose="020B0503020204020204" pitchFamily="34" charset="-122"/>
                  <a:sym typeface="Times New Roman" panose="02020603050405020304" pitchFamily="18" charset="0"/>
                </a:rPr>
                <a:t>训练风洞设备历史数据，建立输入输出映射关系</a:t>
              </a:r>
            </a:p>
          </p:txBody>
        </p:sp>
        <p:sp>
          <p:nvSpPr>
            <p:cNvPr id="62" name="矩形: 圆角 3">
              <a:extLst>
                <a:ext uri="{FF2B5EF4-FFF2-40B4-BE49-F238E27FC236}">
                  <a16:creationId xmlns:a16="http://schemas.microsoft.com/office/drawing/2014/main" id="{60E5478B-1D13-47CD-939A-D6D15F17FE22}"/>
                </a:ext>
              </a:extLst>
            </p:cNvPr>
            <p:cNvSpPr/>
            <p:nvPr/>
          </p:nvSpPr>
          <p:spPr>
            <a:xfrm>
              <a:off x="235643" y="1650908"/>
              <a:ext cx="1476000" cy="360000"/>
            </a:xfrm>
            <a:prstGeom prst="roundRect">
              <a:avLst>
                <a:gd name="adj" fmla="val 22545"/>
              </a:avLst>
            </a:prstGeom>
            <a:solidFill>
              <a:schemeClr val="accent4">
                <a:lumMod val="20000"/>
                <a:lumOff val="80000"/>
              </a:schemeClr>
            </a:solidFill>
            <a:ln w="19050">
              <a:solidFill>
                <a:schemeClr val="accent4">
                  <a:lumMod val="60000"/>
                  <a:lumOff val="40000"/>
                </a:schemeClr>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b="1" dirty="0">
                  <a:solidFill>
                    <a:schemeClr val="tx1"/>
                  </a:solidFill>
                  <a:latin typeface="Times New Roman" panose="02020603050405020304" pitchFamily="18" charset="0"/>
                  <a:ea typeface="微软雅黑" panose="020B0503020204020204" pitchFamily="34" charset="-122"/>
                  <a:sym typeface="Times New Roman" panose="02020603050405020304" pitchFamily="18" charset="0"/>
                </a:rPr>
                <a:t>数据驱动</a:t>
              </a:r>
              <a:endParaRPr lang="zh-CN" altLang="en-US"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cxnSp>
          <p:nvCxnSpPr>
            <p:cNvPr id="43" name="直接箭头连接符 42">
              <a:extLst>
                <a:ext uri="{FF2B5EF4-FFF2-40B4-BE49-F238E27FC236}">
                  <a16:creationId xmlns:a16="http://schemas.microsoft.com/office/drawing/2014/main" id="{3DACF1EC-D62A-42A0-B58D-8B184E6907A9}"/>
                </a:ext>
              </a:extLst>
            </p:cNvPr>
            <p:cNvCxnSpPr>
              <a:cxnSpLocks/>
              <a:stCxn id="85" idx="3"/>
              <a:endCxn id="90" idx="1"/>
            </p:cNvCxnSpPr>
            <p:nvPr/>
          </p:nvCxnSpPr>
          <p:spPr>
            <a:xfrm flipV="1">
              <a:off x="3686316" y="1535607"/>
              <a:ext cx="240754" cy="46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E06D540F-2433-4197-8514-0613755C5544}"/>
                </a:ext>
              </a:extLst>
            </p:cNvPr>
            <p:cNvCxnSpPr>
              <a:cxnSpLocks/>
              <a:stCxn id="83" idx="3"/>
              <a:endCxn id="95" idx="1"/>
            </p:cNvCxnSpPr>
            <p:nvPr/>
          </p:nvCxnSpPr>
          <p:spPr>
            <a:xfrm>
              <a:off x="3686316" y="2130876"/>
              <a:ext cx="24075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连接符: 肘形 39">
              <a:extLst>
                <a:ext uri="{FF2B5EF4-FFF2-40B4-BE49-F238E27FC236}">
                  <a16:creationId xmlns:a16="http://schemas.microsoft.com/office/drawing/2014/main" id="{D19B6B63-2DBA-4BE3-A5DE-F77274522936}"/>
                </a:ext>
              </a:extLst>
            </p:cNvPr>
            <p:cNvCxnSpPr>
              <a:cxnSpLocks/>
              <a:stCxn id="62" idx="3"/>
              <a:endCxn id="85" idx="1"/>
            </p:cNvCxnSpPr>
            <p:nvPr/>
          </p:nvCxnSpPr>
          <p:spPr>
            <a:xfrm flipV="1">
              <a:off x="1711643" y="1540273"/>
              <a:ext cx="303353" cy="29063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连接符: 肘形 40">
              <a:extLst>
                <a:ext uri="{FF2B5EF4-FFF2-40B4-BE49-F238E27FC236}">
                  <a16:creationId xmlns:a16="http://schemas.microsoft.com/office/drawing/2014/main" id="{F6CEBB93-DCDF-4A41-B2F4-23B4A35EB7BC}"/>
                </a:ext>
              </a:extLst>
            </p:cNvPr>
            <p:cNvCxnSpPr>
              <a:cxnSpLocks/>
              <a:stCxn id="62" idx="3"/>
              <a:endCxn id="83" idx="1"/>
            </p:cNvCxnSpPr>
            <p:nvPr/>
          </p:nvCxnSpPr>
          <p:spPr>
            <a:xfrm>
              <a:off x="1711643" y="1830908"/>
              <a:ext cx="303353" cy="29996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8" name="文本框 47">
            <a:extLst>
              <a:ext uri="{FF2B5EF4-FFF2-40B4-BE49-F238E27FC236}">
                <a16:creationId xmlns:a16="http://schemas.microsoft.com/office/drawing/2014/main" id="{BD6DB794-5A68-4345-A1BC-1C1136E9E0AF}"/>
              </a:ext>
            </a:extLst>
          </p:cNvPr>
          <p:cNvSpPr txBox="1"/>
          <p:nvPr/>
        </p:nvSpPr>
        <p:spPr>
          <a:xfrm>
            <a:off x="4166083" y="5755298"/>
            <a:ext cx="1800000" cy="348813"/>
          </a:xfrm>
          <a:prstGeom prst="rect">
            <a:avLst/>
          </a:prstGeom>
          <a:solidFill>
            <a:schemeClr val="accent3">
              <a:lumMod val="40000"/>
              <a:lumOff val="60000"/>
            </a:schemeClr>
          </a:solidFill>
        </p:spPr>
        <p:txBody>
          <a:bodyPr wrap="square">
            <a:spAutoFit/>
          </a:bodyPr>
          <a:lstStyle/>
          <a:p>
            <a:pPr>
              <a:lnSpc>
                <a:spcPts val="2000"/>
              </a:lnSpc>
            </a:pPr>
            <a:r>
              <a:rPr lang="zh-CN" altLang="en-US" sz="1800" dirty="0">
                <a:effectLst/>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高斯混合模型</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9" name="文本框 48">
            <a:extLst>
              <a:ext uri="{FF2B5EF4-FFF2-40B4-BE49-F238E27FC236}">
                <a16:creationId xmlns:a16="http://schemas.microsoft.com/office/drawing/2014/main" id="{9C199AC5-3033-43EB-9489-AA67DDD2E5FA}"/>
              </a:ext>
            </a:extLst>
          </p:cNvPr>
          <p:cNvSpPr txBox="1"/>
          <p:nvPr/>
        </p:nvSpPr>
        <p:spPr>
          <a:xfrm>
            <a:off x="4166083" y="4631855"/>
            <a:ext cx="1800000" cy="348813"/>
          </a:xfrm>
          <a:prstGeom prst="rect">
            <a:avLst/>
          </a:prstGeom>
          <a:solidFill>
            <a:schemeClr val="accent3">
              <a:lumMod val="40000"/>
              <a:lumOff val="60000"/>
            </a:schemeClr>
          </a:solidFill>
        </p:spPr>
        <p:txBody>
          <a:bodyPr wrap="square">
            <a:spAutoFit/>
          </a:bodyPr>
          <a:lstStyle/>
          <a:p>
            <a:pPr>
              <a:lnSpc>
                <a:spcPts val="2000"/>
              </a:lnSpc>
            </a:pPr>
            <a:r>
              <a:rPr lang="zh-CN" altLang="en-US" sz="1800" dirty="0">
                <a:effectLst/>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比例风险模型</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0" name="文本框 49">
            <a:extLst>
              <a:ext uri="{FF2B5EF4-FFF2-40B4-BE49-F238E27FC236}">
                <a16:creationId xmlns:a16="http://schemas.microsoft.com/office/drawing/2014/main" id="{7081E7A1-3B0C-4788-8D4D-3F5DE147882D}"/>
              </a:ext>
            </a:extLst>
          </p:cNvPr>
          <p:cNvSpPr txBox="1"/>
          <p:nvPr/>
        </p:nvSpPr>
        <p:spPr>
          <a:xfrm>
            <a:off x="4166083" y="3508412"/>
            <a:ext cx="1800000" cy="348813"/>
          </a:xfrm>
          <a:prstGeom prst="rect">
            <a:avLst/>
          </a:prstGeom>
          <a:solidFill>
            <a:schemeClr val="accent3">
              <a:lumMod val="40000"/>
              <a:lumOff val="60000"/>
            </a:schemeClr>
          </a:solidFill>
        </p:spPr>
        <p:txBody>
          <a:bodyPr wrap="square">
            <a:spAutoFit/>
          </a:bodyPr>
          <a:lstStyle/>
          <a:p>
            <a:pPr>
              <a:lnSpc>
                <a:spcPts val="2000"/>
              </a:lnSpc>
            </a:pPr>
            <a:r>
              <a:rPr lang="zh-CN" altLang="en-US" sz="1800" dirty="0">
                <a:effectLst/>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高斯过程回归</a:t>
            </a: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cxnSp>
        <p:nvCxnSpPr>
          <p:cNvPr id="51" name="连接符: 肘形 50">
            <a:extLst>
              <a:ext uri="{FF2B5EF4-FFF2-40B4-BE49-F238E27FC236}">
                <a16:creationId xmlns:a16="http://schemas.microsoft.com/office/drawing/2014/main" id="{EB79731C-F5D5-46CF-9F91-7D6C7EA1A75A}"/>
              </a:ext>
            </a:extLst>
          </p:cNvPr>
          <p:cNvCxnSpPr>
            <a:cxnSpLocks/>
            <a:stCxn id="70" idx="1"/>
            <a:endCxn id="72" idx="1"/>
          </p:cNvCxnSpPr>
          <p:nvPr/>
        </p:nvCxnSpPr>
        <p:spPr>
          <a:xfrm rot="10800000" flipV="1">
            <a:off x="4166083" y="5555223"/>
            <a:ext cx="12700" cy="748959"/>
          </a:xfrm>
          <a:prstGeom prst="bentConnector3">
            <a:avLst>
              <a:gd name="adj1" fmla="val 180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EC8F78FD-EF6B-4D2E-BFE8-EE6356B9D621}"/>
              </a:ext>
            </a:extLst>
          </p:cNvPr>
          <p:cNvCxnSpPr>
            <a:cxnSpLocks/>
            <a:stCxn id="59" idx="3"/>
            <a:endCxn id="48" idx="1"/>
          </p:cNvCxnSpPr>
          <p:nvPr/>
        </p:nvCxnSpPr>
        <p:spPr>
          <a:xfrm>
            <a:off x="3682179" y="5921962"/>
            <a:ext cx="483904" cy="77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连接符: 肘形 59">
            <a:extLst>
              <a:ext uri="{FF2B5EF4-FFF2-40B4-BE49-F238E27FC236}">
                <a16:creationId xmlns:a16="http://schemas.microsoft.com/office/drawing/2014/main" id="{7A26D0C3-7061-4321-B617-A6DA7E192D2A}"/>
              </a:ext>
            </a:extLst>
          </p:cNvPr>
          <p:cNvCxnSpPr>
            <a:cxnSpLocks/>
            <a:stCxn id="68" idx="1"/>
            <a:endCxn id="67" idx="1"/>
          </p:cNvCxnSpPr>
          <p:nvPr/>
        </p:nvCxnSpPr>
        <p:spPr>
          <a:xfrm rot="10800000" flipV="1">
            <a:off x="4166083" y="4431781"/>
            <a:ext cx="12700" cy="748962"/>
          </a:xfrm>
          <a:prstGeom prst="bentConnector3">
            <a:avLst>
              <a:gd name="adj1" fmla="val 180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E339052E-FEE3-49E1-BECF-C4AE248D28CD}"/>
              </a:ext>
            </a:extLst>
          </p:cNvPr>
          <p:cNvCxnSpPr>
            <a:cxnSpLocks/>
            <a:stCxn id="55" idx="3"/>
            <a:endCxn id="49" idx="1"/>
          </p:cNvCxnSpPr>
          <p:nvPr/>
        </p:nvCxnSpPr>
        <p:spPr>
          <a:xfrm>
            <a:off x="3682179" y="4795002"/>
            <a:ext cx="483904" cy="112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连接符: 肘形 72">
            <a:extLst>
              <a:ext uri="{FF2B5EF4-FFF2-40B4-BE49-F238E27FC236}">
                <a16:creationId xmlns:a16="http://schemas.microsoft.com/office/drawing/2014/main" id="{268C1D07-8175-4F4E-A82C-C9DF236C2F0A}"/>
              </a:ext>
            </a:extLst>
          </p:cNvPr>
          <p:cNvCxnSpPr>
            <a:cxnSpLocks/>
            <a:stCxn id="63" idx="1"/>
            <a:endCxn id="65" idx="1"/>
          </p:cNvCxnSpPr>
          <p:nvPr/>
        </p:nvCxnSpPr>
        <p:spPr>
          <a:xfrm rot="10800000" flipV="1">
            <a:off x="4166083" y="3308338"/>
            <a:ext cx="12700" cy="748962"/>
          </a:xfrm>
          <a:prstGeom prst="bentConnector3">
            <a:avLst>
              <a:gd name="adj1" fmla="val 180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D20EAEB8-C063-4AF6-BB98-6BD1B7C152FE}"/>
              </a:ext>
            </a:extLst>
          </p:cNvPr>
          <p:cNvCxnSpPr>
            <a:cxnSpLocks/>
            <a:stCxn id="57" idx="3"/>
            <a:endCxn id="50" idx="1"/>
          </p:cNvCxnSpPr>
          <p:nvPr/>
        </p:nvCxnSpPr>
        <p:spPr>
          <a:xfrm>
            <a:off x="3682179" y="3675078"/>
            <a:ext cx="483904" cy="77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13">
            <a:extLst>
              <a:ext uri="{FF2B5EF4-FFF2-40B4-BE49-F238E27FC236}">
                <a16:creationId xmlns:a16="http://schemas.microsoft.com/office/drawing/2014/main" id="{0608B28B-AEBF-4FF6-98F6-90A95901BE62}"/>
              </a:ext>
            </a:extLst>
          </p:cNvPr>
          <p:cNvSpPr txBox="1"/>
          <p:nvPr/>
        </p:nvSpPr>
        <p:spPr>
          <a:xfrm>
            <a:off x="150116" y="690197"/>
            <a:ext cx="1529765" cy="400110"/>
          </a:xfrm>
          <a:prstGeom prst="rect">
            <a:avLst/>
          </a:prstGeom>
          <a:solidFill>
            <a:schemeClr val="accent5">
              <a:lumMod val="40000"/>
              <a:lumOff val="60000"/>
            </a:schemeClr>
          </a:solidFill>
          <a:effectLst>
            <a:outerShdw blurRad="50800" dist="38100" dir="5400000" algn="t" rotWithShape="0">
              <a:prstClr val="black">
                <a:alpha val="40000"/>
              </a:prstClr>
            </a:outerShdw>
          </a:effectLst>
        </p:spPr>
        <p:txBody>
          <a:bodyPr wrap="square" rtlCol="0">
            <a:spAutoFit/>
          </a:bodyPr>
          <a:lstStyle/>
          <a:p>
            <a:pPr algn="ct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模型原理</a:t>
            </a:r>
          </a:p>
        </p:txBody>
      </p:sp>
      <p:sp>
        <p:nvSpPr>
          <p:cNvPr id="93" name="TextBox 13">
            <a:extLst>
              <a:ext uri="{FF2B5EF4-FFF2-40B4-BE49-F238E27FC236}">
                <a16:creationId xmlns:a16="http://schemas.microsoft.com/office/drawing/2014/main" id="{BCAC020A-D58A-49C8-BCBE-2D841DF34129}"/>
              </a:ext>
            </a:extLst>
          </p:cNvPr>
          <p:cNvSpPr txBox="1"/>
          <p:nvPr/>
        </p:nvSpPr>
        <p:spPr>
          <a:xfrm>
            <a:off x="144073" y="2595680"/>
            <a:ext cx="1529765" cy="400110"/>
          </a:xfrm>
          <a:prstGeom prst="rect">
            <a:avLst/>
          </a:prstGeom>
          <a:solidFill>
            <a:schemeClr val="accent5">
              <a:lumMod val="40000"/>
              <a:lumOff val="60000"/>
            </a:schemeClr>
          </a:solidFill>
          <a:effectLst>
            <a:outerShdw blurRad="50800" dist="38100" dir="5400000" algn="t" rotWithShape="0">
              <a:prstClr val="black">
                <a:alpha val="40000"/>
              </a:prstClr>
            </a:outerShdw>
          </a:effectLst>
        </p:spPr>
        <p:txBody>
          <a:bodyPr wrap="square" rtlCol="0">
            <a:spAutoFit/>
          </a:bodyPr>
          <a:lstStyle/>
          <a:p>
            <a:pPr algn="ct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规范结果</a:t>
            </a:r>
          </a:p>
        </p:txBody>
      </p:sp>
    </p:spTree>
    <p:extLst>
      <p:ext uri="{BB962C8B-B14F-4D97-AF65-F5344CB8AC3E}">
        <p14:creationId xmlns:p14="http://schemas.microsoft.com/office/powerpoint/2010/main" val="23541705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ICON" val="#370698;#88669;#401191;#393845;#90787;#167209;#153749;#393394;#12687;#108190;#169001;#11879;"/>
</p:tagLst>
</file>

<file path=ppt/tags/tag2.xml><?xml version="1.0" encoding="utf-8"?>
<p:tagLst xmlns:a="http://schemas.openxmlformats.org/drawingml/2006/main" xmlns:r="http://schemas.openxmlformats.org/officeDocument/2006/relationships" xmlns:p="http://schemas.openxmlformats.org/presentationml/2006/main">
  <p:tag name="ISLIDE.ICON" val="#37503;#37582;#404300;#66735;#372898;#164920;#164920;#164920;#369464;"/>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13623</TotalTime>
  <Words>3115</Words>
  <Application>Microsoft Office PowerPoint</Application>
  <PresentationFormat>全屏显示(4:3)</PresentationFormat>
  <Paragraphs>723</Paragraphs>
  <Slides>25</Slides>
  <Notes>23</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25</vt:i4>
      </vt:variant>
    </vt:vector>
  </HeadingPairs>
  <TitlesOfParts>
    <vt:vector size="37" baseType="lpstr">
      <vt:lpstr>等线</vt:lpstr>
      <vt:lpstr>黑体</vt:lpstr>
      <vt:lpstr>宋体</vt:lpstr>
      <vt:lpstr>微软雅黑</vt:lpstr>
      <vt:lpstr>Arial</vt:lpstr>
      <vt:lpstr>Arial Black</vt:lpstr>
      <vt:lpstr>Calibri</vt:lpstr>
      <vt:lpstr>Palatino Linotype</vt:lpstr>
      <vt:lpstr>Times New Roman</vt:lpstr>
      <vt:lpstr>Wingdings</vt:lpstr>
      <vt:lpstr>Office Theme</vt:lpstr>
      <vt:lpstr>Equation</vt:lpstr>
      <vt:lpstr>PowerPoint 演示文稿</vt:lpstr>
      <vt:lpstr>报告大纲</vt:lpstr>
      <vt:lpstr>PowerPoint 演示文稿</vt:lpstr>
      <vt:lpstr>前言</vt:lpstr>
      <vt:lpstr>研究思路</vt:lpstr>
      <vt:lpstr>PowerPoint 演示文稿</vt:lpstr>
      <vt:lpstr>PowerPoint 演示文稿</vt:lpstr>
      <vt:lpstr>1、模型驱动的PHM模型</vt:lpstr>
      <vt:lpstr>2、数据驱动的PHM模型</vt:lpstr>
      <vt:lpstr>3、模型推荐</vt:lpstr>
      <vt:lpstr>PowerPoint 演示文稿</vt:lpstr>
      <vt:lpstr>1、模型接口与参数规范</vt:lpstr>
      <vt:lpstr>2、模型存储运维规范</vt:lpstr>
      <vt:lpstr>3、模型存储规范</vt:lpstr>
      <vt:lpstr>4、模型调用规范</vt:lpstr>
      <vt:lpstr>5、模型运行规范</vt:lpstr>
      <vt:lpstr>6、模型性能评价</vt:lpstr>
      <vt:lpstr>7、模型更新规范</vt:lpstr>
      <vt:lpstr>8、模型简介规范</vt:lpstr>
      <vt:lpstr>PowerPoint 演示文稿</vt:lpstr>
      <vt:lpstr>3、平台PHM模型库技术要求</vt:lpstr>
      <vt:lpstr>3、平台PHM模型库技术要求</vt:lpstr>
      <vt:lpstr>PowerPoint 演示文稿</vt:lpstr>
      <vt:lpstr>研究任务书</vt:lpstr>
      <vt:lpstr>The End</vt:lpstr>
    </vt:vector>
  </TitlesOfParts>
  <Company>UESTC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姬兴亮</dc:creator>
  <cp:lastModifiedBy>王 福</cp:lastModifiedBy>
  <cp:revision>2427</cp:revision>
  <dcterms:created xsi:type="dcterms:W3CDTF">2018-01-11T06:29:24Z</dcterms:created>
  <dcterms:modified xsi:type="dcterms:W3CDTF">2021-10-05T12:22:06Z</dcterms:modified>
</cp:coreProperties>
</file>